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86" r:id="rId3"/>
    <p:sldId id="338" r:id="rId4"/>
    <p:sldId id="351" r:id="rId5"/>
    <p:sldId id="339" r:id="rId6"/>
    <p:sldId id="348" r:id="rId7"/>
    <p:sldId id="326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1" autoAdjust="0"/>
    <p:restoredTop sz="91234" autoAdjust="0"/>
  </p:normalViewPr>
  <p:slideViewPr>
    <p:cSldViewPr>
      <p:cViewPr varScale="1">
        <p:scale>
          <a:sx n="66" d="100"/>
          <a:sy n="66" d="100"/>
        </p:scale>
        <p:origin x="-16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3200"/>
            </a:lvl1pPr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マスタタイトル </a:t>
            </a:r>
            <a:r>
              <a:rPr lang="en-US" altLang="ja-JP" dirty="0" smtClean="0"/>
              <a:t>(Master Title)</a:t>
            </a:r>
            <a:endParaRPr lang="ja-JP" altLang="en-US" dirty="0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7446099" y="1073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smtClean="0">
                <a:solidFill>
                  <a:schemeClr val="bg1"/>
                </a:solidFill>
              </a:rPr>
              <a:t>JCTVC-Q0162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4000" dirty="0" smtClean="0"/>
              <a:t>SHVC/MV-HEVC HLS: </a:t>
            </a:r>
            <a:r>
              <a:rPr lang="en-CA" altLang="ja-JP" sz="4000" dirty="0" smtClean="0"/>
              <a:t>Scaled offset information of auxiliary pictures </a:t>
            </a:r>
            <a:br>
              <a:rPr lang="en-CA" altLang="ja-JP" sz="4000" dirty="0" smtClean="0"/>
            </a:br>
            <a:r>
              <a:rPr lang="en-US" altLang="ja-JP" sz="4000" dirty="0" smtClean="0"/>
              <a:t>(JCTVC-Q0162, JCT3V-H0050)</a:t>
            </a:r>
            <a:endParaRPr lang="ja-JP" altLang="en-US" sz="40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215516" y="5877272"/>
            <a:ext cx="7456884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2400" dirty="0" smtClean="0"/>
              <a:t>JCT-VC 17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 Meeting: Valencia</a:t>
            </a:r>
            <a:r>
              <a:rPr lang="en-CA" altLang="ja-JP" sz="2400" dirty="0" smtClean="0"/>
              <a:t>, ES, 27 Mar. </a:t>
            </a:r>
            <a:r>
              <a:rPr lang="en-CA" altLang="ja-JP" sz="2400" dirty="0"/>
              <a:t>–</a:t>
            </a:r>
            <a:r>
              <a:rPr lang="en-CA" altLang="ja-JP" sz="2400" dirty="0" smtClean="0"/>
              <a:t> 4 Apr. </a:t>
            </a:r>
            <a:r>
              <a:rPr lang="en-CA" altLang="ja-JP" sz="2400" dirty="0"/>
              <a:t>2014</a:t>
            </a:r>
          </a:p>
          <a:p>
            <a:pPr eaLnBrk="1" hangingPunct="1">
              <a:buNone/>
            </a:pPr>
            <a:r>
              <a:rPr lang="en-CA" altLang="ja-JP" sz="2400" dirty="0" smtClean="0"/>
              <a:t>JCT-3V </a:t>
            </a:r>
            <a:r>
              <a:rPr lang="en-CA" altLang="ja-JP" sz="2400" dirty="0"/>
              <a:t>8</a:t>
            </a:r>
            <a:r>
              <a:rPr lang="en-CA" altLang="ja-JP" sz="2400" baseline="30000" dirty="0" smtClean="0"/>
              <a:t>th</a:t>
            </a:r>
            <a:r>
              <a:rPr lang="en-CA" altLang="ja-JP" sz="2400" dirty="0" smtClean="0"/>
              <a:t> </a:t>
            </a:r>
            <a:r>
              <a:rPr lang="en-CA" altLang="ja-JP" sz="2400" dirty="0"/>
              <a:t>Meeting: </a:t>
            </a:r>
            <a:r>
              <a:rPr lang="en-CA" altLang="ja-JP" sz="2400" dirty="0" smtClean="0"/>
              <a:t>Valencia, ES, 29 Mar. – 4 Apr. 2014</a:t>
            </a:r>
            <a:endParaRPr lang="en-CA" altLang="ja-JP" sz="2400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571500" y="3357563"/>
            <a:ext cx="8428992" cy="1366837"/>
          </a:xfrm>
        </p:spPr>
        <p:txBody>
          <a:bodyPr/>
          <a:lstStyle/>
          <a:p>
            <a:pPr eaLnBrk="1" hangingPunct="1"/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Tomohiro </a:t>
            </a:r>
            <a:r>
              <a:rPr lang="en-US" altLang="ja-JP" sz="3200" dirty="0" err="1" smtClean="0"/>
              <a:t>Ikai</a:t>
            </a:r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SHARP Corporation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5739531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Two ways for scaled offset information for auxiliary picture are confusing and bring decoder implementation more complex.</a:t>
            </a:r>
          </a:p>
          <a:p>
            <a:pPr lvl="1"/>
            <a:r>
              <a:rPr lang="en-CA" altLang="ja-JP" dirty="0" smtClean="0"/>
              <a:t>- Case A: SPS of auxiliary pictures carries scaled reference layer offset information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- Case B: SPS of primary pictures carries scaled reference layer offset information</a:t>
            </a:r>
            <a:endParaRPr lang="ja-JP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3200" dirty="0" smtClean="0"/>
              <a:t>Proposal</a:t>
            </a:r>
          </a:p>
          <a:p>
            <a:r>
              <a:rPr lang="en-CA" altLang="ja-JP" dirty="0" smtClean="0"/>
              <a:t>- SPSs referred from primary pictures shall not have scaled reference layer offset information for auxiliary pictures</a:t>
            </a:r>
            <a:endParaRPr lang="ja-JP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sz="36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Two ways of scaled offset information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2996825" y="4797152"/>
            <a:ext cx="1080000" cy="81000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2996825" y="2339879"/>
            <a:ext cx="1080000" cy="810000"/>
          </a:xfrm>
          <a:prstGeom prst="rect">
            <a:avLst/>
          </a:prstGeom>
          <a:gradFill>
            <a:gsLst>
              <a:gs pos="50000">
                <a:schemeClr val="accent1">
                  <a:tint val="66000"/>
                  <a:satMod val="160000"/>
                  <a:alpha val="5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50000">
                <a:schemeClr val="accent1">
                  <a:tint val="23500"/>
                  <a:satMod val="160000"/>
                  <a:alpha val="50000"/>
                </a:schemeClr>
              </a:gs>
            </a:gsLst>
            <a:lin ang="5400000" scaled="0"/>
          </a:gradFill>
          <a:ln w="19050"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2564777" y="1907831"/>
            <a:ext cx="2160210" cy="16201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483768" y="1340769"/>
            <a:ext cx="262829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Primary picture </a:t>
            </a:r>
            <a:endParaRPr lang="ja-JP" altLang="en-US" sz="1600" b="1" dirty="0" smtClean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670122" y="1340768"/>
            <a:ext cx="2322258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u="sng" dirty="0" smtClean="0"/>
              <a:t>Auxiliary picture</a:t>
            </a:r>
            <a:endParaRPr kumimoji="1" lang="ja-JP" altLang="en-US" sz="1200" b="1" u="sng" dirty="0"/>
          </a:p>
        </p:txBody>
      </p:sp>
      <p:sp>
        <p:nvSpPr>
          <p:cNvPr id="60" name="正方形/長方形 59"/>
          <p:cNvSpPr/>
          <p:nvPr/>
        </p:nvSpPr>
        <p:spPr>
          <a:xfrm>
            <a:off x="6075167" y="2339879"/>
            <a:ext cx="1080000" cy="81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2591780" y="4365104"/>
            <a:ext cx="405045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2969822" y="4527122"/>
            <a:ext cx="1026114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err="1" smtClean="0"/>
              <a:t>SRLOffsetTL</a:t>
            </a:r>
            <a:endParaRPr lang="en-US" altLang="ja-JP" sz="1000" dirty="0" smtClean="0"/>
          </a:p>
        </p:txBody>
      </p:sp>
      <p:cxnSp>
        <p:nvCxnSpPr>
          <p:cNvPr id="63" name="直線コネクタ 62"/>
          <p:cNvCxnSpPr/>
          <p:nvPr/>
        </p:nvCxnSpPr>
        <p:spPr>
          <a:xfrm flipV="1">
            <a:off x="2861810" y="4635134"/>
            <a:ext cx="81009" cy="2700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/>
          <p:nvPr/>
        </p:nvCxnSpPr>
        <p:spPr>
          <a:xfrm>
            <a:off x="7155287" y="3149969"/>
            <a:ext cx="675075" cy="3780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7425317" y="3095963"/>
            <a:ext cx="855095" cy="22502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err="1" smtClean="0"/>
              <a:t>SRLOffsetBR</a:t>
            </a:r>
            <a:endParaRPr lang="en-US" altLang="ja-JP" sz="1000" dirty="0" smtClean="0"/>
          </a:p>
        </p:txBody>
      </p:sp>
      <p:cxnSp>
        <p:nvCxnSpPr>
          <p:cNvPr id="66" name="直線コネクタ 65"/>
          <p:cNvCxnSpPr/>
          <p:nvPr/>
        </p:nvCxnSpPr>
        <p:spPr>
          <a:xfrm flipV="1">
            <a:off x="7317305" y="3203975"/>
            <a:ext cx="81009" cy="2700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>
            <a:off x="2564777" y="1826822"/>
            <a:ext cx="218724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/>
          <p:nvPr/>
        </p:nvSpPr>
        <p:spPr>
          <a:xfrm>
            <a:off x="5778134" y="1583795"/>
            <a:ext cx="171345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err="1" smtClean="0"/>
              <a:t>ScaledRefLayerPicWidthInSamplesY</a:t>
            </a:r>
            <a:endParaRPr lang="ja-JP" altLang="en-US" sz="1000" dirty="0"/>
          </a:p>
        </p:txBody>
      </p:sp>
      <p:sp>
        <p:nvSpPr>
          <p:cNvPr id="69" name="正方形/長方形 68"/>
          <p:cNvSpPr/>
          <p:nvPr/>
        </p:nvSpPr>
        <p:spPr>
          <a:xfrm>
            <a:off x="3023828" y="1637801"/>
            <a:ext cx="150185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err="1" smtClean="0"/>
              <a:t>RefLayerPicWidthInSamplesY</a:t>
            </a:r>
            <a:endParaRPr lang="ja-JP" altLang="en-US" sz="1000" b="1" dirty="0"/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5670122" y="1799819"/>
            <a:ext cx="216024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6075167" y="3230978"/>
            <a:ext cx="108012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>
            <a:off x="3131840" y="4068071"/>
            <a:ext cx="109188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b="1" dirty="0" err="1" smtClean="0"/>
              <a:t>PicWidthInSamplesY</a:t>
            </a:r>
            <a:endParaRPr lang="ja-JP" altLang="en-US" sz="1000" b="1" dirty="0" smtClean="0"/>
          </a:p>
        </p:txBody>
      </p:sp>
      <p:sp>
        <p:nvSpPr>
          <p:cNvPr id="73" name="正方形/長方形 72"/>
          <p:cNvSpPr/>
          <p:nvPr/>
        </p:nvSpPr>
        <p:spPr>
          <a:xfrm>
            <a:off x="6324309" y="2501897"/>
            <a:ext cx="47993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dirty="0" smtClean="0"/>
              <a:t>(</a:t>
            </a:r>
            <a:r>
              <a:rPr lang="en-GB" altLang="ja-JP" sz="1000" dirty="0" err="1" smtClean="0"/>
              <a:t>xP</a:t>
            </a:r>
            <a:r>
              <a:rPr lang="en-GB" altLang="ja-JP" sz="1000" dirty="0" smtClean="0"/>
              <a:t>, </a:t>
            </a:r>
            <a:r>
              <a:rPr lang="en-GB" altLang="ja-JP" sz="1000" dirty="0" err="1" smtClean="0"/>
              <a:t>yP</a:t>
            </a:r>
            <a:r>
              <a:rPr lang="en-GB" altLang="ja-JP" sz="1000" dirty="0" smtClean="0"/>
              <a:t>)</a:t>
            </a:r>
            <a:endParaRPr lang="ja-JP" altLang="en-US" sz="1000" dirty="0" smtClean="0"/>
          </a:p>
        </p:txBody>
      </p:sp>
      <p:sp>
        <p:nvSpPr>
          <p:cNvPr id="74" name="円/楕円 73"/>
          <p:cNvSpPr/>
          <p:nvPr/>
        </p:nvSpPr>
        <p:spPr>
          <a:xfrm>
            <a:off x="6291191" y="2636912"/>
            <a:ext cx="54006" cy="54006"/>
          </a:xfrm>
          <a:prstGeom prst="ellipse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右矢印 74"/>
          <p:cNvSpPr/>
          <p:nvPr/>
        </p:nvSpPr>
        <p:spPr>
          <a:xfrm flipH="1">
            <a:off x="5049053" y="2474894"/>
            <a:ext cx="459051" cy="405045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5670122" y="1907831"/>
            <a:ext cx="2160210" cy="162015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2591780" y="4365104"/>
            <a:ext cx="2160210" cy="1620150"/>
          </a:xfrm>
          <a:prstGeom prst="rect">
            <a:avLst/>
          </a:prstGeom>
          <a:noFill/>
          <a:ln w="381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510771" y="3798041"/>
            <a:ext cx="2511279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u="sng" dirty="0" smtClean="0"/>
              <a:t>Primary</a:t>
            </a:r>
            <a:r>
              <a:rPr lang="en-US" altLang="ja-JP" sz="1600" b="1" dirty="0" smtClean="0"/>
              <a:t> picture </a:t>
            </a:r>
            <a:endParaRPr lang="ja-JP" altLang="en-US" sz="1600" b="1" dirty="0" smtClean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697125" y="3798041"/>
            <a:ext cx="1620180" cy="23919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Auxiliary picture</a:t>
            </a:r>
            <a:endParaRPr kumimoji="1" lang="ja-JP" altLang="en-US" sz="1200" b="1" dirty="0"/>
          </a:p>
        </p:txBody>
      </p:sp>
      <p:cxnSp>
        <p:nvCxnSpPr>
          <p:cNvPr id="80" name="直線矢印コネクタ 79"/>
          <p:cNvCxnSpPr/>
          <p:nvPr/>
        </p:nvCxnSpPr>
        <p:spPr>
          <a:xfrm>
            <a:off x="2591780" y="4284095"/>
            <a:ext cx="218724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右矢印 80"/>
          <p:cNvSpPr/>
          <p:nvPr/>
        </p:nvSpPr>
        <p:spPr>
          <a:xfrm>
            <a:off x="5076056" y="4932167"/>
            <a:ext cx="459051" cy="405045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3218964" y="2528900"/>
            <a:ext cx="65065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dirty="0" smtClean="0"/>
              <a:t>(</a:t>
            </a:r>
            <a:r>
              <a:rPr lang="en-GB" altLang="ja-JP" sz="1000" dirty="0" err="1" smtClean="0"/>
              <a:t>xRef</a:t>
            </a:r>
            <a:r>
              <a:rPr lang="en-GB" altLang="ja-JP" sz="1000" dirty="0" smtClean="0"/>
              <a:t>, </a:t>
            </a:r>
            <a:r>
              <a:rPr lang="en-GB" altLang="ja-JP" sz="1000" dirty="0" err="1" smtClean="0"/>
              <a:t>yRef</a:t>
            </a:r>
            <a:r>
              <a:rPr lang="en-GB" altLang="ja-JP" sz="1000" dirty="0" smtClean="0"/>
              <a:t>)</a:t>
            </a:r>
            <a:endParaRPr lang="ja-JP" altLang="en-US" sz="1000" dirty="0" smtClean="0"/>
          </a:p>
        </p:txBody>
      </p:sp>
      <p:sp>
        <p:nvSpPr>
          <p:cNvPr id="83" name="円/楕円 82"/>
          <p:cNvSpPr/>
          <p:nvPr/>
        </p:nvSpPr>
        <p:spPr>
          <a:xfrm>
            <a:off x="3185846" y="2663915"/>
            <a:ext cx="54006" cy="54006"/>
          </a:xfrm>
          <a:prstGeom prst="ellipse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4" name="直線矢印コネクタ 83"/>
          <p:cNvCxnSpPr/>
          <p:nvPr/>
        </p:nvCxnSpPr>
        <p:spPr>
          <a:xfrm>
            <a:off x="2996825" y="5688251"/>
            <a:ext cx="108012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/>
          <p:cNvSpPr/>
          <p:nvPr/>
        </p:nvSpPr>
        <p:spPr>
          <a:xfrm>
            <a:off x="3245967" y="4959170"/>
            <a:ext cx="47993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dirty="0" smtClean="0"/>
              <a:t>(</a:t>
            </a:r>
            <a:r>
              <a:rPr lang="en-GB" altLang="ja-JP" sz="1000" dirty="0" err="1" smtClean="0"/>
              <a:t>xP</a:t>
            </a:r>
            <a:r>
              <a:rPr lang="en-GB" altLang="ja-JP" sz="1000" dirty="0" smtClean="0"/>
              <a:t>, </a:t>
            </a:r>
            <a:r>
              <a:rPr lang="en-GB" altLang="ja-JP" sz="1000" dirty="0" err="1" smtClean="0"/>
              <a:t>yP</a:t>
            </a:r>
            <a:r>
              <a:rPr lang="en-GB" altLang="ja-JP" sz="1000" dirty="0" smtClean="0"/>
              <a:t>)</a:t>
            </a:r>
            <a:endParaRPr lang="ja-JP" altLang="en-US" sz="1000" dirty="0" smtClean="0"/>
          </a:p>
        </p:txBody>
      </p:sp>
      <p:sp>
        <p:nvSpPr>
          <p:cNvPr id="86" name="円/楕円 85"/>
          <p:cNvSpPr/>
          <p:nvPr/>
        </p:nvSpPr>
        <p:spPr>
          <a:xfrm>
            <a:off x="3212849" y="5094185"/>
            <a:ext cx="54006" cy="54006"/>
          </a:xfrm>
          <a:prstGeom prst="ellipse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7" name="直線矢印コネクタ 86"/>
          <p:cNvCxnSpPr/>
          <p:nvPr/>
        </p:nvCxnSpPr>
        <p:spPr>
          <a:xfrm flipH="1" flipV="1">
            <a:off x="4076945" y="5607242"/>
            <a:ext cx="675075" cy="3510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/>
          <p:cNvSpPr txBox="1"/>
          <p:nvPr/>
        </p:nvSpPr>
        <p:spPr>
          <a:xfrm>
            <a:off x="4427984" y="5599317"/>
            <a:ext cx="1260140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err="1" smtClean="0"/>
              <a:t>SRLOffsetBR</a:t>
            </a:r>
            <a:endParaRPr lang="en-US" altLang="ja-JP" sz="1000" dirty="0" smtClean="0"/>
          </a:p>
        </p:txBody>
      </p:sp>
      <p:cxnSp>
        <p:nvCxnSpPr>
          <p:cNvPr id="89" name="直線コネクタ 88"/>
          <p:cNvCxnSpPr/>
          <p:nvPr/>
        </p:nvCxnSpPr>
        <p:spPr>
          <a:xfrm flipV="1">
            <a:off x="4319972" y="5707329"/>
            <a:ext cx="81009" cy="2700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正方形/長方形 89"/>
          <p:cNvSpPr/>
          <p:nvPr/>
        </p:nvSpPr>
        <p:spPr>
          <a:xfrm>
            <a:off x="2879812" y="6165304"/>
            <a:ext cx="171345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err="1" smtClean="0"/>
              <a:t>ScaledRefLayerPicWidthInSamplesY</a:t>
            </a:r>
            <a:endParaRPr lang="ja-JP" altLang="en-US" sz="1000" dirty="0"/>
          </a:p>
        </p:txBody>
      </p:sp>
      <p:sp>
        <p:nvSpPr>
          <p:cNvPr id="91" name="正方形/長方形 90"/>
          <p:cNvSpPr/>
          <p:nvPr/>
        </p:nvSpPr>
        <p:spPr>
          <a:xfrm>
            <a:off x="6075167" y="4797152"/>
            <a:ext cx="1080000" cy="81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FF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2" name="直線矢印コネクタ 91"/>
          <p:cNvCxnSpPr/>
          <p:nvPr/>
        </p:nvCxnSpPr>
        <p:spPr>
          <a:xfrm>
            <a:off x="6048164" y="4689140"/>
            <a:ext cx="110712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正方形/長方形 92"/>
          <p:cNvSpPr/>
          <p:nvPr/>
        </p:nvSpPr>
        <p:spPr>
          <a:xfrm>
            <a:off x="6324309" y="4959170"/>
            <a:ext cx="65065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dirty="0" smtClean="0"/>
              <a:t>(</a:t>
            </a:r>
            <a:r>
              <a:rPr lang="en-GB" altLang="ja-JP" sz="1000" dirty="0" err="1" smtClean="0"/>
              <a:t>xRef</a:t>
            </a:r>
            <a:r>
              <a:rPr lang="en-GB" altLang="ja-JP" sz="1000" dirty="0" smtClean="0"/>
              <a:t>, </a:t>
            </a:r>
            <a:r>
              <a:rPr lang="en-GB" altLang="ja-JP" sz="1000" dirty="0" err="1" smtClean="0"/>
              <a:t>yRef</a:t>
            </a:r>
            <a:r>
              <a:rPr lang="en-GB" altLang="ja-JP" sz="1000" dirty="0" smtClean="0"/>
              <a:t>)</a:t>
            </a:r>
            <a:endParaRPr lang="ja-JP" altLang="en-US" sz="1000" dirty="0" smtClean="0"/>
          </a:p>
        </p:txBody>
      </p:sp>
      <p:sp>
        <p:nvSpPr>
          <p:cNvPr id="94" name="円/楕円 93"/>
          <p:cNvSpPr/>
          <p:nvPr/>
        </p:nvSpPr>
        <p:spPr>
          <a:xfrm>
            <a:off x="6291191" y="5094185"/>
            <a:ext cx="54006" cy="54006"/>
          </a:xfrm>
          <a:prstGeom prst="ellipse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5940152" y="4392107"/>
            <a:ext cx="150185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err="1" smtClean="0"/>
              <a:t>RefLayerPicWidthInSamplesY</a:t>
            </a:r>
            <a:endParaRPr lang="ja-JP" altLang="en-US" sz="1000" b="1" dirty="0"/>
          </a:p>
        </p:txBody>
      </p:sp>
      <p:cxnSp>
        <p:nvCxnSpPr>
          <p:cNvPr id="96" name="直線矢印コネクタ 95"/>
          <p:cNvCxnSpPr/>
          <p:nvPr/>
        </p:nvCxnSpPr>
        <p:spPr>
          <a:xfrm flipH="1" flipV="1">
            <a:off x="5670122" y="1907831"/>
            <a:ext cx="405045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6021161" y="2015843"/>
            <a:ext cx="999111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err="1" smtClean="0"/>
              <a:t>SRLOffsetTL</a:t>
            </a:r>
            <a:endParaRPr lang="en-US" altLang="ja-JP" sz="1000" dirty="0" smtClean="0"/>
          </a:p>
        </p:txBody>
      </p:sp>
      <p:cxnSp>
        <p:nvCxnSpPr>
          <p:cNvPr id="98" name="直線コネクタ 97"/>
          <p:cNvCxnSpPr/>
          <p:nvPr/>
        </p:nvCxnSpPr>
        <p:spPr>
          <a:xfrm flipV="1">
            <a:off x="5913149" y="2123855"/>
            <a:ext cx="81009" cy="27002"/>
          </a:xfrm>
          <a:prstGeom prst="line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正方形/長方形 98"/>
          <p:cNvSpPr/>
          <p:nvPr/>
        </p:nvSpPr>
        <p:spPr>
          <a:xfrm>
            <a:off x="6102170" y="3257981"/>
            <a:ext cx="109188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1000" b="1" dirty="0" err="1" smtClean="0"/>
              <a:t>PicWidthInSamplesY</a:t>
            </a:r>
            <a:endParaRPr lang="ja-JP" altLang="en-US" sz="1000" b="1" dirty="0" smtClean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51520" y="2348880"/>
            <a:ext cx="2016224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altLang="ja-JP" sz="4000" dirty="0" smtClean="0"/>
              <a:t>Case A</a:t>
            </a:r>
            <a:endParaRPr lang="ja-JP" altLang="ja-JP" sz="4000" dirty="0" smtClean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51520" y="4725144"/>
            <a:ext cx="2016224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altLang="ja-JP" sz="4000" dirty="0" smtClean="0"/>
              <a:t>Case B</a:t>
            </a:r>
            <a:endParaRPr lang="ja-JP" altLang="ja-JP" sz="4000" dirty="0" smtClean="0"/>
          </a:p>
        </p:txBody>
      </p:sp>
      <p:cxnSp>
        <p:nvCxnSpPr>
          <p:cNvPr id="105" name="直線コネクタ 104"/>
          <p:cNvCxnSpPr/>
          <p:nvPr/>
        </p:nvCxnSpPr>
        <p:spPr>
          <a:xfrm flipH="1">
            <a:off x="3455876" y="5769260"/>
            <a:ext cx="288032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altLang="ja-JP" sz="2400" dirty="0" smtClean="0"/>
              <a:t>Decoder confusion</a:t>
            </a:r>
          </a:p>
          <a:p>
            <a:pPr lvl="1"/>
            <a:r>
              <a:rPr lang="en-CA" altLang="ja-JP" sz="2400" dirty="0" smtClean="0"/>
              <a:t>Some decoder could </a:t>
            </a:r>
            <a:r>
              <a:rPr lang="en-CA" altLang="ja-JP" sz="2400" u="sng" dirty="0" smtClean="0"/>
              <a:t>mistakenly conclude scaled reference layer offset is not applied</a:t>
            </a:r>
            <a:r>
              <a:rPr lang="en-CA" altLang="ja-JP" sz="2400" dirty="0" smtClean="0"/>
              <a:t> by just interpreting no scaled offset in SPS of auxiliary picture  (but SPS of primary picture may have). </a:t>
            </a:r>
          </a:p>
          <a:p>
            <a:pPr lvl="0"/>
            <a:r>
              <a:rPr lang="en-CA" altLang="ja-JP" sz="2400" dirty="0" smtClean="0"/>
              <a:t>Encoder confusion</a:t>
            </a:r>
          </a:p>
          <a:p>
            <a:pPr lvl="1"/>
            <a:r>
              <a:rPr lang="en-CA" altLang="ja-JP" sz="2400" dirty="0" smtClean="0"/>
              <a:t>Encoder designer is confused on </a:t>
            </a:r>
            <a:r>
              <a:rPr lang="en-CA" altLang="ja-JP" sz="2400" u="sng" dirty="0" smtClean="0"/>
              <a:t>which SPS should carry that information</a:t>
            </a:r>
            <a:r>
              <a:rPr lang="en-CA" altLang="ja-JP" sz="2400" dirty="0" smtClean="0"/>
              <a:t> and may consider scaled reference layer offset should be defined in both SPS of auxiliary picture and SPS of primary picture</a:t>
            </a:r>
          </a:p>
          <a:p>
            <a:pPr lvl="0"/>
            <a:r>
              <a:rPr lang="en-CA" altLang="ja-JP" sz="2400" dirty="0" smtClean="0"/>
              <a:t>Implementation complexity</a:t>
            </a:r>
          </a:p>
          <a:p>
            <a:pPr lvl="1"/>
            <a:r>
              <a:rPr lang="en-CA" altLang="ja-JP" sz="2400" dirty="0" smtClean="0"/>
              <a:t>Implementation </a:t>
            </a:r>
            <a:r>
              <a:rPr lang="en-CA" altLang="ja-JP" sz="2400" u="sng" dirty="0" smtClean="0"/>
              <a:t>of two ways of coordinate calculations </a:t>
            </a:r>
            <a:r>
              <a:rPr lang="en-CA" altLang="ja-JP" sz="2400" dirty="0" smtClean="0"/>
              <a:t>between auxiliary picture and primary picture are needed and the switch of calculation </a:t>
            </a:r>
            <a:r>
              <a:rPr lang="en-CA" altLang="ja-JP" sz="2400" u="sng" dirty="0" smtClean="0"/>
              <a:t>depends on which layer has the scaled offset information.</a:t>
            </a:r>
            <a:endParaRPr lang="ja-JP" altLang="ja-JP" sz="2400" u="sng" dirty="0" smtClean="0"/>
          </a:p>
          <a:p>
            <a:endParaRPr kumimoji="1"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 smtClean="0"/>
              <a:t>Two ways of coordinate calculations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7" name="コンテンツ プレースホルダ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Case A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Case B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00392" y="1520788"/>
            <a:ext cx="7200000" cy="173469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CA" altLang="ja-JP" dirty="0" smtClean="0"/>
              <a:t>The coordinate of (</a:t>
            </a:r>
            <a:r>
              <a:rPr lang="en-CA" altLang="ja-JP" dirty="0" err="1" smtClean="0"/>
              <a:t>xAux</a:t>
            </a:r>
            <a:r>
              <a:rPr lang="en-CA" altLang="ja-JP" dirty="0" smtClean="0"/>
              <a:t>, </a:t>
            </a:r>
            <a:r>
              <a:rPr lang="en-CA" altLang="ja-JP" dirty="0" err="1" smtClean="0"/>
              <a:t>yAux</a:t>
            </a:r>
            <a:r>
              <a:rPr lang="en-CA" altLang="ja-JP" dirty="0" smtClean="0"/>
              <a:t>) on auxiliary picture is corresponds to the coordinate of (</a:t>
            </a:r>
            <a:r>
              <a:rPr lang="en-CA" altLang="ja-JP" dirty="0" err="1" smtClean="0"/>
              <a:t>xRef</a:t>
            </a:r>
            <a:r>
              <a:rPr lang="en-CA" altLang="ja-JP" dirty="0" smtClean="0"/>
              <a:t>, </a:t>
            </a:r>
            <a:r>
              <a:rPr lang="en-CA" altLang="ja-JP" dirty="0" err="1" smtClean="0"/>
              <a:t>yRef</a:t>
            </a:r>
            <a:r>
              <a:rPr lang="en-CA" altLang="ja-JP" dirty="0" smtClean="0"/>
              <a:t>) on primary picture as follows.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xRef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xAux</a:t>
            </a:r>
            <a:r>
              <a:rPr lang="en-US" altLang="ja-JP" dirty="0" smtClean="0"/>
              <a:t> - </a:t>
            </a:r>
            <a:r>
              <a:rPr lang="en-US" altLang="ja-JP" dirty="0" err="1" smtClean="0"/>
              <a:t>SRLLOffset</a:t>
            </a:r>
            <a:r>
              <a:rPr lang="en-US" altLang="ja-JP" dirty="0" smtClean="0"/>
              <a:t>) * </a:t>
            </a:r>
            <a:r>
              <a:rPr lang="en-US" altLang="ja-JP" dirty="0" err="1" smtClean="0"/>
              <a:t>scaleX</a:t>
            </a:r>
            <a:r>
              <a:rPr lang="en-US" altLang="ja-JP" dirty="0" smtClean="0"/>
              <a:t>) + ( 1 &lt;&lt; 15 ) ) &gt;&gt; 16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yRef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yAux</a:t>
            </a:r>
            <a:r>
              <a:rPr lang="en-US" altLang="ja-JP" dirty="0" smtClean="0"/>
              <a:t> - </a:t>
            </a:r>
            <a:r>
              <a:rPr lang="en-US" altLang="ja-JP" dirty="0" err="1" smtClean="0"/>
              <a:t>SRLTOffset</a:t>
            </a:r>
            <a:r>
              <a:rPr lang="en-US" altLang="ja-JP" dirty="0" smtClean="0"/>
              <a:t>) * </a:t>
            </a:r>
            <a:r>
              <a:rPr lang="en-US" altLang="ja-JP" dirty="0" err="1" smtClean="0"/>
              <a:t>scaleY</a:t>
            </a:r>
            <a:r>
              <a:rPr lang="en-US" altLang="ja-JP" dirty="0" smtClean="0"/>
              <a:t>) + ( 1 &lt;&lt; 15 ) ) &gt;&gt; 16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xAux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xRef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invScaleX</a:t>
            </a:r>
            <a:r>
              <a:rPr lang="en-US" altLang="ja-JP" dirty="0" smtClean="0"/>
              <a:t>) + ( 1 &lt;&lt; 15 ) ) &gt;&gt; 16) + </a:t>
            </a:r>
            <a:r>
              <a:rPr lang="en-US" altLang="ja-JP" dirty="0" err="1" smtClean="0"/>
              <a:t>SRLLOffset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yAux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yRef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invScaleY</a:t>
            </a:r>
            <a:r>
              <a:rPr lang="en-US" altLang="ja-JP" dirty="0" smtClean="0"/>
              <a:t>) + ( 1 &lt;&lt; 15 ) ) &gt;&gt; 16) + </a:t>
            </a:r>
            <a:r>
              <a:rPr lang="en-US" altLang="ja-JP" dirty="0" err="1" smtClean="0"/>
              <a:t>SRLTOffset</a:t>
            </a:r>
            <a:endParaRPr lang="ja-JP" altLang="ja-JP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00392" y="3861048"/>
            <a:ext cx="7200000" cy="173469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CA" altLang="ja-JP" dirty="0" smtClean="0"/>
              <a:t>The coordinate of (</a:t>
            </a:r>
            <a:r>
              <a:rPr lang="en-CA" altLang="ja-JP" dirty="0" err="1" smtClean="0"/>
              <a:t>xAux</a:t>
            </a:r>
            <a:r>
              <a:rPr lang="en-CA" altLang="ja-JP" dirty="0" smtClean="0"/>
              <a:t>, </a:t>
            </a:r>
            <a:r>
              <a:rPr lang="en-CA" altLang="ja-JP" dirty="0" err="1" smtClean="0"/>
              <a:t>yAux</a:t>
            </a:r>
            <a:r>
              <a:rPr lang="en-CA" altLang="ja-JP" dirty="0" smtClean="0"/>
              <a:t>) on auxiliary picture is corresponds to the coordinate of (</a:t>
            </a:r>
            <a:r>
              <a:rPr lang="en-CA" altLang="ja-JP" dirty="0" err="1" smtClean="0"/>
              <a:t>xP</a:t>
            </a:r>
            <a:r>
              <a:rPr lang="en-CA" altLang="ja-JP" dirty="0" smtClean="0"/>
              <a:t>, </a:t>
            </a:r>
            <a:r>
              <a:rPr lang="en-CA" altLang="ja-JP" dirty="0" err="1" smtClean="0"/>
              <a:t>yP</a:t>
            </a:r>
            <a:r>
              <a:rPr lang="en-CA" altLang="ja-JP" dirty="0" smtClean="0"/>
              <a:t>) on primary picture as follows.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xAux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xP</a:t>
            </a:r>
            <a:r>
              <a:rPr lang="en-US" altLang="ja-JP" dirty="0" smtClean="0"/>
              <a:t> - </a:t>
            </a:r>
            <a:r>
              <a:rPr lang="en-US" altLang="ja-JP" dirty="0" err="1" smtClean="0"/>
              <a:t>SRLLOffset</a:t>
            </a:r>
            <a:r>
              <a:rPr lang="en-US" altLang="ja-JP" dirty="0" smtClean="0"/>
              <a:t>) * </a:t>
            </a:r>
            <a:r>
              <a:rPr lang="en-US" altLang="ja-JP" dirty="0" err="1" smtClean="0"/>
              <a:t>scaleX</a:t>
            </a:r>
            <a:r>
              <a:rPr lang="en-US" altLang="ja-JP" baseline="30000" dirty="0" smtClean="0"/>
              <a:t>’</a:t>
            </a:r>
            <a:r>
              <a:rPr lang="en-US" altLang="ja-JP" dirty="0" smtClean="0"/>
              <a:t>) + ( 1 &lt;&lt; 15 ) ) &gt;&gt; 16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yAux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yP</a:t>
            </a:r>
            <a:r>
              <a:rPr lang="en-US" altLang="ja-JP" dirty="0" smtClean="0"/>
              <a:t> - </a:t>
            </a:r>
            <a:r>
              <a:rPr lang="en-US" altLang="ja-JP" dirty="0" err="1" smtClean="0"/>
              <a:t>SRLTOffset</a:t>
            </a:r>
            <a:r>
              <a:rPr lang="en-US" altLang="ja-JP" dirty="0" smtClean="0"/>
              <a:t>) * </a:t>
            </a:r>
            <a:r>
              <a:rPr lang="en-US" altLang="ja-JP" dirty="0" err="1" smtClean="0"/>
              <a:t>scaleY</a:t>
            </a:r>
            <a:r>
              <a:rPr lang="en-US" altLang="ja-JP" baseline="30000" dirty="0" smtClean="0"/>
              <a:t>’</a:t>
            </a:r>
            <a:r>
              <a:rPr lang="en-US" altLang="ja-JP" dirty="0" smtClean="0"/>
              <a:t>) + ( 1 &lt;&lt; 15 ) ) &gt;&gt; 16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xP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xAux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invScaleX</a:t>
            </a:r>
            <a:r>
              <a:rPr lang="en-US" altLang="ja-JP" baseline="30000" dirty="0" smtClean="0"/>
              <a:t>’</a:t>
            </a:r>
            <a:r>
              <a:rPr lang="en-US" altLang="ja-JP" dirty="0" smtClean="0"/>
              <a:t>) + ( 1 &lt;&lt; 15 ) ) &gt;&gt; 16) + </a:t>
            </a:r>
            <a:r>
              <a:rPr lang="en-US" altLang="ja-JP" dirty="0" err="1" smtClean="0"/>
              <a:t>SRLLOffset</a:t>
            </a:r>
            <a:endParaRPr lang="ja-JP" altLang="ja-JP" dirty="0" smtClean="0"/>
          </a:p>
          <a:p>
            <a:pPr latinLnBrk="1" hangingPunct="0"/>
            <a:r>
              <a:rPr lang="en-CA" altLang="ja-JP" dirty="0" smtClean="0"/>
              <a:t>  </a:t>
            </a:r>
            <a:r>
              <a:rPr lang="en-US" altLang="ja-JP" dirty="0" err="1" smtClean="0"/>
              <a:t>yP</a:t>
            </a:r>
            <a:r>
              <a:rPr lang="en-US" altLang="ja-JP" dirty="0" smtClean="0"/>
              <a:t> = ((</a:t>
            </a:r>
            <a:r>
              <a:rPr lang="en-US" altLang="ja-JP" dirty="0" err="1" smtClean="0"/>
              <a:t>yAux</a:t>
            </a:r>
            <a:r>
              <a:rPr lang="en-US" altLang="ja-JP" dirty="0" smtClean="0"/>
              <a:t> * </a:t>
            </a:r>
            <a:r>
              <a:rPr lang="en-US" altLang="ja-JP" dirty="0" err="1" smtClean="0"/>
              <a:t>invScaleY</a:t>
            </a:r>
            <a:r>
              <a:rPr lang="en-US" altLang="ja-JP" baseline="30000" dirty="0" smtClean="0"/>
              <a:t>’</a:t>
            </a:r>
            <a:r>
              <a:rPr lang="en-US" altLang="ja-JP" dirty="0" smtClean="0"/>
              <a:t>) + ( 1 &lt;&lt; 15 ) ) &gt;&gt; 16) + </a:t>
            </a:r>
            <a:r>
              <a:rPr lang="en-US" altLang="ja-JP" dirty="0" err="1" smtClean="0"/>
              <a:t>SRLTOffset</a:t>
            </a:r>
            <a:endParaRPr lang="ja-JP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Allow only Case A (by </a:t>
            </a:r>
            <a:r>
              <a:rPr lang="en-US" altLang="ja-JP" dirty="0" err="1" smtClean="0"/>
              <a:t>disablling</a:t>
            </a:r>
            <a:r>
              <a:rPr lang="en-US" altLang="ja-JP" dirty="0" smtClean="0"/>
              <a:t> Case B)</a:t>
            </a:r>
            <a:endParaRPr kumimoji="1" lang="ja-JP" altLang="en-US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3528" y="2024844"/>
            <a:ext cx="8604956" cy="31504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altLang="ja-JP" sz="4000" dirty="0" smtClean="0"/>
              <a:t>It is </a:t>
            </a:r>
            <a:r>
              <a:rPr lang="en-US" altLang="ja-JP" sz="4000" dirty="0" err="1" smtClean="0"/>
              <a:t>bitstream</a:t>
            </a:r>
            <a:r>
              <a:rPr lang="en-US" altLang="ja-JP" sz="4000" dirty="0" smtClean="0"/>
              <a:t> conformance that </a:t>
            </a:r>
            <a:r>
              <a:rPr lang="en-CA" altLang="ja-JP" sz="4000" dirty="0" smtClean="0"/>
              <a:t>SPSs referred from primary pictures shall not have scaled reference layer offset information for auxiliary pictures</a:t>
            </a:r>
            <a:endParaRPr lang="ja-JP" altLang="ja-JP" sz="4000" dirty="0" smtClean="0"/>
          </a:p>
          <a:p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90437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7409</TotalTime>
  <Words>396</Words>
  <Application>Microsoft Office PowerPoint</Application>
  <PresentationFormat>画面に合わせる (4:3)</PresentationFormat>
  <Paragraphs>71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SHVC/MV-HEVC HLS: Scaled offset information of auxiliary pictures  (JCTVC-Q0162, JCT3V-H0050)</vt:lpstr>
      <vt:lpstr>Summary</vt:lpstr>
      <vt:lpstr>Problem (1)</vt:lpstr>
      <vt:lpstr>Problem (2)</vt:lpstr>
      <vt:lpstr>Two ways of coordinate calculations</vt:lpstr>
      <vt:lpstr>Proposal</vt:lpstr>
      <vt:lpstr>スライド 7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3692</cp:revision>
  <dcterms:created xsi:type="dcterms:W3CDTF">2011-03-24T05:19:20Z</dcterms:created>
  <dcterms:modified xsi:type="dcterms:W3CDTF">2014-03-29T07:03:13Z</dcterms:modified>
</cp:coreProperties>
</file>