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86" r:id="rId3"/>
    <p:sldId id="338" r:id="rId4"/>
    <p:sldId id="339" r:id="rId5"/>
    <p:sldId id="340" r:id="rId6"/>
    <p:sldId id="341" r:id="rId7"/>
    <p:sldId id="350" r:id="rId8"/>
    <p:sldId id="343" r:id="rId9"/>
    <p:sldId id="344" r:id="rId10"/>
    <p:sldId id="342" r:id="rId11"/>
    <p:sldId id="346" r:id="rId12"/>
    <p:sldId id="347" r:id="rId13"/>
    <p:sldId id="349" r:id="rId14"/>
    <p:sldId id="348" r:id="rId15"/>
    <p:sldId id="326" r:id="rId16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91234" autoAdjust="0"/>
  </p:normalViewPr>
  <p:slideViewPr>
    <p:cSldViewPr>
      <p:cViewPr varScale="1">
        <p:scale>
          <a:sx n="66" d="100"/>
          <a:sy n="66" d="100"/>
        </p:scale>
        <p:origin x="-16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3200"/>
            </a:lvl1pPr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マスタタイトル </a:t>
            </a:r>
            <a:r>
              <a:rPr lang="en-US" altLang="ja-JP" dirty="0" smtClean="0"/>
              <a:t>(Master Title)</a:t>
            </a:r>
            <a:endParaRPr lang="ja-JP" altLang="en-US" dirty="0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7446099" y="1073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chemeClr val="bg1"/>
                </a:solidFill>
              </a:rPr>
              <a:t>JCTVC-Q0161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4000" dirty="0" smtClean="0"/>
              <a:t>Layer association of auxiliary pictures</a:t>
            </a:r>
            <a:r>
              <a:rPr lang="en-CA" altLang="ja-JP" sz="4000" dirty="0" smtClean="0"/>
              <a:t/>
            </a:r>
            <a:br>
              <a:rPr lang="en-CA" altLang="ja-JP" sz="4000" dirty="0" smtClean="0"/>
            </a:br>
            <a:r>
              <a:rPr lang="en-US" altLang="ja-JP" sz="4000" dirty="0" smtClean="0"/>
              <a:t>(</a:t>
            </a:r>
            <a:r>
              <a:rPr lang="en-US" altLang="ja-JP" sz="4000" dirty="0" smtClean="0"/>
              <a:t>JCTVC-Q0161, JCT3V-H0049)</a:t>
            </a:r>
            <a:endParaRPr lang="ja-JP" altLang="en-US" sz="40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215516" y="5877272"/>
            <a:ext cx="7456884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2400" dirty="0" smtClean="0"/>
              <a:t>JCT-VC 17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 Meeting: Valencia</a:t>
            </a:r>
            <a:r>
              <a:rPr lang="en-CA" altLang="ja-JP" sz="2400" dirty="0" smtClean="0"/>
              <a:t>, ES, 27 Mar. </a:t>
            </a:r>
            <a:r>
              <a:rPr lang="en-CA" altLang="ja-JP" sz="2400" dirty="0"/>
              <a:t>–</a:t>
            </a:r>
            <a:r>
              <a:rPr lang="en-CA" altLang="ja-JP" sz="2400" dirty="0" smtClean="0"/>
              <a:t> 4 Apr. </a:t>
            </a:r>
            <a:r>
              <a:rPr lang="en-CA" altLang="ja-JP" sz="2400" dirty="0"/>
              <a:t>2014</a:t>
            </a:r>
          </a:p>
          <a:p>
            <a:pPr eaLnBrk="1" hangingPunct="1">
              <a:buNone/>
            </a:pPr>
            <a:r>
              <a:rPr lang="en-CA" altLang="ja-JP" sz="2400" dirty="0" smtClean="0"/>
              <a:t>JCT-3V </a:t>
            </a:r>
            <a:r>
              <a:rPr lang="en-CA" altLang="ja-JP" sz="2400" dirty="0"/>
              <a:t>8</a:t>
            </a:r>
            <a:r>
              <a:rPr lang="en-CA" altLang="ja-JP" sz="2400" baseline="30000" dirty="0" smtClean="0"/>
              <a:t>th</a:t>
            </a:r>
            <a:r>
              <a:rPr lang="en-CA" altLang="ja-JP" sz="2400" dirty="0" smtClean="0"/>
              <a:t> </a:t>
            </a:r>
            <a:r>
              <a:rPr lang="en-CA" altLang="ja-JP" sz="2400" dirty="0"/>
              <a:t>Meeting: </a:t>
            </a:r>
            <a:r>
              <a:rPr lang="en-CA" altLang="ja-JP" sz="2400" dirty="0" smtClean="0"/>
              <a:t>Valencia, ES, 29 Mar. – 4 Apr. 2014</a:t>
            </a:r>
            <a:endParaRPr lang="en-CA" altLang="ja-JP" sz="2400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571500" y="3357563"/>
            <a:ext cx="8428992" cy="1366837"/>
          </a:xfrm>
        </p:spPr>
        <p:txBody>
          <a:bodyPr/>
          <a:lstStyle/>
          <a:p>
            <a:pPr eaLnBrk="1" hangingPunct="1"/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Tomohiro </a:t>
            </a:r>
            <a:r>
              <a:rPr lang="en-US" altLang="ja-JP" sz="3200" dirty="0" err="1" smtClean="0"/>
              <a:t>Ikai</a:t>
            </a:r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SHARP Corporation</a:t>
            </a:r>
            <a:endParaRPr lang="en-US" altLang="ja-JP" sz="32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UserId</a:t>
            </a:r>
            <a:r>
              <a:rPr lang="en-US" altLang="ja-JP" dirty="0" smtClean="0"/>
              <a:t> (Unspecified scalability dimension)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5" name="コンテンツ プレースホルダ 5"/>
          <p:cNvGraphicFramePr>
            <a:graphicFrameLocks/>
          </p:cNvGraphicFramePr>
          <p:nvPr/>
        </p:nvGraphicFramePr>
        <p:xfrm>
          <a:off x="683568" y="1736812"/>
          <a:ext cx="7236803" cy="2819400"/>
        </p:xfrm>
        <a:graphic>
          <a:graphicData uri="http://schemas.openxmlformats.org/drawingml/2006/table">
            <a:tbl>
              <a:tblPr/>
              <a:tblGrid>
                <a:gridCol w="1025625"/>
                <a:gridCol w="3105589"/>
                <a:gridCol w="310558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latin typeface="Times New Roman"/>
                          <a:ea typeface="Batang"/>
                        </a:rPr>
                        <a:t>scalability mask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latin typeface="Times New Roman"/>
                          <a:ea typeface="Batang"/>
                        </a:rPr>
                        <a:t>index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latin typeface="Times New Roman"/>
                          <a:ea typeface="ＭＳ 明朝"/>
                        </a:rPr>
                        <a:t>Scalability dimension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latin typeface="Times New Roman"/>
                          <a:ea typeface="ＭＳ 明朝"/>
                        </a:rPr>
                        <a:t>ScalabilityId mapping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0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Reserved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>
                        <a:latin typeface="Times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1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Multiview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View Order Index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2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Spatial/quality scalability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DependencyId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3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Auxiliary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AuxId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4-1</a:t>
                      </a:r>
                      <a:r>
                        <a:rPr lang="en-US" sz="2000">
                          <a:highlight>
                            <a:srgbClr val="FFFF00"/>
                          </a:highlight>
                          <a:latin typeface="Times"/>
                          <a:ea typeface="ＭＳ 明朝"/>
                        </a:rPr>
                        <a:t>4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Times"/>
                          <a:ea typeface="ＭＳ 明朝"/>
                        </a:rPr>
                        <a:t>Reserved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2000">
                        <a:latin typeface="Times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highlight>
                            <a:srgbClr val="FFFF00"/>
                          </a:highlight>
                          <a:latin typeface="Times"/>
                          <a:ea typeface="ＭＳ 明朝"/>
                        </a:rPr>
                        <a:t>15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highlight>
                            <a:srgbClr val="FFFF00"/>
                          </a:highlight>
                          <a:latin typeface="Times"/>
                          <a:ea typeface="ＭＳ 明朝"/>
                        </a:rPr>
                        <a:t>User</a:t>
                      </a:r>
                      <a:endParaRPr lang="ja-JP" sz="2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err="1">
                          <a:highlight>
                            <a:srgbClr val="FFFF00"/>
                          </a:highlight>
                          <a:latin typeface="Times"/>
                          <a:ea typeface="ＭＳ 明朝"/>
                        </a:rPr>
                        <a:t>UserId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115616" y="4869160"/>
            <a:ext cx="8028384" cy="173469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endParaRPr lang="en-US" altLang="ja-JP" dirty="0" smtClean="0"/>
          </a:p>
          <a:p>
            <a:r>
              <a:rPr lang="en-US" altLang="ja-JP" dirty="0" smtClean="0"/>
              <a:t>Note: Unspecified </a:t>
            </a:r>
            <a:r>
              <a:rPr lang="en-US" altLang="ja-JP" dirty="0" smtClean="0"/>
              <a:t>(free) scalability id can be </a:t>
            </a:r>
            <a:r>
              <a:rPr lang="en-US" altLang="ja-JP" dirty="0" smtClean="0"/>
              <a:t>useful in several ways</a:t>
            </a:r>
          </a:p>
          <a:p>
            <a:pPr>
              <a:buFontTx/>
              <a:buChar char="-"/>
            </a:pPr>
            <a:r>
              <a:rPr lang="en-US" altLang="ja-JP" dirty="0" smtClean="0"/>
              <a:t>User specific </a:t>
            </a:r>
            <a:r>
              <a:rPr lang="en-US" altLang="ja-JP" dirty="0" smtClean="0"/>
              <a:t>i</a:t>
            </a:r>
            <a:r>
              <a:rPr lang="en-US" altLang="ja-JP" dirty="0" smtClean="0"/>
              <a:t>dentifications such as Person Id, City </a:t>
            </a:r>
            <a:r>
              <a:rPr lang="en-US" altLang="ja-JP" dirty="0" smtClean="0"/>
              <a:t>Id, Ray Id, Latitude Id</a:t>
            </a:r>
            <a:r>
              <a:rPr lang="en-US" altLang="ja-JP" dirty="0" smtClean="0"/>
              <a:t>, Language Id ...</a:t>
            </a:r>
          </a:p>
          <a:p>
            <a:pPr>
              <a:buFontTx/>
              <a:buChar char="-"/>
            </a:pPr>
            <a:r>
              <a:rPr lang="en-US" altLang="ja-JP" dirty="0" smtClean="0"/>
              <a:t>Free </a:t>
            </a:r>
            <a:r>
              <a:rPr lang="en-US" altLang="ja-JP" dirty="0" smtClean="0"/>
              <a:t>NAL unit header indication (with splitting flag</a:t>
            </a:r>
            <a:r>
              <a:rPr lang="en-US" altLang="ja-JP" dirty="0" smtClean="0"/>
              <a:t>)</a:t>
            </a:r>
          </a:p>
          <a:p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Proposal1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Relax </a:t>
            </a:r>
            <a:r>
              <a:rPr kumimoji="1" lang="en-US" altLang="ja-JP" dirty="0" err="1" smtClean="0"/>
              <a:t>ScalabilityId</a:t>
            </a:r>
            <a:r>
              <a:rPr kumimoji="1" lang="en-US" altLang="ja-JP" dirty="0" smtClean="0"/>
              <a:t> usage restriction for proposed </a:t>
            </a:r>
            <a:r>
              <a:rPr kumimoji="1" lang="en-US" altLang="ja-JP" dirty="0" err="1" smtClean="0"/>
              <a:t>UserId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364088" y="5373216"/>
            <a:ext cx="576064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19572" y="3501008"/>
            <a:ext cx="576064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2132856"/>
            <a:ext cx="8460432" cy="395068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altLang="ja-JP" dirty="0" smtClean="0"/>
              <a:t>H.11.1.2  Scalable Main and Scalable Main 10 profiles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The derived sub-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for an output layer set conforming to the Scalable Main or Scalable Main 10 profiles shall obey the following constraints: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…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	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 j ][ </a:t>
            </a:r>
            <a:r>
              <a:rPr lang="en-US" altLang="ja-JP" dirty="0" err="1" smtClean="0"/>
              <a:t>smIdx</a:t>
            </a:r>
            <a:r>
              <a:rPr lang="en-US" altLang="ja-JP" dirty="0" smtClean="0"/>
              <a:t> ] shall be equal to 0 for any </a:t>
            </a:r>
            <a:r>
              <a:rPr lang="en-US" altLang="ja-JP" dirty="0" err="1" smtClean="0"/>
              <a:t>smIdx</a:t>
            </a:r>
            <a:r>
              <a:rPr lang="en-US" altLang="ja-JP" dirty="0" smtClean="0"/>
              <a:t> value not equal to 2 or 15 and for any value of j for which </a:t>
            </a:r>
            <a:r>
              <a:rPr lang="en-US" altLang="ja-JP" dirty="0" err="1" smtClean="0"/>
              <a:t>layer_id_included_flag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layerSetIdx</a:t>
            </a:r>
            <a:r>
              <a:rPr lang="en-US" altLang="ja-JP" dirty="0" smtClean="0"/>
              <a:t> ][ j ] is equal to 1.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 </a:t>
            </a:r>
            <a:endParaRPr lang="ja-JP" altLang="ja-JP" dirty="0" smtClean="0"/>
          </a:p>
          <a:p>
            <a:pPr hangingPunct="0"/>
            <a:r>
              <a:rPr lang="en-US" altLang="ja-JP" dirty="0" smtClean="0"/>
              <a:t>G.11.1.2  Stereo Main profile</a:t>
            </a:r>
            <a:endParaRPr lang="ja-JP" altLang="ja-JP" dirty="0" smtClean="0"/>
          </a:p>
          <a:p>
            <a:pPr lvl="0" hangingPunct="0"/>
            <a:r>
              <a:rPr lang="en-US" altLang="ja-JP" dirty="0" smtClean="0"/>
              <a:t>The 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 shall contain a sub-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 consisting of two layers having </a:t>
            </a:r>
            <a:r>
              <a:rPr lang="en-US" altLang="ja-JP" dirty="0" err="1" smtClean="0"/>
              <a:t>nuh_layer_id</a:t>
            </a:r>
            <a:r>
              <a:rPr lang="en-US" altLang="ja-JP" dirty="0" smtClean="0"/>
              <a:t> equal to 0 and </a:t>
            </a:r>
            <a:r>
              <a:rPr lang="en-US" altLang="ja-JP" dirty="0" err="1" smtClean="0"/>
              <a:t>nuhLayerIdA</a:t>
            </a:r>
            <a:r>
              <a:rPr lang="en-US" altLang="ja-JP" dirty="0" smtClean="0"/>
              <a:t> for which 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LayerIdxInVps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nuhLayerIdA</a:t>
            </a:r>
            <a:r>
              <a:rPr lang="en-US" altLang="ja-JP" dirty="0" smtClean="0"/>
              <a:t> ] ][ </a:t>
            </a:r>
            <a:r>
              <a:rPr lang="en-US" altLang="ja-JP" dirty="0" err="1" smtClean="0"/>
              <a:t>smIdx</a:t>
            </a:r>
            <a:r>
              <a:rPr lang="en-US" altLang="ja-JP" dirty="0" smtClean="0"/>
              <a:t> ] shall be equal to 0 for any </a:t>
            </a:r>
            <a:r>
              <a:rPr lang="en-US" altLang="ja-JP" dirty="0" err="1" smtClean="0"/>
              <a:t>smIdx</a:t>
            </a:r>
            <a:r>
              <a:rPr lang="en-US" altLang="ja-JP" dirty="0" smtClean="0"/>
              <a:t> from 0 to 15, inclusive that is not equal to 1 or 15.</a:t>
            </a:r>
            <a:endParaRPr lang="ja-JP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Benefit by proposal2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One auxiliary picture can serve BL and EL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30133" y="1652230"/>
            <a:ext cx="195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/>
              <a:t>Auxiliary picture</a:t>
            </a:r>
          </a:p>
          <a:p>
            <a:pPr algn="l"/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AuxId</a:t>
            </a:r>
            <a:r>
              <a:rPr kumimoji="1" lang="en-US" altLang="ja-JP" dirty="0" smtClean="0"/>
              <a:t>=1)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71871" y="165223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/>
              <a:t>Primary picture</a:t>
            </a:r>
          </a:p>
          <a:p>
            <a:pPr algn="l"/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AuxId</a:t>
            </a:r>
            <a:r>
              <a:rPr kumimoji="1" lang="en-US" altLang="ja-JP" dirty="0" smtClean="0"/>
              <a:t>=0)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3095907" y="2312876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095907" y="4113076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5454169" y="3032956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H="1" flipV="1">
            <a:off x="3527955" y="3032956"/>
            <a:ext cx="1746194" cy="432048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11" name="直線矢印コネクタ 10"/>
          <p:cNvCxnSpPr/>
          <p:nvPr/>
        </p:nvCxnSpPr>
        <p:spPr bwMode="auto">
          <a:xfrm flipH="1">
            <a:off x="3527955" y="4041068"/>
            <a:ext cx="1746194" cy="72008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970799" y="2603672"/>
            <a:ext cx="2187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 smtClean="0"/>
              <a:t>Enhancement layer</a:t>
            </a:r>
            <a:endParaRPr kumimoji="1" lang="en-US" altLang="ja-JP" dirty="0" smtClean="0"/>
          </a:p>
          <a:p>
            <a:pPr algn="l"/>
            <a:r>
              <a:rPr lang="en-US" altLang="ja-JP" dirty="0" smtClean="0"/>
              <a:t>(</a:t>
            </a:r>
            <a:r>
              <a:rPr kumimoji="1" lang="en-US" altLang="ja-JP" dirty="0" err="1" smtClean="0"/>
              <a:t>ScalabilityId</a:t>
            </a:r>
            <a:r>
              <a:rPr kumimoji="1" lang="en-US" altLang="ja-JP" dirty="0" smtClean="0"/>
              <a:t>[2]=1)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70799" y="4689140"/>
            <a:ext cx="219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 smtClean="0"/>
              <a:t>Base layer</a:t>
            </a:r>
            <a:endParaRPr kumimoji="1" lang="en-US" altLang="ja-JP" dirty="0" smtClean="0"/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[2]=0)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867343" y="3465004"/>
            <a:ext cx="2089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n-US" altLang="ja-JP" dirty="0" smtClean="0"/>
              <a:t>Alpha picture</a:t>
            </a:r>
          </a:p>
          <a:p>
            <a:r>
              <a:rPr kumimoji="1" lang="en-US" altLang="ja-JP" dirty="0" smtClean="0"/>
              <a:t>(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[2]=0)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67143" y="2996952"/>
            <a:ext cx="576064" cy="38048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OK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319171" y="24928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 err="1" smtClean="0"/>
              <a:t>aux_mask_flag</a:t>
            </a:r>
            <a:r>
              <a:rPr lang="en-US" altLang="ja-JP" dirty="0" smtClean="0"/>
              <a:t>[2] = 0</a:t>
            </a:r>
            <a:endParaRPr kumimoji="1" lang="en-US" altLang="ja-JP" dirty="0" smtClean="0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3203047" y="3717032"/>
            <a:ext cx="0" cy="3240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Benefit by proposal1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 bwMode="auto">
          <a:xfrm>
            <a:off x="2987824" y="1664804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40052" y="8727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Auxiliary picture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AuxId</a:t>
            </a:r>
            <a:r>
              <a:rPr lang="en-US" altLang="ja-JP" dirty="0" smtClean="0"/>
              <a:t>=1)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5346086" y="1700808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 bwMode="auto">
          <a:xfrm flipH="1">
            <a:off x="3383868" y="2344234"/>
            <a:ext cx="1746194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9" name="テキスト ボックス 8"/>
          <p:cNvSpPr txBox="1"/>
          <p:nvPr/>
        </p:nvSpPr>
        <p:spPr>
          <a:xfrm>
            <a:off x="935596" y="2159568"/>
            <a:ext cx="2034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  <a:p>
            <a:pPr algn="l"/>
            <a:r>
              <a:rPr lang="en-US" altLang="ja-JP" dirty="0" err="1" smtClean="0"/>
              <a:t>UserId</a:t>
            </a:r>
            <a:r>
              <a:rPr lang="en-US" altLang="ja-JP" dirty="0" smtClean="0"/>
              <a:t>=0</a:t>
            </a:r>
            <a:endParaRPr kumimoji="1" lang="en-US" altLang="ja-JP" dirty="0" smtClean="0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5390474" y="3710584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63788" y="872716"/>
            <a:ext cx="1854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Primary picture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AuxId</a:t>
            </a:r>
            <a:r>
              <a:rPr lang="en-US" altLang="ja-JP" dirty="0" smtClean="0"/>
              <a:t>=0)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969822" y="3753036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35596" y="4319808"/>
            <a:ext cx="2034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  <a:p>
            <a:r>
              <a:rPr lang="en-US" altLang="ja-JP" dirty="0" err="1" smtClean="0"/>
              <a:t>UserId</a:t>
            </a:r>
            <a:r>
              <a:rPr lang="en-US" altLang="ja-JP" dirty="0" smtClean="0"/>
              <a:t>=0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40152" y="2159568"/>
            <a:ext cx="2034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  <a:p>
            <a:r>
              <a:rPr lang="en-US" altLang="ja-JP" dirty="0" err="1" smtClean="0"/>
              <a:t>UserId</a:t>
            </a:r>
            <a:r>
              <a:rPr lang="en-US" altLang="ja-JP" dirty="0" smtClean="0"/>
              <a:t>=0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40152" y="4319808"/>
            <a:ext cx="2034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  <a:p>
            <a:r>
              <a:rPr lang="en-US" altLang="ja-JP" dirty="0" err="1" smtClean="0"/>
              <a:t>UserId</a:t>
            </a:r>
            <a:r>
              <a:rPr lang="en-US" altLang="ja-JP" dirty="0" smtClean="0"/>
              <a:t>=1</a:t>
            </a:r>
          </a:p>
        </p:txBody>
      </p:sp>
      <p:cxnSp>
        <p:nvCxnSpPr>
          <p:cNvPr id="16" name="直線矢印コネクタ 15"/>
          <p:cNvCxnSpPr/>
          <p:nvPr/>
        </p:nvCxnSpPr>
        <p:spPr bwMode="auto">
          <a:xfrm flipH="1">
            <a:off x="3383868" y="4504474"/>
            <a:ext cx="1746194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7" name="角丸四角形 16"/>
          <p:cNvSpPr/>
          <p:nvPr/>
        </p:nvSpPr>
        <p:spPr>
          <a:xfrm>
            <a:off x="467544" y="1592796"/>
            <a:ext cx="8100900" cy="1656184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39552" y="3645024"/>
            <a:ext cx="8100900" cy="1656184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3568" y="1448780"/>
            <a:ext cx="129614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Dependent tree A</a:t>
            </a:r>
            <a:endParaRPr kumimoji="1" lang="ja-JP" altLang="en-US" sz="1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9572" y="3537012"/>
            <a:ext cx="129614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Dependent tree B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Benefit by proposal1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Intentional association</a:t>
            </a:r>
            <a:endParaRPr kumimoji="1" lang="ja-JP" altLang="en-US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grpSp>
        <p:nvGrpSpPr>
          <p:cNvPr id="5" name="グループ化 35"/>
          <p:cNvGrpSpPr/>
          <p:nvPr/>
        </p:nvGrpSpPr>
        <p:grpSpPr>
          <a:xfrm>
            <a:off x="1115616" y="1406328"/>
            <a:ext cx="6930770" cy="5047008"/>
            <a:chOff x="863588" y="650244"/>
            <a:chExt cx="6930770" cy="5047008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2897814" y="1304764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897814" y="2816932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932040" y="650244"/>
              <a:ext cx="2664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Auxiliary picture</a:t>
              </a:r>
            </a:p>
            <a:p>
              <a:r>
                <a:rPr lang="en-US" altLang="ja-JP" dirty="0" smtClean="0"/>
                <a:t>(</a:t>
              </a:r>
              <a:r>
                <a:rPr lang="en-US" altLang="ja-JP" dirty="0" err="1" smtClean="0"/>
                <a:t>AuxId</a:t>
              </a:r>
              <a:r>
                <a:rPr lang="en-US" altLang="ja-JP" dirty="0" smtClean="0"/>
                <a:t>=1)</a:t>
              </a:r>
              <a:endParaRPr lang="ja-JP" altLang="en-US" dirty="0"/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5256076" y="1304764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 bwMode="auto">
            <a:xfrm flipH="1">
              <a:off x="3329862" y="1982392"/>
              <a:ext cx="1746194" cy="0"/>
            </a:xfrm>
            <a:prstGeom prst="straightConnector1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1" name="テキスト ボックス 10"/>
            <p:cNvSpPr txBox="1"/>
            <p:nvPr/>
          </p:nvSpPr>
          <p:spPr>
            <a:xfrm>
              <a:off x="863588" y="1757076"/>
              <a:ext cx="2034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  <a:p>
              <a:r>
                <a:rPr lang="en-US" altLang="ja-JP" dirty="0" err="1" smtClean="0"/>
                <a:t>UserId</a:t>
              </a:r>
              <a:r>
                <a:rPr lang="en-US" altLang="ja-JP" dirty="0" smtClean="0"/>
                <a:t>=0</a:t>
              </a: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256076" y="2816932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573778" y="650244"/>
              <a:ext cx="18542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Primary picture</a:t>
              </a:r>
            </a:p>
            <a:p>
              <a:r>
                <a:rPr lang="en-US" altLang="ja-JP" dirty="0" smtClean="0"/>
                <a:t>(</a:t>
              </a:r>
              <a:r>
                <a:rPr lang="en-US" altLang="ja-JP" dirty="0" err="1" smtClean="0"/>
                <a:t>AuxId</a:t>
              </a:r>
              <a:r>
                <a:rPr lang="en-US" altLang="ja-JP" dirty="0" smtClean="0"/>
                <a:t>=0)</a:t>
              </a:r>
              <a:endParaRPr lang="ja-JP" altLang="en-US" dirty="0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897814" y="4329100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 bwMode="auto">
            <a:xfrm flipH="1">
              <a:off x="3275856" y="3674580"/>
              <a:ext cx="1836204" cy="1260140"/>
            </a:xfrm>
            <a:prstGeom prst="straightConnector1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863588" y="3269244"/>
              <a:ext cx="2034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  <a:p>
              <a:r>
                <a:rPr lang="en-US" altLang="ja-JP" dirty="0" err="1" smtClean="0"/>
                <a:t>UserId</a:t>
              </a:r>
              <a:r>
                <a:rPr lang="en-US" altLang="ja-JP" dirty="0" smtClean="0"/>
                <a:t>=0</a:t>
              </a:r>
              <a:endParaRPr kumimoji="1" lang="en-US" altLang="ja-JP" dirty="0" smtClean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863588" y="4715852"/>
              <a:ext cx="2034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  <a:p>
              <a:pPr algn="l"/>
              <a:r>
                <a:rPr kumimoji="1" lang="en-US" altLang="ja-JP" dirty="0" err="1" smtClean="0"/>
                <a:t>UserId</a:t>
              </a:r>
              <a:r>
                <a:rPr kumimoji="1" lang="en-US" altLang="ja-JP" dirty="0" smtClean="0"/>
                <a:t>=1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760132" y="1757076"/>
              <a:ext cx="2034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  <a:p>
              <a:r>
                <a:rPr lang="en-US" altLang="ja-JP" dirty="0" err="1" smtClean="0"/>
                <a:t>UserId</a:t>
              </a:r>
              <a:r>
                <a:rPr lang="en-US" altLang="ja-JP" dirty="0" smtClean="0"/>
                <a:t>=0</a:t>
              </a:r>
              <a:endParaRPr kumimoji="1" lang="en-US" altLang="ja-JP" dirty="0" smtClean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760132" y="3226792"/>
              <a:ext cx="2034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  <a:p>
              <a:r>
                <a:rPr lang="en-US" altLang="ja-JP" dirty="0" err="1" smtClean="0"/>
                <a:t>UserId</a:t>
              </a:r>
              <a:r>
                <a:rPr lang="en-US" altLang="ja-JP" dirty="0" smtClean="0"/>
                <a:t>=1</a:t>
              </a:r>
              <a:endParaRPr kumimoji="1" lang="en-US" altLang="ja-JP" dirty="0" smtClean="0"/>
            </a:p>
          </p:txBody>
        </p:sp>
      </p:grpSp>
      <p:cxnSp>
        <p:nvCxnSpPr>
          <p:cNvPr id="20" name="直線矢印コネクタ 19"/>
          <p:cNvCxnSpPr/>
          <p:nvPr/>
        </p:nvCxnSpPr>
        <p:spPr bwMode="auto">
          <a:xfrm flipH="1">
            <a:off x="3527884" y="3062512"/>
            <a:ext cx="1800200" cy="144016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90437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5739531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  <a:endParaRPr lang="en-US" altLang="ja-JP" dirty="0" smtClean="0"/>
          </a:p>
          <a:p>
            <a:pPr lvl="1"/>
            <a:r>
              <a:rPr lang="en-CA" altLang="ja-JP" dirty="0" smtClean="0"/>
              <a:t>Non-intentional </a:t>
            </a:r>
            <a:r>
              <a:rPr lang="en-CA" altLang="ja-JP" dirty="0" smtClean="0"/>
              <a:t>association in multiple dependent tree </a:t>
            </a:r>
            <a:r>
              <a:rPr lang="en-CA" altLang="ja-JP" dirty="0" smtClean="0"/>
              <a:t>case</a:t>
            </a:r>
          </a:p>
          <a:p>
            <a:pPr lvl="1"/>
            <a:r>
              <a:rPr lang="en-CA" altLang="ja-JP" dirty="0" smtClean="0"/>
              <a:t>When </a:t>
            </a:r>
            <a:r>
              <a:rPr lang="en-CA" altLang="ja-JP" dirty="0" err="1" smtClean="0"/>
              <a:t>ScalabilityId</a:t>
            </a:r>
            <a:r>
              <a:rPr lang="en-CA" altLang="ja-JP" dirty="0" smtClean="0"/>
              <a:t> is different, the auxiliary picture sharing cannot be </a:t>
            </a:r>
            <a:r>
              <a:rPr lang="en-CA" altLang="ja-JP" dirty="0" smtClean="0"/>
              <a:t>achieved</a:t>
            </a:r>
            <a:endParaRPr lang="en-US" altLang="ja-JP" sz="36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3200" dirty="0" smtClean="0"/>
              <a:t>Proposal</a:t>
            </a:r>
            <a:endParaRPr lang="en-US" altLang="ja-JP" sz="3200" dirty="0" smtClean="0"/>
          </a:p>
          <a:p>
            <a:pPr lvl="1"/>
            <a:r>
              <a:rPr lang="en-CA" altLang="ja-JP" sz="2400" b="1" dirty="0" smtClean="0"/>
              <a:t>Proposal </a:t>
            </a:r>
            <a:r>
              <a:rPr lang="en-CA" altLang="ja-JP" sz="2400" b="1" dirty="0" smtClean="0"/>
              <a:t>1</a:t>
            </a:r>
            <a:endParaRPr lang="ja-JP" altLang="ja-JP" sz="2400" dirty="0" smtClean="0"/>
          </a:p>
          <a:p>
            <a:pPr lvl="2"/>
            <a:r>
              <a:rPr lang="en-CA" altLang="ja-JP" dirty="0" smtClean="0"/>
              <a:t>Add </a:t>
            </a:r>
            <a:r>
              <a:rPr lang="en-CA" altLang="ja-JP" dirty="0" smtClean="0"/>
              <a:t>new scalability dimension, named “</a:t>
            </a:r>
            <a:r>
              <a:rPr lang="en-CA" altLang="ja-JP" dirty="0" err="1" smtClean="0"/>
              <a:t>UserId</a:t>
            </a:r>
            <a:r>
              <a:rPr lang="en-CA" altLang="ja-JP" dirty="0" smtClean="0"/>
              <a:t>”, to distinguish a layer among layers which have the same 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 ][ j ].</a:t>
            </a:r>
            <a:endParaRPr lang="ja-JP" altLang="ja-JP" dirty="0" smtClean="0"/>
          </a:p>
          <a:p>
            <a:pPr lvl="1"/>
            <a:r>
              <a:rPr lang="en-CA" altLang="ja-JP" sz="2400" b="1" dirty="0" smtClean="0"/>
              <a:t>Proposal </a:t>
            </a:r>
            <a:r>
              <a:rPr lang="en-CA" altLang="ja-JP" sz="2400" b="1" dirty="0" smtClean="0"/>
              <a:t>2</a:t>
            </a:r>
            <a:endParaRPr lang="ja-JP" altLang="ja-JP" sz="2400" dirty="0" smtClean="0"/>
          </a:p>
          <a:p>
            <a:pPr lvl="2"/>
            <a:r>
              <a:rPr lang="en-CA" altLang="ja-JP" dirty="0" smtClean="0"/>
              <a:t>Add a  flag, called </a:t>
            </a:r>
            <a:r>
              <a:rPr lang="en-CA" altLang="ja-JP" dirty="0" err="1" smtClean="0"/>
              <a:t>aux_mask_flag</a:t>
            </a:r>
            <a:r>
              <a:rPr lang="en-CA" altLang="ja-JP" dirty="0" smtClean="0"/>
              <a:t> [j], for </a:t>
            </a:r>
            <a:r>
              <a:rPr lang="en-CA" altLang="ja-JP" dirty="0" smtClean="0"/>
              <a:t>each 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 ][ j ] to </a:t>
            </a:r>
            <a:r>
              <a:rPr lang="en-US" altLang="ja-JP" dirty="0" smtClean="0"/>
              <a:t>control</a:t>
            </a:r>
            <a:r>
              <a:rPr lang="ja-JP" altLang="en-US" dirty="0" smtClean="0"/>
              <a:t> </a:t>
            </a:r>
            <a:r>
              <a:rPr lang="en-US" altLang="ja-JP" dirty="0" smtClean="0"/>
              <a:t>association.</a:t>
            </a:r>
            <a:endParaRPr lang="ja-JP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sz="36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BackGround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Auxiliary picture / Primary picture association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532" y="1880829"/>
            <a:ext cx="7884876" cy="222713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000" dirty="0" smtClean="0"/>
              <a:t>For an auxiliary picture with </a:t>
            </a:r>
            <a:r>
              <a:rPr lang="en-US" altLang="ja-JP" sz="2000" dirty="0" err="1" smtClean="0"/>
              <a:t>nuh_layer_id</a:t>
            </a:r>
            <a:r>
              <a:rPr lang="en-US" altLang="ja-JP" sz="2000" dirty="0" smtClean="0"/>
              <a:t> equal to </a:t>
            </a:r>
            <a:r>
              <a:rPr lang="en-US" altLang="ja-JP" sz="2000" dirty="0" err="1" smtClean="0"/>
              <a:t>nuhLayerIdA</a:t>
            </a:r>
            <a:r>
              <a:rPr lang="en-US" altLang="ja-JP" sz="2000" dirty="0" smtClean="0"/>
              <a:t>, </a:t>
            </a:r>
            <a:r>
              <a:rPr lang="en-US" altLang="ja-JP" sz="2000" dirty="0" smtClean="0"/>
              <a:t>an </a:t>
            </a:r>
            <a:r>
              <a:rPr lang="en-US" altLang="ja-JP" sz="2000" dirty="0" smtClean="0"/>
              <a:t>associated primary pictures, if </a:t>
            </a:r>
            <a:r>
              <a:rPr lang="en-US" altLang="ja-JP" sz="2000" dirty="0" smtClean="0"/>
              <a:t>any, is </a:t>
            </a:r>
            <a:r>
              <a:rPr lang="en-US" altLang="ja-JP" sz="2000" dirty="0" smtClean="0"/>
              <a:t>t</a:t>
            </a:r>
            <a:r>
              <a:rPr lang="en-US" altLang="ja-JP" sz="2000" dirty="0" smtClean="0"/>
              <a:t>he picture </a:t>
            </a:r>
            <a:r>
              <a:rPr lang="en-US" altLang="ja-JP" sz="2000" dirty="0" smtClean="0"/>
              <a:t>in the same access unit </a:t>
            </a:r>
            <a:r>
              <a:rPr lang="en-US" altLang="ja-JP" sz="2000" u="sng" dirty="0" smtClean="0"/>
              <a:t>having </a:t>
            </a:r>
            <a:r>
              <a:rPr lang="en-US" altLang="ja-JP" sz="2000" u="sng" dirty="0" err="1" smtClean="0"/>
              <a:t>AuxId</a:t>
            </a:r>
            <a:r>
              <a:rPr lang="en-US" altLang="ja-JP" sz="2000" u="sng" dirty="0" smtClean="0"/>
              <a:t>[ </a:t>
            </a:r>
            <a:r>
              <a:rPr lang="en-US" altLang="ja-JP" sz="2000" u="sng" dirty="0" err="1" smtClean="0"/>
              <a:t>nuhLayerIdB</a:t>
            </a:r>
            <a:r>
              <a:rPr lang="en-US" altLang="ja-JP" sz="2000" u="sng" dirty="0" smtClean="0"/>
              <a:t> ] equal to 0 such that </a:t>
            </a:r>
            <a:r>
              <a:rPr lang="en-US" altLang="ja-JP" sz="2000" u="sng" dirty="0" err="1" smtClean="0"/>
              <a:t>ScalabilityId</a:t>
            </a:r>
            <a:r>
              <a:rPr lang="en-US" altLang="ja-JP" sz="2000" u="sng" dirty="0" smtClean="0"/>
              <a:t>[ </a:t>
            </a:r>
            <a:r>
              <a:rPr lang="en-US" altLang="ja-JP" sz="2000" u="sng" dirty="0" err="1" smtClean="0"/>
              <a:t>LayerIdxInVps</a:t>
            </a:r>
            <a:r>
              <a:rPr lang="en-US" altLang="ja-JP" sz="2000" u="sng" dirty="0" smtClean="0"/>
              <a:t>[ </a:t>
            </a:r>
            <a:r>
              <a:rPr lang="en-US" altLang="ja-JP" sz="2000" u="sng" dirty="0" err="1" smtClean="0"/>
              <a:t>nuhLayerIdA</a:t>
            </a:r>
            <a:r>
              <a:rPr lang="en-US" altLang="ja-JP" sz="2000" u="sng" dirty="0" smtClean="0"/>
              <a:t> ] ][ j ] is equal to </a:t>
            </a:r>
            <a:r>
              <a:rPr lang="en-US" altLang="ja-JP" sz="2000" u="sng" dirty="0" err="1" smtClean="0"/>
              <a:t>ScalabilityId</a:t>
            </a:r>
            <a:r>
              <a:rPr lang="en-US" altLang="ja-JP" sz="2000" u="sng" dirty="0" smtClean="0"/>
              <a:t>[ </a:t>
            </a:r>
            <a:r>
              <a:rPr lang="en-US" altLang="ja-JP" sz="2000" u="sng" dirty="0" err="1" smtClean="0"/>
              <a:t>LayerIdxInVps</a:t>
            </a:r>
            <a:r>
              <a:rPr lang="en-US" altLang="ja-JP" sz="2000" u="sng" dirty="0" smtClean="0"/>
              <a:t>[ </a:t>
            </a:r>
            <a:r>
              <a:rPr lang="en-US" altLang="ja-JP" sz="2000" u="sng" dirty="0" err="1" smtClean="0"/>
              <a:t>nuhLayerIdB</a:t>
            </a:r>
            <a:r>
              <a:rPr lang="en-US" altLang="ja-JP" sz="2000" u="sng" dirty="0" smtClean="0"/>
              <a:t> ] ][ j ] for all values </a:t>
            </a:r>
            <a:r>
              <a:rPr lang="en-US" altLang="ja-JP" sz="2000" dirty="0" smtClean="0"/>
              <a:t>of j in the range of 0 to 2, inclusive, and 4 to 15, inclusive.</a:t>
            </a:r>
            <a:endParaRPr lang="ja-JP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6" name="下矢印 5"/>
          <p:cNvSpPr/>
          <p:nvPr/>
        </p:nvSpPr>
        <p:spPr>
          <a:xfrm>
            <a:off x="3815916" y="4077072"/>
            <a:ext cx="612068" cy="576064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31740" y="4941168"/>
            <a:ext cx="4356484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dirty="0" err="1" smtClean="0"/>
              <a:t>ScalabilityId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Equaliness</a:t>
            </a:r>
            <a:r>
              <a:rPr kumimoji="1" lang="en-US" altLang="ja-JP" sz="2400" dirty="0" smtClean="0"/>
              <a:t> is used for association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Problem: duplicate sending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Auxiliary</a:t>
            </a:r>
            <a:r>
              <a:rPr kumimoji="1" lang="en-US" altLang="ja-JP" dirty="0" smtClean="0"/>
              <a:t> picture sharing in not possible in main use case (Duplicate sending is inevitable)</a:t>
            </a:r>
          </a:p>
          <a:p>
            <a:pPr lvl="1"/>
            <a:r>
              <a:rPr lang="en-US" altLang="ja-JP" u="sng" dirty="0" smtClean="0"/>
              <a:t>EL and BL utilizes the same alpha</a:t>
            </a:r>
          </a:p>
          <a:p>
            <a:pPr lvl="1"/>
            <a:r>
              <a:rPr kumimoji="1" lang="en-US" altLang="ja-JP" sz="2400" u="sng" dirty="0" smtClean="0"/>
              <a:t>Left view and right view associate with the center depth</a:t>
            </a:r>
            <a:endParaRPr kumimoji="1" lang="ja-JP" altLang="en-US" sz="2400" u="sng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66066" y="2804358"/>
            <a:ext cx="195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/>
              <a:t>Auxiliary picture</a:t>
            </a:r>
          </a:p>
          <a:p>
            <a:pPr algn="l"/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AuxId</a:t>
            </a:r>
            <a:r>
              <a:rPr kumimoji="1" lang="en-US" altLang="ja-JP" dirty="0" smtClean="0"/>
              <a:t>=1)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07804" y="280435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/>
              <a:t>Primary picture</a:t>
            </a:r>
          </a:p>
          <a:p>
            <a:pPr algn="l"/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AuxId</a:t>
            </a:r>
            <a:r>
              <a:rPr kumimoji="1" lang="en-US" altLang="ja-JP" dirty="0" smtClean="0"/>
              <a:t>=0)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3131840" y="3465004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131840" y="5265204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5490102" y="4185084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H="1" flipV="1">
            <a:off x="3563888" y="4185084"/>
            <a:ext cx="1746194" cy="432048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dash"/>
            <a:round/>
            <a:headEnd type="arrow" w="med" len="med"/>
            <a:tailEnd type="arrow"/>
          </a:ln>
          <a:effectLst/>
        </p:spPr>
      </p:cxnSp>
      <p:cxnSp>
        <p:nvCxnSpPr>
          <p:cNvPr id="11" name="直線矢印コネクタ 10"/>
          <p:cNvCxnSpPr/>
          <p:nvPr/>
        </p:nvCxnSpPr>
        <p:spPr bwMode="auto">
          <a:xfrm flipH="1">
            <a:off x="3563888" y="5193196"/>
            <a:ext cx="1746194" cy="72008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1006732" y="3755800"/>
            <a:ext cx="2187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 smtClean="0"/>
              <a:t>Enhancement layer</a:t>
            </a:r>
            <a:endParaRPr kumimoji="1" lang="en-US" altLang="ja-JP" dirty="0" smtClean="0"/>
          </a:p>
          <a:p>
            <a:pPr algn="l"/>
            <a:r>
              <a:rPr lang="en-US" altLang="ja-JP" dirty="0" smtClean="0"/>
              <a:t>(</a:t>
            </a:r>
            <a:r>
              <a:rPr kumimoji="1" lang="en-US" altLang="ja-JP" dirty="0" err="1" smtClean="0"/>
              <a:t>ScalabilityId</a:t>
            </a:r>
            <a:r>
              <a:rPr kumimoji="1" lang="en-US" altLang="ja-JP" dirty="0" smtClean="0"/>
              <a:t>[2]=1)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06732" y="5841268"/>
            <a:ext cx="219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 smtClean="0"/>
              <a:t>Base layer</a:t>
            </a:r>
            <a:endParaRPr kumimoji="1" lang="en-US" altLang="ja-JP" dirty="0" smtClean="0"/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[2]=0)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903276" y="4617132"/>
            <a:ext cx="2089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n-US" altLang="ja-JP" dirty="0" smtClean="0"/>
              <a:t>Alpha picture</a:t>
            </a:r>
          </a:p>
          <a:p>
            <a:r>
              <a:rPr kumimoji="1" lang="en-US" altLang="ja-JP" dirty="0" smtClean="0"/>
              <a:t>(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[2]=0)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03076" y="4149080"/>
            <a:ext cx="576064" cy="38048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NG</a:t>
            </a: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238980" y="4869160"/>
            <a:ext cx="0" cy="3240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Proposal2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Add a  flag, called </a:t>
            </a:r>
            <a:r>
              <a:rPr lang="en-CA" altLang="ja-JP" dirty="0" err="1" smtClean="0"/>
              <a:t>aux_mask_flag</a:t>
            </a:r>
            <a:r>
              <a:rPr lang="en-CA" altLang="ja-JP" dirty="0" smtClean="0"/>
              <a:t> [j], for </a:t>
            </a:r>
            <a:r>
              <a:rPr lang="en-CA" altLang="ja-JP" dirty="0" smtClean="0"/>
              <a:t>each </a:t>
            </a:r>
            <a:r>
              <a:rPr lang="en-US" altLang="ja-JP" dirty="0" err="1" smtClean="0"/>
              <a:t>ScalabilityId</a:t>
            </a:r>
            <a:r>
              <a:rPr lang="en-US" altLang="ja-JP" dirty="0" smtClean="0"/>
              <a:t>[ ][ j ] to control</a:t>
            </a:r>
            <a:r>
              <a:rPr lang="ja-JP" altLang="en-US" dirty="0" smtClean="0"/>
              <a:t> </a:t>
            </a:r>
            <a:r>
              <a:rPr lang="en-US" altLang="ja-JP" dirty="0" smtClean="0"/>
              <a:t>association</a:t>
            </a:r>
            <a:endParaRPr lang="ja-JP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367644" y="1844824"/>
          <a:ext cx="5760720" cy="3657600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err="1">
                          <a:latin typeface="Times New Roman"/>
                          <a:ea typeface="MS Mincho"/>
                        </a:rPr>
                        <a:t>vps_extension</a:t>
                      </a:r>
                      <a:r>
                        <a:rPr lang="en-US" sz="1600" dirty="0">
                          <a:latin typeface="Times New Roman"/>
                          <a:ea typeface="MS Mincho"/>
                        </a:rPr>
                        <a:t>( ) {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MS Mincho"/>
                        </a:rPr>
                        <a:t>Descriptor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600" b="1">
                          <a:latin typeface="Times"/>
                          <a:ea typeface="Malgun Gothic"/>
                          <a:cs typeface="Times New Roman"/>
                        </a:rPr>
                        <a:t>avc_base_layer_flag</a:t>
                      </a:r>
                      <a:endParaRPr lang="ja-JP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600" b="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6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600" b="1">
                          <a:latin typeface="Times"/>
                          <a:ea typeface="Malgun Gothic"/>
                          <a:cs typeface="Times New Roman"/>
                        </a:rPr>
                        <a:t>splitting_flag</a:t>
                      </a:r>
                      <a:endParaRPr lang="ja-JP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600" b="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6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US" sz="1600">
                          <a:latin typeface="Times New Roman"/>
                          <a:ea typeface="Batang"/>
                        </a:rPr>
                        <a:t>for( i = 0, NumScalabilityTypes = 0; i &lt; 16; i++ ) {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latin typeface="Times New Roman"/>
                          <a:ea typeface="Batang"/>
                        </a:rPr>
                        <a:t>		scalability_mask_flag</a:t>
                      </a:r>
                      <a:r>
                        <a:rPr lang="en-US" sz="1600">
                          <a:latin typeface="Times New Roman"/>
                          <a:ea typeface="Batang"/>
                        </a:rPr>
                        <a:t>[ i ]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Batang"/>
                        </a:rPr>
                        <a:t>u(1)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US" sz="1600">
                          <a:latin typeface="Times New Roman"/>
                          <a:ea typeface="MS Mincho"/>
                        </a:rPr>
                        <a:t>NumScalabilityTypes += </a:t>
                      </a:r>
                      <a:r>
                        <a:rPr lang="en-US" sz="1600">
                          <a:latin typeface="Times New Roman"/>
                          <a:ea typeface="Batang"/>
                        </a:rPr>
                        <a:t>scalability_mask_flag[ i ]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latin typeface="Times New Roman"/>
                          <a:ea typeface="Batang"/>
                        </a:rPr>
                        <a:t>	}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Batang"/>
                        </a:rPr>
                        <a:t>	for( j = 0; j &lt; ( NumScalabilityTypes − splitting_flag ); j++ 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de-DE" sz="1600" b="1">
                          <a:latin typeface="Times New Roman"/>
                          <a:ea typeface="Batang"/>
                        </a:rPr>
                        <a:t>dimension_id_len_minus1</a:t>
                      </a:r>
                      <a:r>
                        <a:rPr lang="de-DE" sz="1600">
                          <a:latin typeface="Times New Roman"/>
                          <a:ea typeface="Batang"/>
                        </a:rPr>
                        <a:t>[ j ]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Batang"/>
                        </a:rPr>
                        <a:t>u(3)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</a:t>
                      </a: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if (</a:t>
                      </a: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scalability_mask_flag[ 3]</a:t>
                      </a: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for( 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j=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0; 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j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&lt; 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16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; </a:t>
                      </a:r>
                      <a:r>
                        <a:rPr lang="en-US" sz="1600" dirty="0" err="1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i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++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)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	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if (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scalability_mask_flag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[j]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&amp;&amp; </a:t>
                      </a:r>
                      <a:r>
                        <a:rPr lang="en-US" sz="1600" dirty="0" err="1" smtClean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US" sz="1600" dirty="0" smtClean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!= 3</a:t>
                      </a:r>
                      <a:r>
                        <a:rPr lang="en-US" sz="1600" b="1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)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highlight>
                          <a:srgbClr val="FFFF00"/>
                        </a:highlight>
                        <a:latin typeface="Times New Roman"/>
                        <a:ea typeface="Batang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de-DE" sz="1600" b="1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aux_mask_flag</a:t>
                      </a:r>
                      <a:r>
                        <a:rPr lang="de-DE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 </a:t>
                      </a:r>
                      <a:r>
                        <a:rPr lang="de-DE" sz="16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j</a:t>
                      </a:r>
                      <a:r>
                        <a:rPr lang="de-DE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 ]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)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3311860" y="1664804"/>
            <a:ext cx="144016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028384" y="1268760"/>
            <a:ext cx="144016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95536" y="4509120"/>
            <a:ext cx="8568952" cy="162018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876256" y="2780928"/>
            <a:ext cx="576064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31540" y="3140968"/>
            <a:ext cx="4032448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295636" y="1664804"/>
            <a:ext cx="468052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303748" y="1304764"/>
            <a:ext cx="1728192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Proposal2 (2)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1540" y="872716"/>
            <a:ext cx="8280920" cy="33966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400" dirty="0" smtClean="0"/>
              <a:t>For an auxiliary picture with </a:t>
            </a:r>
            <a:r>
              <a:rPr lang="en-US" altLang="ja-JP" sz="2400" dirty="0" err="1" smtClean="0"/>
              <a:t>nuh_layer_id</a:t>
            </a:r>
            <a:r>
              <a:rPr lang="en-US" altLang="ja-JP" sz="2400" dirty="0" smtClean="0"/>
              <a:t> equal to </a:t>
            </a:r>
            <a:r>
              <a:rPr lang="en-US" altLang="ja-JP" sz="2400" dirty="0" err="1" smtClean="0"/>
              <a:t>nuhLayerIdA</a:t>
            </a:r>
            <a:r>
              <a:rPr lang="en-US" altLang="ja-JP" sz="2400" dirty="0" smtClean="0"/>
              <a:t>, one or </a:t>
            </a:r>
            <a:r>
              <a:rPr lang="en-US" altLang="ja-JP" sz="2400" dirty="0" err="1" smtClean="0"/>
              <a:t>more</a:t>
            </a:r>
            <a:r>
              <a:rPr lang="en-US" altLang="ja-JP" sz="2400" strike="sngStrike" dirty="0" err="1" smtClean="0">
                <a:solidFill>
                  <a:srgbClr val="FF0000"/>
                </a:solidFill>
              </a:rPr>
              <a:t>an</a:t>
            </a:r>
            <a:r>
              <a:rPr lang="en-US" altLang="ja-JP" sz="2400" dirty="0" smtClean="0"/>
              <a:t> associated primary pictures, if any, </a:t>
            </a:r>
            <a:r>
              <a:rPr lang="en-US" altLang="ja-JP" sz="2400" strike="sngStrike" dirty="0" err="1" smtClean="0">
                <a:solidFill>
                  <a:srgbClr val="FF0000"/>
                </a:solidFill>
              </a:rPr>
              <a:t>is</a:t>
            </a:r>
            <a:r>
              <a:rPr lang="en-US" altLang="ja-JP" sz="2400" dirty="0" err="1" smtClean="0"/>
              <a:t>are</a:t>
            </a:r>
            <a:r>
              <a:rPr lang="en-US" altLang="ja-JP" sz="2400" dirty="0" smtClean="0"/>
              <a:t> the </a:t>
            </a:r>
            <a:r>
              <a:rPr lang="en-US" altLang="ja-JP" sz="2400" dirty="0" smtClean="0"/>
              <a:t>pictures </a:t>
            </a:r>
            <a:r>
              <a:rPr lang="en-US" altLang="ja-JP" sz="2400" dirty="0" smtClean="0"/>
              <a:t>in the same access unit having </a:t>
            </a:r>
            <a:r>
              <a:rPr lang="en-US" altLang="ja-JP" sz="2400" dirty="0" err="1" smtClean="0"/>
              <a:t>AuxId</a:t>
            </a:r>
            <a:r>
              <a:rPr lang="en-US" altLang="ja-JP" sz="2400" dirty="0" smtClean="0"/>
              <a:t>[ </a:t>
            </a:r>
            <a:r>
              <a:rPr lang="en-US" altLang="ja-JP" sz="2400" dirty="0" err="1" smtClean="0"/>
              <a:t>nuhLayerIdB</a:t>
            </a:r>
            <a:r>
              <a:rPr lang="en-US" altLang="ja-JP" sz="2400" dirty="0" smtClean="0"/>
              <a:t> ] equal to 0 such that </a:t>
            </a:r>
            <a:r>
              <a:rPr lang="en-US" altLang="ja-JP" sz="2400" dirty="0" err="1" smtClean="0"/>
              <a:t>ScalabilityId</a:t>
            </a:r>
            <a:r>
              <a:rPr lang="en-US" altLang="ja-JP" sz="2400" dirty="0" smtClean="0"/>
              <a:t>[ </a:t>
            </a:r>
            <a:r>
              <a:rPr lang="en-US" altLang="ja-JP" sz="2400" dirty="0" err="1" smtClean="0"/>
              <a:t>LayerIdxInVps</a:t>
            </a:r>
            <a:r>
              <a:rPr lang="en-US" altLang="ja-JP" sz="2400" dirty="0" smtClean="0"/>
              <a:t>[ </a:t>
            </a:r>
            <a:r>
              <a:rPr lang="en-US" altLang="ja-JP" sz="2400" dirty="0" err="1" smtClean="0"/>
              <a:t>nuhLayerIdA</a:t>
            </a:r>
            <a:r>
              <a:rPr lang="en-US" altLang="ja-JP" sz="2400" dirty="0" smtClean="0"/>
              <a:t> ] ][ j ] is equal to </a:t>
            </a:r>
            <a:r>
              <a:rPr lang="en-US" altLang="ja-JP" sz="2400" dirty="0" err="1" smtClean="0"/>
              <a:t>ScalabilityId</a:t>
            </a:r>
            <a:r>
              <a:rPr lang="en-US" altLang="ja-JP" sz="2400" dirty="0" smtClean="0"/>
              <a:t>[ </a:t>
            </a:r>
            <a:r>
              <a:rPr lang="en-US" altLang="ja-JP" sz="2400" dirty="0" err="1" smtClean="0"/>
              <a:t>LayerIdxInVps</a:t>
            </a:r>
            <a:r>
              <a:rPr lang="en-US" altLang="ja-JP" sz="2400" dirty="0" smtClean="0"/>
              <a:t>[ </a:t>
            </a:r>
            <a:r>
              <a:rPr lang="en-US" altLang="ja-JP" sz="2400" dirty="0" err="1" smtClean="0"/>
              <a:t>nuhLayerIdB</a:t>
            </a:r>
            <a:r>
              <a:rPr lang="en-US" altLang="ja-JP" sz="2400" dirty="0" smtClean="0"/>
              <a:t> ] ][ j ] </a:t>
            </a:r>
            <a:r>
              <a:rPr lang="en-US" altLang="ja-JP" sz="2400" dirty="0" smtClean="0"/>
              <a:t>and </a:t>
            </a:r>
            <a:r>
              <a:rPr lang="en-US" altLang="ja-JP" sz="2400" dirty="0" err="1" smtClean="0"/>
              <a:t>aux_mask_flag</a:t>
            </a:r>
            <a:r>
              <a:rPr lang="en-US" altLang="ja-JP" sz="2400" dirty="0" smtClean="0"/>
              <a:t>[j] is equal to 1 for all </a:t>
            </a:r>
            <a:r>
              <a:rPr lang="en-US" altLang="ja-JP" sz="2400" dirty="0" smtClean="0"/>
              <a:t>values of j in the range of 0 </a:t>
            </a:r>
            <a:r>
              <a:rPr lang="en-US" altLang="ja-JP" sz="2400" strike="sngStrike" dirty="0" smtClean="0">
                <a:solidFill>
                  <a:srgbClr val="FF0000"/>
                </a:solidFill>
              </a:rPr>
              <a:t>to 2, inclusive, and 4 </a:t>
            </a:r>
            <a:r>
              <a:rPr lang="en-US" altLang="ja-JP" sz="2400" dirty="0" smtClean="0"/>
              <a:t>to 15, inclusive.</a:t>
            </a:r>
            <a:endParaRPr lang="ja-JP" altLang="ja-JP" sz="2400" dirty="0" smtClean="0"/>
          </a:p>
          <a:p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1540" y="4509120"/>
            <a:ext cx="8712460" cy="191936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altLang="ja-JP" sz="2000" b="1" dirty="0" smtClean="0"/>
              <a:t>aux_mask_flag[ j ]</a:t>
            </a:r>
            <a:r>
              <a:rPr lang="de-DE" altLang="ja-JP" sz="2000" dirty="0" smtClean="0"/>
              <a:t> equal to 1 specify that </a:t>
            </a:r>
            <a:r>
              <a:rPr lang="en-US" altLang="ja-JP" sz="2000" dirty="0" smtClean="0"/>
              <a:t>the primary picture association with </a:t>
            </a:r>
            <a:r>
              <a:rPr lang="en-US" altLang="ja-JP" sz="2000" dirty="0" err="1" smtClean="0"/>
              <a:t>nuh_layer_id</a:t>
            </a:r>
            <a:r>
              <a:rPr lang="en-US" altLang="ja-JP" sz="2000" dirty="0" smtClean="0"/>
              <a:t> is specified by the equality of </a:t>
            </a:r>
            <a:r>
              <a:rPr lang="en-US" altLang="ja-JP" sz="2000" dirty="0" err="1" smtClean="0"/>
              <a:t>ScalabilityId</a:t>
            </a:r>
            <a:r>
              <a:rPr lang="en-US" altLang="ja-JP" sz="2000" dirty="0" smtClean="0"/>
              <a:t>[ </a:t>
            </a:r>
            <a:r>
              <a:rPr lang="en-US" altLang="ja-JP" sz="2000" dirty="0" smtClean="0"/>
              <a:t>][</a:t>
            </a:r>
            <a:r>
              <a:rPr lang="en-US" altLang="ja-JP" sz="2000" dirty="0" smtClean="0"/>
              <a:t> j ]. </a:t>
            </a:r>
            <a:r>
              <a:rPr lang="de-DE" altLang="ja-JP" sz="2000" dirty="0" smtClean="0"/>
              <a:t>aux_mask_flag[ j ] equal to 0 specify that </a:t>
            </a:r>
            <a:r>
              <a:rPr lang="en-US" altLang="ja-JP" sz="2000" dirty="0" smtClean="0"/>
              <a:t>auxiliary picture association is not specified by the equality of </a:t>
            </a:r>
            <a:r>
              <a:rPr lang="en-US" altLang="ja-JP" sz="2000" dirty="0" err="1" smtClean="0"/>
              <a:t>ScalabilityId</a:t>
            </a:r>
            <a:r>
              <a:rPr lang="en-US" altLang="ja-JP" sz="2000" dirty="0" smtClean="0"/>
              <a:t>[ </a:t>
            </a:r>
            <a:r>
              <a:rPr lang="en-US" altLang="ja-JP" sz="2000" dirty="0" smtClean="0"/>
              <a:t>][</a:t>
            </a:r>
            <a:r>
              <a:rPr lang="en-US" altLang="ja-JP" sz="2000" dirty="0" smtClean="0"/>
              <a:t> j ]. When not present, </a:t>
            </a:r>
            <a:r>
              <a:rPr lang="en-US" altLang="ja-JP" sz="2000" dirty="0" err="1" smtClean="0"/>
              <a:t>aux_mask_flag</a:t>
            </a:r>
            <a:r>
              <a:rPr lang="en-US" altLang="ja-JP" sz="2000" dirty="0" smtClean="0"/>
              <a:t>[ j ] is inferred to be 0.</a:t>
            </a:r>
            <a:endParaRPr lang="ja-JP" altLang="ja-JP" sz="2000" dirty="0" smtClean="0"/>
          </a:p>
          <a:p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159732" y="2888940"/>
            <a:ext cx="216024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131840" y="2528900"/>
            <a:ext cx="1692188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Proposal2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Allow plural association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2096852"/>
            <a:ext cx="7164796" cy="155003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2400" dirty="0" smtClean="0"/>
              <a:t>It is a requirement of </a:t>
            </a:r>
            <a:r>
              <a:rPr lang="en-GB" altLang="ja-JP" sz="2400" dirty="0" err="1" smtClean="0"/>
              <a:t>bitstream</a:t>
            </a:r>
            <a:r>
              <a:rPr lang="en-GB" altLang="ja-JP" sz="2400" dirty="0" smtClean="0"/>
              <a:t> conformance that there shall be </a:t>
            </a:r>
            <a:r>
              <a:rPr lang="en-GB" altLang="ja-JP" sz="2400" dirty="0" smtClean="0"/>
              <a:t>one or more </a:t>
            </a:r>
            <a:r>
              <a:rPr lang="en-GB" altLang="ja-JP" sz="2400" strike="sngStrike" dirty="0" smtClean="0">
                <a:solidFill>
                  <a:srgbClr val="FF0000"/>
                </a:solidFill>
              </a:rPr>
              <a:t>an</a:t>
            </a:r>
            <a:r>
              <a:rPr lang="en-GB" altLang="ja-JP" sz="2400" dirty="0" smtClean="0"/>
              <a:t> </a:t>
            </a:r>
            <a:r>
              <a:rPr lang="en-GB" altLang="ja-JP" sz="2400" dirty="0" smtClean="0"/>
              <a:t>associated primary </a:t>
            </a:r>
            <a:r>
              <a:rPr lang="en-GB" altLang="ja-JP" sz="2400" dirty="0" smtClean="0"/>
              <a:t>pictures </a:t>
            </a:r>
            <a:r>
              <a:rPr lang="en-GB" altLang="ja-JP" sz="2400" dirty="0" smtClean="0"/>
              <a:t>for each auxiliary picture with </a:t>
            </a:r>
            <a:r>
              <a:rPr lang="en-GB" altLang="ja-JP" sz="2400" dirty="0" err="1" smtClean="0"/>
              <a:t>AuxId</a:t>
            </a:r>
            <a:r>
              <a:rPr lang="en-GB" altLang="ja-JP" sz="2400" dirty="0" smtClean="0"/>
              <a:t>[ </a:t>
            </a:r>
            <a:r>
              <a:rPr lang="en-GB" altLang="ja-JP" sz="2400" dirty="0" err="1" smtClean="0"/>
              <a:t>nuh_layer_id</a:t>
            </a:r>
            <a:r>
              <a:rPr lang="en-GB" altLang="ja-JP" sz="2400" dirty="0" smtClean="0"/>
              <a:t> ] equal to AUX_ALPHA</a:t>
            </a:r>
            <a:r>
              <a:rPr lang="en-GB" altLang="ja-JP" sz="2400" dirty="0" smtClean="0"/>
              <a:t>.</a:t>
            </a:r>
            <a:endParaRPr lang="ja-JP" altLang="ja-JP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 (non-intentional association)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Non-intentional association in multiple dependent tree case.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23828" y="2240868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76056" y="144878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Auxiliary picture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AuxId</a:t>
            </a:r>
            <a:r>
              <a:rPr lang="en-US" altLang="ja-JP" dirty="0" smtClean="0"/>
              <a:t>=1)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5382090" y="2276872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 bwMode="auto">
          <a:xfrm flipH="1">
            <a:off x="3419872" y="2920298"/>
            <a:ext cx="1746194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9" name="直線矢印コネクタ 8"/>
          <p:cNvCxnSpPr/>
          <p:nvPr/>
        </p:nvCxnSpPr>
        <p:spPr bwMode="auto">
          <a:xfrm flipH="1" flipV="1">
            <a:off x="3509882" y="3039404"/>
            <a:ext cx="1602178" cy="1937768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0" name="テキスト ボックス 9"/>
          <p:cNvSpPr txBox="1"/>
          <p:nvPr/>
        </p:nvSpPr>
        <p:spPr>
          <a:xfrm>
            <a:off x="971600" y="2735632"/>
            <a:ext cx="203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5426478" y="4286648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99792" y="1448780"/>
            <a:ext cx="1854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Primary picture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AuxId</a:t>
            </a:r>
            <a:r>
              <a:rPr lang="en-US" altLang="ja-JP" dirty="0" smtClean="0"/>
              <a:t>=0)</a:t>
            </a: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 bwMode="auto">
          <a:xfrm>
            <a:off x="3005826" y="4329100"/>
            <a:ext cx="216024" cy="13681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 flipH="1">
            <a:off x="3455876" y="3068960"/>
            <a:ext cx="1656184" cy="190821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5" name="テキスト ボックス 14"/>
          <p:cNvSpPr txBox="1"/>
          <p:nvPr/>
        </p:nvSpPr>
        <p:spPr>
          <a:xfrm>
            <a:off x="971600" y="4895872"/>
            <a:ext cx="203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976156" y="2735632"/>
            <a:ext cx="203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76156" y="4895872"/>
            <a:ext cx="203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err="1" smtClean="0"/>
              <a:t>DependencyId</a:t>
            </a:r>
            <a:r>
              <a:rPr kumimoji="1" lang="en-US" altLang="ja-JP" dirty="0" smtClean="0"/>
              <a:t>=0</a:t>
            </a:r>
          </a:p>
        </p:txBody>
      </p:sp>
      <p:cxnSp>
        <p:nvCxnSpPr>
          <p:cNvPr id="18" name="直線矢印コネクタ 17"/>
          <p:cNvCxnSpPr/>
          <p:nvPr/>
        </p:nvCxnSpPr>
        <p:spPr bwMode="auto">
          <a:xfrm flipH="1">
            <a:off x="3419872" y="5080538"/>
            <a:ext cx="1746194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9" name="角丸四角形 18"/>
          <p:cNvSpPr/>
          <p:nvPr/>
        </p:nvSpPr>
        <p:spPr>
          <a:xfrm>
            <a:off x="503548" y="2168860"/>
            <a:ext cx="8100900" cy="1656184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575556" y="4221088"/>
            <a:ext cx="8100900" cy="1656184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19572" y="2024844"/>
            <a:ext cx="129614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Dependent tree A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5576" y="4113076"/>
            <a:ext cx="1296144" cy="25736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Dependent tree B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44008" y="4401108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?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44008" y="3320988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Problem (</a:t>
            </a:r>
            <a:r>
              <a:rPr lang="en-US" altLang="ja-JP" dirty="0" smtClean="0"/>
              <a:t>non-intentional association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pSp>
        <p:nvGrpSpPr>
          <p:cNvPr id="5" name="グループ化 35"/>
          <p:cNvGrpSpPr/>
          <p:nvPr/>
        </p:nvGrpSpPr>
        <p:grpSpPr>
          <a:xfrm>
            <a:off x="863588" y="800708"/>
            <a:ext cx="6930770" cy="5047008"/>
            <a:chOff x="863588" y="650244"/>
            <a:chExt cx="6930770" cy="5047008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2897814" y="1304764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2897814" y="2816932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932040" y="650244"/>
              <a:ext cx="2664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Auxiliary picture</a:t>
              </a:r>
            </a:p>
            <a:p>
              <a:r>
                <a:rPr lang="en-US" altLang="ja-JP" dirty="0" smtClean="0"/>
                <a:t>(</a:t>
              </a:r>
              <a:r>
                <a:rPr lang="en-US" altLang="ja-JP" dirty="0" err="1" smtClean="0"/>
                <a:t>AuxId</a:t>
              </a:r>
              <a:r>
                <a:rPr lang="en-US" altLang="ja-JP" dirty="0" smtClean="0"/>
                <a:t>=1)</a:t>
              </a:r>
              <a:endParaRPr lang="ja-JP" altLang="en-US" dirty="0"/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5256076" y="1304764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 bwMode="auto">
            <a:xfrm flipH="1">
              <a:off x="3329862" y="1982392"/>
              <a:ext cx="1746194" cy="0"/>
            </a:xfrm>
            <a:prstGeom prst="straightConnector1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11" name="直線矢印コネクタ 10"/>
            <p:cNvCxnSpPr/>
            <p:nvPr/>
          </p:nvCxnSpPr>
          <p:spPr bwMode="auto">
            <a:xfrm flipH="1">
              <a:off x="3275856" y="3465004"/>
              <a:ext cx="1836204" cy="0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2" name="テキスト ボックス 11"/>
            <p:cNvSpPr txBox="1"/>
            <p:nvPr/>
          </p:nvSpPr>
          <p:spPr>
            <a:xfrm>
              <a:off x="863588" y="1757076"/>
              <a:ext cx="203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256076" y="2816932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573778" y="650244"/>
              <a:ext cx="18542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Primary picture</a:t>
              </a:r>
            </a:p>
            <a:p>
              <a:r>
                <a:rPr lang="en-US" altLang="ja-JP" dirty="0" smtClean="0"/>
                <a:t>(</a:t>
              </a:r>
              <a:r>
                <a:rPr lang="en-US" altLang="ja-JP" dirty="0" err="1" smtClean="0"/>
                <a:t>AuxId</a:t>
              </a:r>
              <a:r>
                <a:rPr lang="en-US" altLang="ja-JP" dirty="0" smtClean="0"/>
                <a:t>=0)</a:t>
              </a:r>
              <a:endParaRPr lang="ja-JP" altLang="en-US" dirty="0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97814" y="4329100"/>
              <a:ext cx="216024" cy="136815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 bwMode="auto">
            <a:xfrm flipH="1">
              <a:off x="3275856" y="3674580"/>
              <a:ext cx="1836204" cy="1260140"/>
            </a:xfrm>
            <a:prstGeom prst="straightConnector1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7" name="テキスト ボックス 16"/>
            <p:cNvSpPr txBox="1"/>
            <p:nvPr/>
          </p:nvSpPr>
          <p:spPr>
            <a:xfrm>
              <a:off x="863588" y="3269244"/>
              <a:ext cx="203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863588" y="4715852"/>
              <a:ext cx="203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760132" y="1757076"/>
              <a:ext cx="203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760132" y="3226792"/>
              <a:ext cx="203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 err="1" smtClean="0"/>
                <a:t>DependencyId</a:t>
              </a:r>
              <a:r>
                <a:rPr kumimoji="1" lang="en-US" altLang="ja-JP" dirty="0" smtClean="0"/>
                <a:t>=0</a:t>
              </a:r>
            </a:p>
          </p:txBody>
        </p:sp>
      </p:grpSp>
      <p:cxnSp>
        <p:nvCxnSpPr>
          <p:cNvPr id="21" name="直線矢印コネクタ 20"/>
          <p:cNvCxnSpPr/>
          <p:nvPr/>
        </p:nvCxnSpPr>
        <p:spPr bwMode="auto">
          <a:xfrm flipH="1">
            <a:off x="3275856" y="2204864"/>
            <a:ext cx="1728192" cy="1224136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2" name="直線矢印コネクタ 21"/>
          <p:cNvCxnSpPr/>
          <p:nvPr/>
        </p:nvCxnSpPr>
        <p:spPr bwMode="auto">
          <a:xfrm flipH="1" flipV="1">
            <a:off x="3347864" y="2204864"/>
            <a:ext cx="1728192" cy="118813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3" name="直線矢印コネクタ 22"/>
          <p:cNvCxnSpPr/>
          <p:nvPr/>
        </p:nvCxnSpPr>
        <p:spPr bwMode="auto">
          <a:xfrm flipH="1">
            <a:off x="3275856" y="2276872"/>
            <a:ext cx="1764196" cy="2664296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7389</TotalTime>
  <Words>610</Words>
  <Application>Microsoft Office PowerPoint</Application>
  <PresentationFormat>画面に合わせる (4:3)</PresentationFormat>
  <Paragraphs>184</Paragraphs>
  <Slides>15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符号化グループ</vt:lpstr>
      <vt:lpstr>Layer association of auxiliary pictures (JCTVC-Q0161, JCT3V-H0049)</vt:lpstr>
      <vt:lpstr>Summary</vt:lpstr>
      <vt:lpstr>BackGround</vt:lpstr>
      <vt:lpstr>Problem: duplicate sending</vt:lpstr>
      <vt:lpstr>Proposal2 (1)</vt:lpstr>
      <vt:lpstr>Proposal2 (2)</vt:lpstr>
      <vt:lpstr>Proposal2 (3)</vt:lpstr>
      <vt:lpstr>Problem (non-intentional association)</vt:lpstr>
      <vt:lpstr>Problem (non-intentional association)</vt:lpstr>
      <vt:lpstr>Proposal1</vt:lpstr>
      <vt:lpstr>Proposal1 (2)</vt:lpstr>
      <vt:lpstr>Benefit by proposal2</vt:lpstr>
      <vt:lpstr>Benefit by proposal1</vt:lpstr>
      <vt:lpstr>Benefit by proposal1</vt:lpstr>
      <vt:lpstr>スライド 15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3633</cp:revision>
  <dcterms:created xsi:type="dcterms:W3CDTF">2011-03-24T05:19:20Z</dcterms:created>
  <dcterms:modified xsi:type="dcterms:W3CDTF">2014-03-29T04:06:42Z</dcterms:modified>
</cp:coreProperties>
</file>