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60" r:id="rId1"/>
  </p:sldMasterIdLst>
  <p:notesMasterIdLst>
    <p:notesMasterId r:id="rId14"/>
  </p:notesMasterIdLst>
  <p:sldIdLst>
    <p:sldId id="332" r:id="rId2"/>
    <p:sldId id="333" r:id="rId3"/>
    <p:sldId id="334" r:id="rId4"/>
    <p:sldId id="301" r:id="rId5"/>
    <p:sldId id="315" r:id="rId6"/>
    <p:sldId id="336" r:id="rId7"/>
    <p:sldId id="337" r:id="rId8"/>
    <p:sldId id="338" r:id="rId9"/>
    <p:sldId id="335" r:id="rId10"/>
    <p:sldId id="341" r:id="rId11"/>
    <p:sldId id="342" r:id="rId12"/>
    <p:sldId id="339" r:id="rId13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81" autoAdjust="0"/>
    <p:restoredTop sz="94660"/>
  </p:normalViewPr>
  <p:slideViewPr>
    <p:cSldViewPr>
      <p:cViewPr>
        <p:scale>
          <a:sx n="75" d="100"/>
          <a:sy n="75" d="100"/>
        </p:scale>
        <p:origin x="-67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8077200" cy="2664296"/>
          </a:xfrm>
        </p:spPr>
        <p:txBody>
          <a:bodyPr/>
          <a:lstStyle/>
          <a:p>
            <a:pPr eaLnBrk="1" hangingPunct="1">
              <a:lnSpc>
                <a:spcPts val="5200"/>
              </a:lnSpc>
              <a:spcBef>
                <a:spcPts val="1200"/>
              </a:spcBef>
            </a:pPr>
            <a:r>
              <a:rPr lang="en-CA" altLang="ja-JP" sz="3200" smtClean="0"/>
              <a:t>AHG 13: Sub-region extraction – position calculation and comparison of different approaches 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b="0" smtClean="0"/>
              <a:t>(JCTVC-Q0159)</a:t>
            </a:r>
            <a:endParaRPr lang="ja-JP" altLang="en-US" sz="3200" b="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81328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</a:t>
            </a:r>
            <a:r>
              <a:rPr lang="en-CA" altLang="ja-JP" dirty="0" smtClean="0"/>
              <a:t>16th Meeting: San José, US, 9–17 Jan. 2014</a:t>
            </a:r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467544" y="4041068"/>
            <a:ext cx="8352606" cy="972108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Tomoyuki Yamamoto, Tomohiro </a:t>
            </a:r>
            <a:r>
              <a:rPr lang="en-US" altLang="ja-JP" dirty="0" err="1" smtClean="0"/>
              <a:t>Ikai</a:t>
            </a:r>
            <a:r>
              <a:rPr lang="en-US" altLang="ja-JP" dirty="0" smtClean="0"/>
              <a:t>, Takeshi Tsukuba (</a:t>
            </a:r>
            <a:r>
              <a:rPr lang="en-US" altLang="ja-JP" smtClean="0"/>
              <a:t>SHARP)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On 520p to 720p scalability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7967228" cy="2355155"/>
          </a:xfrm>
        </p:spPr>
        <p:txBody>
          <a:bodyPr/>
          <a:lstStyle/>
          <a:p>
            <a:r>
              <a:rPr lang="en-US" altLang="ja-JP" smtClean="0"/>
              <a:t>Ericsson pointed out the problem of 520p to 720p spatial scalability in JCTVC-Q0104.  </a:t>
            </a:r>
            <a:endParaRPr kumimoji="1" lang="en-US" altLang="ja-JP" smtClean="0"/>
          </a:p>
          <a:p>
            <a:r>
              <a:rPr kumimoji="1" lang="en-US" altLang="ja-JP" smtClean="0"/>
              <a:t>520p to 720p scalability can be seen as extraction from base-layer</a:t>
            </a:r>
          </a:p>
          <a:p>
            <a:r>
              <a:rPr lang="en-US" altLang="ja-JP" smtClean="0"/>
              <a:t>With proposed method, correct correspondence between EL and BL pixel can be configured.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50810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5616" y="3501008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00092" y="3537012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118762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8280412" y="3933056"/>
            <a:ext cx="0" cy="144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7884368" y="4581129"/>
            <a:ext cx="432048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smtClean="0"/>
              <a:t>540</a:t>
            </a:r>
            <a:endParaRPr lang="en-US" altLang="ja-JP" sz="1000" dirty="0" smtClean="0"/>
          </a:p>
        </p:txBody>
      </p:sp>
      <p:sp>
        <p:nvSpPr>
          <p:cNvPr id="13" name="正方形/長方形 12"/>
          <p:cNvSpPr/>
          <p:nvPr/>
        </p:nvSpPr>
        <p:spPr>
          <a:xfrm>
            <a:off x="154766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90770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226774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62778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98782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334786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370790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54766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190770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226774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262778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298782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34786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370790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118762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154766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334786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70790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118762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154766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334786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370790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1187624" y="537321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1547664" y="537321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1907704" y="537321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2267744" y="537321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2627784" y="537321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2987824" y="537321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3347864" y="537321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3707904" y="537321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1187624" y="57332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1547664" y="57332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1907704" y="57332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2267744" y="57332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2627784" y="57332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2987824" y="57332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3347864" y="57332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3707904" y="57332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586814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622818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658822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694826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7308304" y="393305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550810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730830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550810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730830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550810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586814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622818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658822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694826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730830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190770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67" name="正方形/長方形 66"/>
          <p:cNvSpPr/>
          <p:nvPr/>
        </p:nvSpPr>
        <p:spPr>
          <a:xfrm>
            <a:off x="262778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298782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69" name="正方形/長方形 68"/>
          <p:cNvSpPr/>
          <p:nvPr/>
        </p:nvSpPr>
        <p:spPr>
          <a:xfrm>
            <a:off x="226774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262778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2987824" y="501317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586814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622818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658822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586814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76" name="正方形/長方形 75"/>
          <p:cNvSpPr/>
          <p:nvPr/>
        </p:nvSpPr>
        <p:spPr>
          <a:xfrm>
            <a:off x="622818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77" name="正方形/長方形 76"/>
          <p:cNvSpPr/>
          <p:nvPr/>
        </p:nvSpPr>
        <p:spPr>
          <a:xfrm>
            <a:off x="658822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cxnSp>
        <p:nvCxnSpPr>
          <p:cNvPr id="80" name="直線矢印コネクタ 79"/>
          <p:cNvCxnSpPr/>
          <p:nvPr/>
        </p:nvCxnSpPr>
        <p:spPr>
          <a:xfrm flipV="1">
            <a:off x="7488324" y="5182592"/>
            <a:ext cx="0" cy="180000"/>
          </a:xfrm>
          <a:prstGeom prst="straightConnector1">
            <a:avLst/>
          </a:prstGeom>
          <a:ln w="19050">
            <a:solidFill>
              <a:schemeClr val="accent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テキスト ボックス 80"/>
          <p:cNvSpPr txBox="1"/>
          <p:nvPr/>
        </p:nvSpPr>
        <p:spPr>
          <a:xfrm>
            <a:off x="5544108" y="5733256"/>
            <a:ext cx="324036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smtClean="0">
                <a:solidFill>
                  <a:schemeClr val="accent2"/>
                </a:solidFill>
              </a:rPr>
              <a:t>RefLayerBottomOffset</a:t>
            </a:r>
            <a:r>
              <a:rPr lang="en-US" altLang="ja-JP" sz="1200" smtClean="0">
                <a:solidFill>
                  <a:schemeClr val="accent2"/>
                </a:solidFill>
              </a:rPr>
              <a:t> = </a:t>
            </a:r>
            <a:r>
              <a:rPr lang="en-US" altLang="ja-JP" sz="1200" smtClean="0">
                <a:solidFill>
                  <a:schemeClr val="accent2"/>
                </a:solidFill>
              </a:rPr>
              <a:t>-4</a:t>
            </a:r>
            <a:endParaRPr kumimoji="1" lang="ja-JP" altLang="en-US" sz="1200" dirty="0">
              <a:solidFill>
                <a:schemeClr val="accent2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 flipV="1">
            <a:off x="7380312" y="5373216"/>
            <a:ext cx="108012" cy="36004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正方形/長方形 82"/>
          <p:cNvSpPr/>
          <p:nvPr/>
        </p:nvSpPr>
        <p:spPr>
          <a:xfrm>
            <a:off x="118762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/>
          <p:cNvSpPr/>
          <p:nvPr/>
        </p:nvSpPr>
        <p:spPr>
          <a:xfrm>
            <a:off x="1187624" y="3933056"/>
            <a:ext cx="2880320" cy="216024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/>
          <p:cNvSpPr/>
          <p:nvPr/>
        </p:nvSpPr>
        <p:spPr>
          <a:xfrm>
            <a:off x="5508104" y="3933056"/>
            <a:ext cx="2160240" cy="144016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5508104" y="3933056"/>
            <a:ext cx="2160240" cy="126014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6948264" y="429309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88" name="正方形/長方形 87"/>
          <p:cNvSpPr/>
          <p:nvPr/>
        </p:nvSpPr>
        <p:spPr>
          <a:xfrm>
            <a:off x="6948264" y="4653136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cxnSp>
        <p:nvCxnSpPr>
          <p:cNvPr id="94" name="直線矢印コネクタ 93"/>
          <p:cNvCxnSpPr/>
          <p:nvPr/>
        </p:nvCxnSpPr>
        <p:spPr>
          <a:xfrm>
            <a:off x="7848364" y="3933056"/>
            <a:ext cx="0" cy="1224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94"/>
          <p:cNvSpPr txBox="1"/>
          <p:nvPr/>
        </p:nvSpPr>
        <p:spPr>
          <a:xfrm>
            <a:off x="8352420" y="4581129"/>
            <a:ext cx="432048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smtClean="0"/>
              <a:t>544</a:t>
            </a:r>
            <a:endParaRPr lang="en-US" altLang="ja-JP" sz="1000" dirty="0" smtClean="0"/>
          </a:p>
        </p:txBody>
      </p:sp>
      <p:cxnSp>
        <p:nvCxnSpPr>
          <p:cNvPr id="96" name="直線矢印コネクタ 95"/>
          <p:cNvCxnSpPr/>
          <p:nvPr/>
        </p:nvCxnSpPr>
        <p:spPr>
          <a:xfrm>
            <a:off x="971600" y="3933056"/>
            <a:ext cx="0" cy="216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575556" y="4581129"/>
            <a:ext cx="432048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smtClean="0"/>
              <a:t>720</a:t>
            </a:r>
            <a:endParaRPr lang="en-US" altLang="ja-JP" sz="1000" dirty="0" smtClean="0"/>
          </a:p>
        </p:txBody>
      </p:sp>
      <p:cxnSp>
        <p:nvCxnSpPr>
          <p:cNvPr id="99" name="直線コネクタ 98"/>
          <p:cNvCxnSpPr/>
          <p:nvPr/>
        </p:nvCxnSpPr>
        <p:spPr>
          <a:xfrm flipV="1">
            <a:off x="4103948" y="5193196"/>
            <a:ext cx="1404156" cy="90010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/>
          <p:cNvCxnSpPr/>
          <p:nvPr/>
        </p:nvCxnSpPr>
        <p:spPr>
          <a:xfrm>
            <a:off x="4103948" y="3933056"/>
            <a:ext cx="140415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Results for 540p to 720p scalability</a:t>
            </a:r>
            <a:endParaRPr kumimoji="1" lang="ja-JP" altLang="en-US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589478" y="2528900"/>
          <a:ext cx="7965043" cy="1635128"/>
        </p:xfrm>
        <a:graphic>
          <a:graphicData uri="http://schemas.openxmlformats.org/drawingml/2006/table">
            <a:tbl>
              <a:tblPr/>
              <a:tblGrid>
                <a:gridCol w="1610350"/>
                <a:gridCol w="706077"/>
                <a:gridCol w="706077"/>
                <a:gridCol w="706077"/>
                <a:gridCol w="706077"/>
                <a:gridCol w="706077"/>
                <a:gridCol w="706077"/>
                <a:gridCol w="706077"/>
                <a:gridCol w="706077"/>
                <a:gridCol w="706077"/>
              </a:tblGrid>
              <a:tr h="148648"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4/3x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 HEVC 4/3x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 HEVC 4/3x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48648"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8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-12.1%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-13.0%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-13.1%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-9.6%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-8.8%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-8.0%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-8.2%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48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Ref)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-12.1%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-13.0%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-13.1%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-9.6%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-8.8%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-8.0%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-8.2%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86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single layer)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12.1%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8.3%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7.5%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22.8%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26.8%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27.1%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31.1%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35.2%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36.4%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(Ref vs single layer)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27.7%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24.5%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23.7%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35.8%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39.7%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40.4%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43.7%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46.9%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48.7%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EL only (Test vs Ref)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-38.5%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-38.9%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-39.0%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-29.1%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-28.5%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-28.6%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-26.4%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-25.5%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-25.6%</a:t>
                      </a:r>
                    </a:p>
                  </a:txBody>
                  <a:tcPr marL="9290" marR="9290" marT="92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99.1%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97.6%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98.7%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48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93.0%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96.4%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97.0%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48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 Match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Matched</a:t>
                      </a:r>
                    </a:p>
                  </a:txBody>
                  <a:tcPr marL="9290" marR="9290" marT="92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47564" y="4689140"/>
            <a:ext cx="7776864" cy="130380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2000" smtClean="0"/>
              <a:t>Proposed method achieves almost the same gain compared to those reported in Q0104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2000" smtClean="0"/>
              <a:t>Small difference may be due to difference in signalling additional parameters in parameter set</a:t>
            </a:r>
            <a:endParaRPr kumimoji="1" lang="ja-JP" altLang="en-US" sz="140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7564" y="980728"/>
            <a:ext cx="7776864" cy="68825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000" smtClean="0"/>
              <a:t>Anchor: SHM-5.0 with scalad_reference_layer_bottom_offset = -3</a:t>
            </a:r>
          </a:p>
          <a:p>
            <a:r>
              <a:rPr lang="en-US" altLang="ja-JP" sz="2000" smtClean="0"/>
              <a:t>Test: Proposed method with reference_layer_bottom_offset = -2</a:t>
            </a:r>
            <a:endParaRPr lang="ja-JP" altLang="en-US"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This contribution proposes: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 new “reference layer offset” syntax</a:t>
            </a:r>
          </a:p>
          <a:p>
            <a:pPr lvl="1"/>
            <a:r>
              <a:rPr lang="en-US" altLang="ja-JP" dirty="0" smtClean="0"/>
              <a:t>modified scale and reference position derivation</a:t>
            </a:r>
            <a:endParaRPr lang="ja-JP" altLang="ja-JP" dirty="0" smtClean="0"/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The proposed changes helps to keep reconstructed pixel values </a:t>
            </a:r>
            <a:r>
              <a:rPr lang="en-US" altLang="ja-JP" smtClean="0"/>
              <a:t>after </a:t>
            </a:r>
            <a:r>
              <a:rPr lang="en-US" altLang="ja-JP" smtClean="0"/>
              <a:t>sub-region </a:t>
            </a:r>
            <a:r>
              <a:rPr lang="en-US" altLang="ja-JP" dirty="0" smtClean="0"/>
              <a:t>extraction</a:t>
            </a:r>
            <a:br>
              <a:rPr lang="en-US" altLang="ja-JP" dirty="0" smtClean="0"/>
            </a:br>
            <a:r>
              <a:rPr lang="en-US" altLang="ja-JP" dirty="0" smtClean="0">
                <a:sym typeface="Wingdings" pitchFamily="2" charset="2"/>
              </a:rPr>
              <a:t> light sub-region extraction process can </a:t>
            </a:r>
            <a:r>
              <a:rPr lang="en-US" altLang="ja-JP" smtClean="0">
                <a:sym typeface="Wingdings" pitchFamily="2" charset="2"/>
              </a:rPr>
              <a:t>be supported</a:t>
            </a:r>
          </a:p>
          <a:p>
            <a:endParaRPr lang="en-US" altLang="ja-JP" smtClean="0">
              <a:sym typeface="Wingdings" pitchFamily="2" charset="2"/>
            </a:endParaRPr>
          </a:p>
          <a:p>
            <a:r>
              <a:rPr lang="en-US" altLang="ja-JP" smtClean="0">
                <a:sym typeface="Wingdings" pitchFamily="2" charset="2"/>
              </a:rPr>
              <a:t>In addition, 540p to 720p scalability can be handled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It is recommended to adopt the proposed changes in SHVC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Proposal:</a:t>
            </a:r>
          </a:p>
          <a:p>
            <a:pPr lvl="1"/>
            <a:r>
              <a:rPr lang="en-US" altLang="ja-JP" smtClean="0"/>
              <a:t> </a:t>
            </a:r>
            <a:r>
              <a:rPr lang="en-US" altLang="ja-JP" dirty="0" smtClean="0"/>
              <a:t>modifications on scale and reference position derivation to help sub-region extraction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SPS syntax to signal “reference layer </a:t>
            </a:r>
            <a:r>
              <a:rPr lang="en-US" altLang="ja-JP" smtClean="0"/>
              <a:t>offsets</a:t>
            </a:r>
            <a:r>
              <a:rPr lang="en-US" altLang="ja-JP" smtClean="0"/>
              <a:t>”</a:t>
            </a:r>
            <a:endParaRPr kumimoji="1" lang="en-US" altLang="ja-JP" dirty="0" smtClean="0"/>
          </a:p>
          <a:p>
            <a:pPr lvl="2"/>
            <a:r>
              <a:rPr kumimoji="1" lang="en-US" altLang="ja-JP" dirty="0" smtClean="0"/>
              <a:t>scale and reference position derivation using “reference layer offsets” and “scaled reference layer offsets”</a:t>
            </a:r>
          </a:p>
          <a:p>
            <a:pPr lvl="1"/>
            <a:endParaRPr kumimoji="1" lang="en-US" altLang="ja-JP" dirty="0" smtClean="0"/>
          </a:p>
          <a:p>
            <a:r>
              <a:rPr lang="en-US" altLang="ja-JP" dirty="0" smtClean="0"/>
              <a:t>Benefits:</a:t>
            </a:r>
            <a:endParaRPr lang="ja-JP" altLang="ja-JP" dirty="0" smtClean="0"/>
          </a:p>
          <a:p>
            <a:pPr lvl="1"/>
            <a:r>
              <a:rPr lang="en-US" altLang="ja-JP" smtClean="0"/>
              <a:t>It enables support of BL sub-region extraction without any drift in SHVC</a:t>
            </a:r>
          </a:p>
          <a:p>
            <a:pPr lvl="1"/>
            <a:r>
              <a:rPr lang="en-US" altLang="ja-JP" smtClean="0"/>
              <a:t>Additionally, it is helpful to support “540p to 720p” scalability.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sub-region extraction in SHVC</a:t>
            </a:r>
          </a:p>
          <a:p>
            <a:pPr lvl="1"/>
            <a:r>
              <a:rPr lang="en-US" altLang="ja-JP" dirty="0" smtClean="0"/>
              <a:t>create bitstream corresponding to sub-region (ROI) by</a:t>
            </a:r>
          </a:p>
          <a:p>
            <a:pPr lvl="2"/>
            <a:r>
              <a:rPr lang="en-US" altLang="ja-JP" dirty="0" smtClean="0"/>
              <a:t>extracting VCL </a:t>
            </a:r>
            <a:r>
              <a:rPr lang="en-US" altLang="ja-JP" smtClean="0"/>
              <a:t>NAL Unit </a:t>
            </a:r>
            <a:r>
              <a:rPr lang="en-US" altLang="ja-JP" dirty="0" smtClean="0"/>
              <a:t>relating </a:t>
            </a:r>
            <a:r>
              <a:rPr lang="en-US" altLang="ja-JP" smtClean="0"/>
              <a:t>the </a:t>
            </a:r>
            <a:r>
              <a:rPr lang="en-US" altLang="ja-JP" smtClean="0"/>
              <a:t>sub-region for both EL/BL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rewriting PS and header information</a:t>
            </a:r>
          </a:p>
          <a:p>
            <a:pPr lvl="2"/>
            <a:endParaRPr lang="en-US" altLang="ja-JP" dirty="0" smtClean="0"/>
          </a:p>
          <a:p>
            <a:r>
              <a:rPr lang="en-US" altLang="ja-JP" dirty="0" smtClean="0"/>
              <a:t>Problem</a:t>
            </a:r>
          </a:p>
          <a:p>
            <a:pPr lvl="1"/>
            <a:r>
              <a:rPr lang="en-US" altLang="ja-JP" dirty="0" smtClean="0"/>
              <a:t>cannot keep the same pixel value before and after extraction</a:t>
            </a:r>
          </a:p>
          <a:p>
            <a:pPr lvl="2"/>
            <a:r>
              <a:rPr lang="en-US" altLang="ja-JP" dirty="0" smtClean="0"/>
              <a:t>derived scale value could be different</a:t>
            </a:r>
          </a:p>
          <a:p>
            <a:pPr lvl="2"/>
            <a:r>
              <a:rPr lang="en-US" altLang="ja-JP" dirty="0" smtClean="0"/>
              <a:t>derived phase between EL and BL pixels could be different</a:t>
            </a:r>
          </a:p>
          <a:p>
            <a:pPr lvl="2">
              <a:buNone/>
            </a:pPr>
            <a:endParaRPr lang="en-US" altLang="ja-JP" dirty="0" smtClean="0"/>
          </a:p>
          <a:p>
            <a:r>
              <a:rPr lang="en-US" altLang="ja-JP" smtClean="0"/>
              <a:t>Discussion at the last meeting</a:t>
            </a:r>
          </a:p>
          <a:p>
            <a:pPr lvl="1"/>
            <a:r>
              <a:rPr lang="en-US" altLang="ja-JP" smtClean="0"/>
              <a:t>It is commented that there are several other approaches to achieve sub-region extraction in SHVC </a:t>
            </a:r>
          </a:p>
          <a:p>
            <a:pPr lvl="1">
              <a:buNone/>
            </a:pPr>
            <a:r>
              <a:rPr lang="en-US" altLang="ja-JP" smtClean="0">
                <a:sym typeface="Wingdings" pitchFamily="2" charset="2"/>
              </a:rPr>
              <a:t> This time, comaprison of different approaches is studied</a:t>
            </a:r>
            <a:endParaRPr lang="en-US" altLang="ja-JP" smtClean="0"/>
          </a:p>
          <a:p>
            <a:pPr lvl="1"/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Alternative approaches</a:t>
            </a:r>
            <a:endParaRPr kumimoji="1" lang="ja-JP" altLang="en-US" dirty="0"/>
          </a:p>
        </p:txBody>
      </p:sp>
      <p:grpSp>
        <p:nvGrpSpPr>
          <p:cNvPr id="209" name="グループ化 208"/>
          <p:cNvGrpSpPr/>
          <p:nvPr/>
        </p:nvGrpSpPr>
        <p:grpSpPr>
          <a:xfrm>
            <a:off x="179512" y="836712"/>
            <a:ext cx="8820980" cy="5724636"/>
            <a:chOff x="179512" y="836712"/>
            <a:chExt cx="8820980" cy="5724636"/>
          </a:xfrm>
        </p:grpSpPr>
        <p:grpSp>
          <p:nvGrpSpPr>
            <p:cNvPr id="73" name="グループ化 72"/>
            <p:cNvGrpSpPr/>
            <p:nvPr/>
          </p:nvGrpSpPr>
          <p:grpSpPr>
            <a:xfrm>
              <a:off x="5184068" y="1232756"/>
              <a:ext cx="1440000" cy="1080000"/>
              <a:chOff x="1583668" y="2312876"/>
              <a:chExt cx="2880240" cy="2160180"/>
            </a:xfrm>
          </p:grpSpPr>
          <p:sp>
            <p:nvSpPr>
              <p:cNvPr id="74" name="正方形/長方形 73"/>
              <p:cNvSpPr/>
              <p:nvPr/>
            </p:nvSpPr>
            <p:spPr>
              <a:xfrm>
                <a:off x="158366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230374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302382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158366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230374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302382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374390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374390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158366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30374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302382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158366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230374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302382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374390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74390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0" name="正方形/長方形 209"/>
            <p:cNvSpPr/>
            <p:nvPr/>
          </p:nvSpPr>
          <p:spPr>
            <a:xfrm>
              <a:off x="5184068" y="4149200"/>
              <a:ext cx="1440000" cy="108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5184068" y="5409220"/>
              <a:ext cx="720000" cy="54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5184068" y="2492836"/>
              <a:ext cx="720000" cy="54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3" name="グループ化 212"/>
            <p:cNvGrpSpPr/>
            <p:nvPr/>
          </p:nvGrpSpPr>
          <p:grpSpPr>
            <a:xfrm>
              <a:off x="7344308" y="1232756"/>
              <a:ext cx="1440000" cy="1800080"/>
              <a:chOff x="7344308" y="1232756"/>
              <a:chExt cx="1440000" cy="1800080"/>
            </a:xfrm>
          </p:grpSpPr>
          <p:sp>
            <p:nvSpPr>
              <p:cNvPr id="108" name="正方形/長方形 107"/>
              <p:cNvSpPr/>
              <p:nvPr/>
            </p:nvSpPr>
            <p:spPr>
              <a:xfrm>
                <a:off x="7344308" y="1232756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7704318" y="1232756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8064328" y="1232756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7344308" y="1502763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7704318" y="1502763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8064328" y="1502763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8424338" y="1232756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8424338" y="1502763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7344308" y="1772771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7704318" y="1772771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8064328" y="1772771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7344308" y="2042778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7704318" y="2042778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8064328" y="2042778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8424338" y="1772771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8424338" y="2042778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正方形/長方形 280"/>
              <p:cNvSpPr/>
              <p:nvPr/>
            </p:nvSpPr>
            <p:spPr>
              <a:xfrm>
                <a:off x="7380312" y="24928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4" name="テキスト ボックス 283"/>
            <p:cNvSpPr txBox="1"/>
            <p:nvPr/>
          </p:nvSpPr>
          <p:spPr>
            <a:xfrm>
              <a:off x="467544" y="3825044"/>
              <a:ext cx="2664296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1400" dirty="0" smtClean="0"/>
                <a:t>(B) Drop EL tiles, Empty BL tiles</a:t>
              </a:r>
              <a:endParaRPr kumimoji="1" lang="ja-JP" altLang="en-US" sz="1400" dirty="0"/>
            </a:p>
          </p:txBody>
        </p:sp>
        <p:sp>
          <p:nvSpPr>
            <p:cNvPr id="285" name="テキスト ボックス 284"/>
            <p:cNvSpPr txBox="1"/>
            <p:nvPr/>
          </p:nvSpPr>
          <p:spPr>
            <a:xfrm>
              <a:off x="4932040" y="872601"/>
              <a:ext cx="1656184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1400" dirty="0" smtClean="0"/>
                <a:t>(C) Drop EL tiles</a:t>
              </a:r>
              <a:endParaRPr kumimoji="1" lang="ja-JP" altLang="en-US" sz="1400" dirty="0"/>
            </a:p>
          </p:txBody>
        </p:sp>
        <p:sp>
          <p:nvSpPr>
            <p:cNvPr id="286" name="テキスト ボックス 285"/>
            <p:cNvSpPr txBox="1"/>
            <p:nvPr/>
          </p:nvSpPr>
          <p:spPr>
            <a:xfrm>
              <a:off x="4932040" y="3825044"/>
              <a:ext cx="1656184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1400" dirty="0" smtClean="0"/>
                <a:t>(D) Re-encoding</a:t>
              </a:r>
              <a:endParaRPr kumimoji="1" lang="ja-JP" altLang="en-US" sz="1400" dirty="0"/>
            </a:p>
          </p:txBody>
        </p:sp>
        <p:sp>
          <p:nvSpPr>
            <p:cNvPr id="288" name="右矢印 287"/>
            <p:cNvSpPr/>
            <p:nvPr/>
          </p:nvSpPr>
          <p:spPr>
            <a:xfrm>
              <a:off x="6804248" y="1844824"/>
              <a:ext cx="396044" cy="648072"/>
            </a:xfrm>
            <a:prstGeom prst="rightArrow">
              <a:avLst>
                <a:gd name="adj1" fmla="val 53282"/>
                <a:gd name="adj2" fmla="val 50001"/>
              </a:avLst>
            </a:prstGeom>
            <a:solidFill>
              <a:schemeClr val="bg1">
                <a:lumMod val="75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右矢印 288"/>
            <p:cNvSpPr/>
            <p:nvPr/>
          </p:nvSpPr>
          <p:spPr>
            <a:xfrm>
              <a:off x="6804248" y="4761148"/>
              <a:ext cx="396044" cy="648072"/>
            </a:xfrm>
            <a:prstGeom prst="rightArrow">
              <a:avLst>
                <a:gd name="adj1" fmla="val 53282"/>
                <a:gd name="adj2" fmla="val 50001"/>
              </a:avLst>
            </a:prstGeom>
            <a:solidFill>
              <a:schemeClr val="bg1">
                <a:lumMod val="75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92" name="直線コネクタ 291"/>
            <p:cNvCxnSpPr/>
            <p:nvPr/>
          </p:nvCxnSpPr>
          <p:spPr>
            <a:xfrm>
              <a:off x="179512" y="3681028"/>
              <a:ext cx="882098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線コネクタ 293"/>
            <p:cNvCxnSpPr/>
            <p:nvPr/>
          </p:nvCxnSpPr>
          <p:spPr>
            <a:xfrm>
              <a:off x="4680012" y="836712"/>
              <a:ext cx="0" cy="5724636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グループ化 20"/>
            <p:cNvGrpSpPr/>
            <p:nvPr/>
          </p:nvGrpSpPr>
          <p:grpSpPr>
            <a:xfrm>
              <a:off x="755576" y="1232756"/>
              <a:ext cx="1440000" cy="1080000"/>
              <a:chOff x="1583668" y="2312876"/>
              <a:chExt cx="2880240" cy="2160180"/>
            </a:xfrm>
          </p:grpSpPr>
          <p:sp>
            <p:nvSpPr>
              <p:cNvPr id="5" name="正方形/長方形 4"/>
              <p:cNvSpPr/>
              <p:nvPr/>
            </p:nvSpPr>
            <p:spPr>
              <a:xfrm>
                <a:off x="158366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/>
              <p:cNvSpPr/>
              <p:nvPr/>
            </p:nvSpPr>
            <p:spPr>
              <a:xfrm>
                <a:off x="230374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302382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/>
              <p:cNvSpPr/>
              <p:nvPr/>
            </p:nvSpPr>
            <p:spPr>
              <a:xfrm>
                <a:off x="158366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>
                <a:off x="230374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302382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374390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374390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158366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230374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302382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158366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230374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302382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>
                <a:off x="374390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374390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755576" y="2492776"/>
              <a:ext cx="720000" cy="540000"/>
              <a:chOff x="1583668" y="2312876"/>
              <a:chExt cx="2880240" cy="2160180"/>
            </a:xfrm>
          </p:grpSpPr>
          <p:sp>
            <p:nvSpPr>
              <p:cNvPr id="23" name="正方形/長方形 22"/>
              <p:cNvSpPr/>
              <p:nvPr/>
            </p:nvSpPr>
            <p:spPr>
              <a:xfrm>
                <a:off x="158366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/>
              <p:cNvSpPr/>
              <p:nvPr/>
            </p:nvSpPr>
            <p:spPr>
              <a:xfrm>
                <a:off x="230374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302382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158366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230374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302382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3743908" y="231287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3743908" y="285293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158366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230374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302382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158366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230374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302382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743908" y="339299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3743908" y="3933056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テキスト ボックス 281"/>
            <p:cNvSpPr txBox="1"/>
            <p:nvPr/>
          </p:nvSpPr>
          <p:spPr>
            <a:xfrm>
              <a:off x="467544" y="872601"/>
              <a:ext cx="1656184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1400" dirty="0" smtClean="0"/>
                <a:t>(A) Drop EL/BL tiles</a:t>
              </a:r>
              <a:endParaRPr kumimoji="1" lang="ja-JP" altLang="en-US" sz="1400" dirty="0"/>
            </a:p>
          </p:txBody>
        </p:sp>
        <p:sp>
          <p:nvSpPr>
            <p:cNvPr id="283" name="テキスト ボックス 282"/>
            <p:cNvSpPr txBox="1"/>
            <p:nvPr/>
          </p:nvSpPr>
          <p:spPr>
            <a:xfrm>
              <a:off x="1619672" y="3068840"/>
              <a:ext cx="2196244" cy="442035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(A-1) phase/scale align</a:t>
              </a:r>
            </a:p>
            <a:p>
              <a:r>
                <a:rPr lang="en-US" altLang="ja-JP" sz="1200" dirty="0" smtClean="0"/>
                <a:t>(A-2) no phase/scale align</a:t>
              </a:r>
              <a:endParaRPr kumimoji="1" lang="ja-JP" altLang="en-US" sz="1200" dirty="0"/>
            </a:p>
          </p:txBody>
        </p:sp>
        <p:sp>
          <p:nvSpPr>
            <p:cNvPr id="287" name="右矢印 286"/>
            <p:cNvSpPr/>
            <p:nvPr/>
          </p:nvSpPr>
          <p:spPr>
            <a:xfrm>
              <a:off x="2375756" y="1844824"/>
              <a:ext cx="396044" cy="648072"/>
            </a:xfrm>
            <a:prstGeom prst="rightArrow">
              <a:avLst>
                <a:gd name="adj1" fmla="val 53282"/>
                <a:gd name="adj2" fmla="val 50001"/>
              </a:avLst>
            </a:prstGeom>
            <a:solidFill>
              <a:schemeClr val="bg1">
                <a:lumMod val="75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2" name="グループ化 211"/>
            <p:cNvGrpSpPr/>
            <p:nvPr/>
          </p:nvGrpSpPr>
          <p:grpSpPr>
            <a:xfrm>
              <a:off x="2915816" y="836712"/>
              <a:ext cx="1800200" cy="2196064"/>
              <a:chOff x="2915816" y="836712"/>
              <a:chExt cx="1800200" cy="2196064"/>
            </a:xfrm>
          </p:grpSpPr>
          <p:sp>
            <p:nvSpPr>
              <p:cNvPr id="40" name="正方形/長方形 39"/>
              <p:cNvSpPr/>
              <p:nvPr/>
            </p:nvSpPr>
            <p:spPr>
              <a:xfrm>
                <a:off x="2915816" y="1232756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3275826" y="1232756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3635836" y="1232756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2915816" y="1502763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3275826" y="1502763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635836" y="1502763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3995846" y="1232756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3995846" y="1502763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2915816" y="1772771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3275826" y="1772771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3635836" y="1772771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2915816" y="2042778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3275826" y="2042778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3635836" y="2042778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3995846" y="1772771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3995846" y="2042778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2915816" y="2492776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3095821" y="2492776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3275826" y="2492776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2915816" y="2627780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3095821" y="2627780"/>
                <a:ext cx="179985" cy="134989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3275826" y="2627780"/>
                <a:ext cx="179985" cy="134989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455831" y="2492776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3455831" y="2627780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2915816" y="2762783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3095821" y="2762783"/>
                <a:ext cx="179985" cy="134989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3275826" y="2762783"/>
                <a:ext cx="179985" cy="134989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2915816" y="2897787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3095821" y="2897787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3275826" y="2897787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3455831" y="2762783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3455831" y="2897787"/>
                <a:ext cx="179985" cy="13498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テキスト ボックス 294"/>
              <p:cNvSpPr txBox="1"/>
              <p:nvPr/>
            </p:nvSpPr>
            <p:spPr>
              <a:xfrm>
                <a:off x="3491880" y="836712"/>
                <a:ext cx="1224136" cy="257369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r>
                  <a:rPr lang="en-US" altLang="ja-JP" sz="1200" dirty="0" smtClean="0"/>
                  <a:t>drop slice data</a:t>
                </a:r>
                <a:endParaRPr kumimoji="1" lang="ja-JP" altLang="en-US" sz="1200" dirty="0"/>
              </a:p>
            </p:txBody>
          </p:sp>
          <p:cxnSp>
            <p:nvCxnSpPr>
              <p:cNvPr id="297" name="直線コネクタ 296"/>
              <p:cNvCxnSpPr>
                <a:stCxn id="46" idx="0"/>
                <a:endCxn id="295" idx="2"/>
              </p:cNvCxnSpPr>
              <p:nvPr/>
            </p:nvCxnSpPr>
            <p:spPr>
              <a:xfrm flipH="1" flipV="1">
                <a:off x="4103948" y="1094081"/>
                <a:ext cx="71883" cy="138675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1" name="グループ化 210"/>
            <p:cNvGrpSpPr/>
            <p:nvPr/>
          </p:nvGrpSpPr>
          <p:grpSpPr>
            <a:xfrm>
              <a:off x="755576" y="4149200"/>
              <a:ext cx="3600240" cy="2386131"/>
              <a:chOff x="755576" y="4149200"/>
              <a:chExt cx="3600240" cy="2386131"/>
            </a:xfrm>
          </p:grpSpPr>
          <p:grpSp>
            <p:nvGrpSpPr>
              <p:cNvPr id="141" name="グループ化 140"/>
              <p:cNvGrpSpPr/>
              <p:nvPr/>
            </p:nvGrpSpPr>
            <p:grpSpPr>
              <a:xfrm>
                <a:off x="755576" y="4149200"/>
                <a:ext cx="1440000" cy="1080000"/>
                <a:chOff x="1583668" y="2312876"/>
                <a:chExt cx="2880240" cy="2160180"/>
              </a:xfrm>
            </p:grpSpPr>
            <p:sp>
              <p:nvSpPr>
                <p:cNvPr id="142" name="正方形/長方形 141"/>
                <p:cNvSpPr/>
                <p:nvPr/>
              </p:nvSpPr>
              <p:spPr>
                <a:xfrm>
                  <a:off x="1583668" y="231287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正方形/長方形 142"/>
                <p:cNvSpPr/>
                <p:nvPr/>
              </p:nvSpPr>
              <p:spPr>
                <a:xfrm>
                  <a:off x="2303748" y="231287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正方形/長方形 143"/>
                <p:cNvSpPr/>
                <p:nvPr/>
              </p:nvSpPr>
              <p:spPr>
                <a:xfrm>
                  <a:off x="3023828" y="231287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正方形/長方形 144"/>
                <p:cNvSpPr/>
                <p:nvPr/>
              </p:nvSpPr>
              <p:spPr>
                <a:xfrm>
                  <a:off x="1583668" y="285293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正方形/長方形 145"/>
                <p:cNvSpPr/>
                <p:nvPr/>
              </p:nvSpPr>
              <p:spPr>
                <a:xfrm>
                  <a:off x="2303748" y="285293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正方形/長方形 146"/>
                <p:cNvSpPr/>
                <p:nvPr/>
              </p:nvSpPr>
              <p:spPr>
                <a:xfrm>
                  <a:off x="3023828" y="285293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正方形/長方形 147"/>
                <p:cNvSpPr/>
                <p:nvPr/>
              </p:nvSpPr>
              <p:spPr>
                <a:xfrm>
                  <a:off x="3743908" y="231287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正方形/長方形 148"/>
                <p:cNvSpPr/>
                <p:nvPr/>
              </p:nvSpPr>
              <p:spPr>
                <a:xfrm>
                  <a:off x="3743908" y="285293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正方形/長方形 149"/>
                <p:cNvSpPr/>
                <p:nvPr/>
              </p:nvSpPr>
              <p:spPr>
                <a:xfrm>
                  <a:off x="1583668" y="339299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正方形/長方形 150"/>
                <p:cNvSpPr/>
                <p:nvPr/>
              </p:nvSpPr>
              <p:spPr>
                <a:xfrm>
                  <a:off x="2303748" y="339299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>
                <a:xfrm>
                  <a:off x="3023828" y="339299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>
                <a:xfrm>
                  <a:off x="1583668" y="393305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正方形/長方形 153"/>
                <p:cNvSpPr/>
                <p:nvPr/>
              </p:nvSpPr>
              <p:spPr>
                <a:xfrm>
                  <a:off x="2303748" y="393305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正方形/長方形 154"/>
                <p:cNvSpPr/>
                <p:nvPr/>
              </p:nvSpPr>
              <p:spPr>
                <a:xfrm>
                  <a:off x="3023828" y="393305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正方形/長方形 155"/>
                <p:cNvSpPr/>
                <p:nvPr/>
              </p:nvSpPr>
              <p:spPr>
                <a:xfrm>
                  <a:off x="3743908" y="339299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>
                <a:xfrm>
                  <a:off x="3743908" y="393305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" name="グループ化 157"/>
              <p:cNvGrpSpPr/>
              <p:nvPr/>
            </p:nvGrpSpPr>
            <p:grpSpPr>
              <a:xfrm>
                <a:off x="755576" y="5409220"/>
                <a:ext cx="720000" cy="540000"/>
                <a:chOff x="1583668" y="2312876"/>
                <a:chExt cx="2880240" cy="2160180"/>
              </a:xfrm>
            </p:grpSpPr>
            <p:sp>
              <p:nvSpPr>
                <p:cNvPr id="159" name="正方形/長方形 158"/>
                <p:cNvSpPr/>
                <p:nvPr/>
              </p:nvSpPr>
              <p:spPr>
                <a:xfrm>
                  <a:off x="1583668" y="231287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正方形/長方形 159"/>
                <p:cNvSpPr/>
                <p:nvPr/>
              </p:nvSpPr>
              <p:spPr>
                <a:xfrm>
                  <a:off x="2303748" y="231287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>
                <a:xfrm>
                  <a:off x="3023828" y="231287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正方形/長方形 161"/>
                <p:cNvSpPr/>
                <p:nvPr/>
              </p:nvSpPr>
              <p:spPr>
                <a:xfrm>
                  <a:off x="1583668" y="285293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正方形/長方形 162"/>
                <p:cNvSpPr/>
                <p:nvPr/>
              </p:nvSpPr>
              <p:spPr>
                <a:xfrm>
                  <a:off x="2303748" y="285293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正方形/長方形 163"/>
                <p:cNvSpPr/>
                <p:nvPr/>
              </p:nvSpPr>
              <p:spPr>
                <a:xfrm>
                  <a:off x="3023828" y="285293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正方形/長方形 164"/>
                <p:cNvSpPr/>
                <p:nvPr/>
              </p:nvSpPr>
              <p:spPr>
                <a:xfrm>
                  <a:off x="3743908" y="231287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正方形/長方形 165"/>
                <p:cNvSpPr/>
                <p:nvPr/>
              </p:nvSpPr>
              <p:spPr>
                <a:xfrm>
                  <a:off x="3743908" y="285293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正方形/長方形 166"/>
                <p:cNvSpPr/>
                <p:nvPr/>
              </p:nvSpPr>
              <p:spPr>
                <a:xfrm>
                  <a:off x="1583668" y="339299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正方形/長方形 167"/>
                <p:cNvSpPr/>
                <p:nvPr/>
              </p:nvSpPr>
              <p:spPr>
                <a:xfrm>
                  <a:off x="2303748" y="339299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正方形/長方形 168"/>
                <p:cNvSpPr/>
                <p:nvPr/>
              </p:nvSpPr>
              <p:spPr>
                <a:xfrm>
                  <a:off x="3023828" y="339299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正方形/長方形 169"/>
                <p:cNvSpPr/>
                <p:nvPr/>
              </p:nvSpPr>
              <p:spPr>
                <a:xfrm>
                  <a:off x="1583668" y="393305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正方形/長方形 170"/>
                <p:cNvSpPr/>
                <p:nvPr/>
              </p:nvSpPr>
              <p:spPr>
                <a:xfrm>
                  <a:off x="2303748" y="393305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正方形/長方形 171"/>
                <p:cNvSpPr/>
                <p:nvPr/>
              </p:nvSpPr>
              <p:spPr>
                <a:xfrm>
                  <a:off x="3023828" y="393305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正方形/長方形 172"/>
                <p:cNvSpPr/>
                <p:nvPr/>
              </p:nvSpPr>
              <p:spPr>
                <a:xfrm>
                  <a:off x="3743908" y="339299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正方形/長方形 173"/>
                <p:cNvSpPr/>
                <p:nvPr/>
              </p:nvSpPr>
              <p:spPr>
                <a:xfrm>
                  <a:off x="3743908" y="3933056"/>
                  <a:ext cx="720000" cy="540000"/>
                </a:xfrm>
                <a:prstGeom prst="rect">
                  <a:avLst/>
                </a:prstGeom>
                <a:noFill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" name="正方形/長方形 175"/>
              <p:cNvSpPr/>
              <p:nvPr/>
            </p:nvSpPr>
            <p:spPr>
              <a:xfrm>
                <a:off x="2915816" y="4149200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3275826" y="4149200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3635836" y="4149200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2915816" y="4419207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79"/>
              <p:cNvSpPr/>
              <p:nvPr/>
            </p:nvSpPr>
            <p:spPr>
              <a:xfrm>
                <a:off x="3275826" y="4419207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3635836" y="4419207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3995846" y="4149200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3995846" y="4419207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2915816" y="4689215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84"/>
              <p:cNvSpPr/>
              <p:nvPr/>
            </p:nvSpPr>
            <p:spPr>
              <a:xfrm>
                <a:off x="3275826" y="4689215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/>
              <p:cNvSpPr/>
              <p:nvPr/>
            </p:nvSpPr>
            <p:spPr>
              <a:xfrm>
                <a:off x="3635836" y="4689215"/>
                <a:ext cx="359970" cy="269978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/>
              <p:cNvSpPr/>
              <p:nvPr/>
            </p:nvSpPr>
            <p:spPr>
              <a:xfrm>
                <a:off x="2915816" y="4959222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87"/>
              <p:cNvSpPr/>
              <p:nvPr/>
            </p:nvSpPr>
            <p:spPr>
              <a:xfrm>
                <a:off x="3275826" y="4959222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88"/>
              <p:cNvSpPr/>
              <p:nvPr/>
            </p:nvSpPr>
            <p:spPr>
              <a:xfrm>
                <a:off x="3635836" y="4959222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3995846" y="4689215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正方形/長方形 190"/>
              <p:cNvSpPr/>
              <p:nvPr/>
            </p:nvSpPr>
            <p:spPr>
              <a:xfrm>
                <a:off x="3995846" y="4959222"/>
                <a:ext cx="359970" cy="26997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2915816" y="5409220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93"/>
              <p:cNvSpPr/>
              <p:nvPr/>
            </p:nvSpPr>
            <p:spPr>
              <a:xfrm>
                <a:off x="3095821" y="5409220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3275826" y="5409220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2915816" y="5544224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3095821" y="5544224"/>
                <a:ext cx="179985" cy="134989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3275826" y="5544224"/>
                <a:ext cx="179985" cy="134989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3455831" y="5409220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99"/>
              <p:cNvSpPr/>
              <p:nvPr/>
            </p:nvSpPr>
            <p:spPr>
              <a:xfrm>
                <a:off x="3455831" y="5544224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正方形/長方形 200"/>
              <p:cNvSpPr/>
              <p:nvPr/>
            </p:nvSpPr>
            <p:spPr>
              <a:xfrm>
                <a:off x="2915816" y="5679227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正方形/長方形 201"/>
              <p:cNvSpPr/>
              <p:nvPr/>
            </p:nvSpPr>
            <p:spPr>
              <a:xfrm>
                <a:off x="3095821" y="5679227"/>
                <a:ext cx="179985" cy="134989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/>
              <p:cNvSpPr/>
              <p:nvPr/>
            </p:nvSpPr>
            <p:spPr>
              <a:xfrm>
                <a:off x="3275826" y="5679227"/>
                <a:ext cx="179985" cy="134989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正方形/長方形 203"/>
              <p:cNvSpPr/>
              <p:nvPr/>
            </p:nvSpPr>
            <p:spPr>
              <a:xfrm>
                <a:off x="2915816" y="5814231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正方形/長方形 204"/>
              <p:cNvSpPr/>
              <p:nvPr/>
            </p:nvSpPr>
            <p:spPr>
              <a:xfrm>
                <a:off x="3095821" y="5814231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/>
              <p:cNvSpPr/>
              <p:nvPr/>
            </p:nvSpPr>
            <p:spPr>
              <a:xfrm>
                <a:off x="3275826" y="5814231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/>
              <p:cNvSpPr/>
              <p:nvPr/>
            </p:nvSpPr>
            <p:spPr>
              <a:xfrm>
                <a:off x="3455831" y="5679227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207"/>
              <p:cNvSpPr/>
              <p:nvPr/>
            </p:nvSpPr>
            <p:spPr>
              <a:xfrm>
                <a:off x="3455831" y="5814231"/>
                <a:ext cx="179985" cy="1349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右矢印 289"/>
              <p:cNvSpPr/>
              <p:nvPr/>
            </p:nvSpPr>
            <p:spPr>
              <a:xfrm>
                <a:off x="2339752" y="4761148"/>
                <a:ext cx="396044" cy="648072"/>
              </a:xfrm>
              <a:prstGeom prst="rightArrow">
                <a:avLst>
                  <a:gd name="adj1" fmla="val 53282"/>
                  <a:gd name="adj2" fmla="val 50001"/>
                </a:avLst>
              </a:prstGeom>
              <a:solidFill>
                <a:schemeClr val="bg1">
                  <a:lumMod val="75000"/>
                </a:schemeClr>
              </a:solidFill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テキスト ボックス 297"/>
              <p:cNvSpPr txBox="1"/>
              <p:nvPr/>
            </p:nvSpPr>
            <p:spPr>
              <a:xfrm>
                <a:off x="2915816" y="6093296"/>
                <a:ext cx="1224136" cy="442035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r>
                  <a:rPr lang="en-US" altLang="ja-JP" sz="1200" dirty="0" smtClean="0"/>
                  <a:t>rewrite slice data with empty CTU</a:t>
                </a:r>
                <a:endParaRPr kumimoji="1" lang="ja-JP" altLang="en-US" sz="1200" dirty="0"/>
              </a:p>
            </p:txBody>
          </p:sp>
          <p:cxnSp>
            <p:nvCxnSpPr>
              <p:cNvPr id="299" name="直線コネクタ 298"/>
              <p:cNvCxnSpPr>
                <a:stCxn id="298" idx="0"/>
                <a:endCxn id="208" idx="2"/>
              </p:cNvCxnSpPr>
              <p:nvPr/>
            </p:nvCxnSpPr>
            <p:spPr>
              <a:xfrm flipV="1">
                <a:off x="3527884" y="5949220"/>
                <a:ext cx="17940" cy="144076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4" name="グループ化 213"/>
            <p:cNvGrpSpPr/>
            <p:nvPr/>
          </p:nvGrpSpPr>
          <p:grpSpPr>
            <a:xfrm>
              <a:off x="7380312" y="4149200"/>
              <a:ext cx="1440000" cy="1800020"/>
              <a:chOff x="7380312" y="4149200"/>
              <a:chExt cx="1440000" cy="1800020"/>
            </a:xfrm>
          </p:grpSpPr>
          <p:sp>
            <p:nvSpPr>
              <p:cNvPr id="278" name="正方形/長方形 277"/>
              <p:cNvSpPr/>
              <p:nvPr/>
            </p:nvSpPr>
            <p:spPr>
              <a:xfrm>
                <a:off x="7380312" y="4149200"/>
                <a:ext cx="1440000" cy="1080000"/>
              </a:xfrm>
              <a:prstGeom prst="rect">
                <a:avLst/>
              </a:prstGeom>
              <a:noFill/>
              <a:ln>
                <a:prstDash val="dash"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正方形/長方形 278"/>
              <p:cNvSpPr/>
              <p:nvPr/>
            </p:nvSpPr>
            <p:spPr>
              <a:xfrm>
                <a:off x="7380312" y="5409220"/>
                <a:ext cx="720000" cy="540000"/>
              </a:xfrm>
              <a:prstGeom prst="rect">
                <a:avLst/>
              </a:prstGeom>
              <a:noFill/>
              <a:ln>
                <a:prstDash val="dash"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正方形/長方形 301"/>
              <p:cNvSpPr/>
              <p:nvPr/>
            </p:nvSpPr>
            <p:spPr>
              <a:xfrm>
                <a:off x="7740352" y="4437172"/>
                <a:ext cx="720000" cy="54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正方形/長方形 302"/>
              <p:cNvSpPr/>
              <p:nvPr/>
            </p:nvSpPr>
            <p:spPr>
              <a:xfrm>
                <a:off x="7560332" y="5553236"/>
                <a:ext cx="360000" cy="27000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5" name="テキスト ボックス 304"/>
            <p:cNvSpPr txBox="1"/>
            <p:nvPr/>
          </p:nvSpPr>
          <p:spPr>
            <a:xfrm>
              <a:off x="6084168" y="6093296"/>
              <a:ext cx="1224136" cy="442035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decoding and</a:t>
              </a:r>
            </a:p>
            <a:p>
              <a:r>
                <a:rPr kumimoji="1" lang="en-US" altLang="ja-JP" sz="1200" dirty="0" smtClean="0"/>
                <a:t>encoding</a:t>
              </a:r>
              <a:endParaRPr kumimoji="1" lang="ja-JP" altLang="en-US" sz="1200" dirty="0"/>
            </a:p>
          </p:txBody>
        </p:sp>
        <p:cxnSp>
          <p:nvCxnSpPr>
            <p:cNvPr id="306" name="直線コネクタ 305"/>
            <p:cNvCxnSpPr/>
            <p:nvPr/>
          </p:nvCxnSpPr>
          <p:spPr>
            <a:xfrm flipV="1">
              <a:off x="6516216" y="5373216"/>
              <a:ext cx="288032" cy="648132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Comparison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611560" y="919377"/>
          <a:ext cx="8244917" cy="42252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2280"/>
                <a:gridCol w="1709968"/>
                <a:gridCol w="1560111"/>
                <a:gridCol w="1392217"/>
                <a:gridCol w="1576155"/>
                <a:gridCol w="1484186"/>
              </a:tblGrid>
              <a:tr h="43450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Bitrate</a:t>
                      </a:r>
                      <a:r>
                        <a:rPr kumimoji="1" lang="en-US" altLang="ja-JP" sz="1400" baseline="0" smtClean="0"/>
                        <a:t/>
                      </a:r>
                      <a:br>
                        <a:rPr kumimoji="1" lang="en-US" altLang="ja-JP" sz="1400" baseline="0" smtClean="0"/>
                      </a:br>
                      <a:r>
                        <a:rPr kumimoji="1" lang="en-US" altLang="ja-JP" sz="1400" baseline="0" smtClean="0"/>
                        <a:t>(</a:t>
                      </a:r>
                      <a:r>
                        <a:rPr kumimoji="1" lang="en-US" altLang="ja-JP" sz="1400" smtClean="0"/>
                        <a:t>full-region, EL+BL)</a:t>
                      </a:r>
                      <a:endParaRPr kumimoji="1" lang="ja-JP" alt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Rewriting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complexity</a:t>
                      </a:r>
                      <a:endParaRPr kumimoji="1" lang="ja-JP" alt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Bitrate</a:t>
                      </a:r>
                      <a:r>
                        <a:rPr kumimoji="1" lang="en-US" altLang="ja-JP" sz="1400" dirty="0" smtClean="0"/>
                        <a:t/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smtClean="0"/>
                        <a:t>(sub-region, EL+BL)</a:t>
                      </a:r>
                      <a:endParaRPr kumimoji="1" lang="ja-JP" alt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Decoding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err="1" smtClean="0"/>
                        <a:t>comlexity</a:t>
                      </a:r>
                      <a:endParaRPr kumimoji="1" lang="ja-JP" altLang="en-US" sz="1400" dirty="0"/>
                    </a:p>
                  </a:txBody>
                  <a:tcPr>
                    <a:noFill/>
                  </a:tcPr>
                </a:tc>
              </a:tr>
              <a:tr h="725654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Drop EL/BL</a:t>
                      </a:r>
                      <a:r>
                        <a:rPr kumimoji="1" lang="en-US" altLang="ja-JP" sz="1400" baseline="0" dirty="0" smtClean="0"/>
                        <a:t> tiles</a:t>
                      </a:r>
                      <a:endParaRPr kumimoji="1" lang="ja-JP" alt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aseline="0" smtClean="0"/>
                        <a:t>105% (*),</a:t>
                      </a:r>
                      <a:br>
                        <a:rPr kumimoji="1" lang="en-US" altLang="ja-JP" sz="1200" baseline="0" smtClean="0"/>
                      </a:br>
                      <a:r>
                        <a:rPr kumimoji="1" lang="en-US" altLang="ja-JP" sz="1200" baseline="0" smtClean="0"/>
                        <a:t>tiling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easy</a:t>
                      </a:r>
                      <a:br>
                        <a:rPr kumimoji="1" lang="en-US" altLang="ja-JP" sz="1200" dirty="0" smtClean="0"/>
                      </a:br>
                      <a:r>
                        <a:rPr kumimoji="1" lang="en-US" altLang="ja-JP" sz="1200" dirty="0" smtClean="0"/>
                        <a:t>(drop slice</a:t>
                      </a:r>
                      <a:r>
                        <a:rPr kumimoji="1" lang="en-US" altLang="ja-JP" sz="1200" baseline="0" dirty="0" smtClean="0"/>
                        <a:t> data)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35% (*)</a:t>
                      </a:r>
                      <a:endParaRPr kumimoji="1" lang="en-US" altLang="ja-JP" sz="1200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less complex,</a:t>
                      </a:r>
                      <a:br>
                        <a:rPr kumimoji="1" lang="en-US" altLang="ja-JP" sz="1200" smtClean="0"/>
                      </a:br>
                      <a:r>
                        <a:rPr kumimoji="1" lang="en-US" altLang="ja-JP" sz="1200" smtClean="0"/>
                        <a:t>need alternative </a:t>
                      </a:r>
                      <a:r>
                        <a:rPr kumimoji="1" lang="en-US" altLang="ja-JP" sz="1200" dirty="0" smtClean="0"/>
                        <a:t>scale</a:t>
                      </a:r>
                      <a:r>
                        <a:rPr kumimoji="1" lang="en-US" altLang="ja-JP" sz="1200" baseline="0" dirty="0" smtClean="0"/>
                        <a:t> support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56394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Drop EL tiles</a:t>
                      </a:r>
                      <a:br>
                        <a:rPr kumimoji="1" lang="en-US" altLang="ja-JP" sz="1400" dirty="0" smtClean="0"/>
                      </a:br>
                      <a:r>
                        <a:rPr kumimoji="1" lang="en-US" altLang="ja-JP" sz="1400" dirty="0" smtClean="0"/>
                        <a:t>Empty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BL</a:t>
                      </a:r>
                      <a:r>
                        <a:rPr kumimoji="1" lang="en-US" altLang="ja-JP" sz="1400" baseline="0" dirty="0" smtClean="0"/>
                        <a:t> tiles</a:t>
                      </a:r>
                      <a:endParaRPr kumimoji="1" lang="ja-JP" alt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105% (*)</a:t>
                      </a:r>
                      <a:r>
                        <a:rPr kumimoji="1" lang="en-US" altLang="ja-JP" sz="1200" baseline="0" smtClean="0"/>
                        <a:t>,</a:t>
                      </a:r>
                      <a:br>
                        <a:rPr kumimoji="1" lang="en-US" altLang="ja-JP" sz="1200" baseline="0" smtClean="0"/>
                      </a:br>
                      <a:r>
                        <a:rPr kumimoji="1" lang="en-US" altLang="ja-JP" sz="1200" baseline="0" smtClean="0"/>
                        <a:t>tiling</a:t>
                      </a:r>
                      <a:endParaRPr kumimoji="1" lang="en-US" altLang="ja-JP" sz="1200" baseline="0" dirty="0" smtClean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not so difficult</a:t>
                      </a:r>
                      <a:br>
                        <a:rPr kumimoji="1" lang="en-US" altLang="ja-JP" sz="1200" dirty="0" smtClean="0"/>
                      </a:br>
                      <a:r>
                        <a:rPr kumimoji="1" lang="en-US" altLang="ja-JP" sz="1200" dirty="0" smtClean="0"/>
                        <a:t>(empty</a:t>
                      </a:r>
                      <a:r>
                        <a:rPr kumimoji="1" lang="en-US" altLang="ja-JP" sz="1200" baseline="0" dirty="0" smtClean="0"/>
                        <a:t> slice data</a:t>
                      </a:r>
                      <a:r>
                        <a:rPr kumimoji="1" lang="en-US" altLang="ja-JP" sz="1200" dirty="0" smtClean="0"/>
                        <a:t>)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35% + α (*)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relatively complex</a:t>
                      </a:r>
                      <a:r>
                        <a:rPr kumimoji="1" lang="en-US" altLang="ja-JP" sz="1200" baseline="0" dirty="0" smtClean="0"/>
                        <a:t/>
                      </a:r>
                      <a:br>
                        <a:rPr kumimoji="1" lang="en-US" altLang="ja-JP" sz="1200" baseline="0" dirty="0" smtClean="0"/>
                      </a:br>
                      <a:r>
                        <a:rPr kumimoji="1" lang="en-US" altLang="ja-JP" sz="1200" baseline="0" dirty="0" smtClean="0"/>
                        <a:t>(</a:t>
                      </a:r>
                      <a:r>
                        <a:rPr kumimoji="1" lang="en-US" altLang="ja-JP" sz="1200" baseline="0" smtClean="0"/>
                        <a:t>need BL </a:t>
                      </a:r>
                      <a:r>
                        <a:rPr kumimoji="1" lang="en-US" altLang="ja-JP" sz="1200" baseline="0" dirty="0" smtClean="0"/>
                        <a:t>empty CTUs)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2148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Drop EL</a:t>
                      </a:r>
                      <a:r>
                        <a:rPr kumimoji="1" lang="en-US" altLang="ja-JP" sz="1400" baseline="0" dirty="0" smtClean="0"/>
                        <a:t> tiles</a:t>
                      </a:r>
                      <a:br>
                        <a:rPr kumimoji="1" lang="en-US" altLang="ja-JP" sz="1400" baseline="0" dirty="0" smtClean="0"/>
                      </a:br>
                      <a:r>
                        <a:rPr kumimoji="1" lang="en-US" altLang="ja-JP" sz="1400" baseline="0" dirty="0" smtClean="0"/>
                        <a:t>No BL change</a:t>
                      </a:r>
                      <a:endParaRPr kumimoji="1" lang="ja-JP" alt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smtClean="0"/>
                        <a:t>102% (*),</a:t>
                      </a:r>
                      <a:endParaRPr kumimoji="1" lang="en-US" altLang="ja-JP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smtClean="0"/>
                        <a:t>tiling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easy</a:t>
                      </a:r>
                      <a:br>
                        <a:rPr kumimoji="1" lang="en-US" altLang="ja-JP" sz="1200" dirty="0" smtClean="0"/>
                      </a:br>
                      <a:r>
                        <a:rPr kumimoji="1" lang="en-US" altLang="ja-JP" sz="1200" dirty="0" smtClean="0"/>
                        <a:t>(drop slice data)</a:t>
                      </a:r>
                    </a:p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56% (*)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aseline="0" smtClean="0"/>
                        <a:t>complex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baseline="0" smtClean="0"/>
                        <a:t>(need full BL decode)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5179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</a:t>
                      </a: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Re-encoding</a:t>
                      </a:r>
                      <a:endParaRPr kumimoji="1" lang="ja-JP" alt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100%</a:t>
                      </a:r>
                      <a:endParaRPr kumimoji="1" lang="en-US" altLang="ja-JP" sz="1200" dirty="0" smtClean="0"/>
                    </a:p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Very Difficult</a:t>
                      </a:r>
                      <a:r>
                        <a:rPr kumimoji="1" lang="en-US" altLang="ja-JP" sz="1200" smtClean="0"/>
                        <a:t/>
                      </a:r>
                      <a:br>
                        <a:rPr kumimoji="1" lang="en-US" altLang="ja-JP" sz="1200" smtClean="0"/>
                      </a:br>
                      <a:r>
                        <a:rPr kumimoji="1" lang="en-US" altLang="ja-JP" sz="1200" smtClean="0"/>
                        <a:t>(need</a:t>
                      </a:r>
                      <a:r>
                        <a:rPr kumimoji="1" lang="en-US" altLang="ja-JP" sz="1200" baseline="0" smtClean="0"/>
                        <a:t> </a:t>
                      </a:r>
                      <a:r>
                        <a:rPr kumimoji="1" lang="en-US" altLang="ja-JP" sz="1200" smtClean="0"/>
                        <a:t>dec</a:t>
                      </a:r>
                      <a:r>
                        <a:rPr kumimoji="1" lang="en-US" altLang="ja-JP" sz="1200" baseline="0" smtClean="0"/>
                        <a:t> &amp; enc)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33% (*)</a:t>
                      </a:r>
                      <a:endParaRPr kumimoji="1" lang="en-US" altLang="ja-JP" sz="1200" baseline="0" dirty="0" smtClean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low</a:t>
                      </a:r>
                      <a:r>
                        <a:rPr kumimoji="1" lang="en-US" altLang="ja-JP" sz="1200" baseline="0" smtClean="0"/>
                        <a:t> complex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51799"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Ref</a:t>
                      </a:r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No</a:t>
                      </a:r>
                      <a:r>
                        <a:rPr kumimoji="1" lang="en-US" altLang="ja-JP" sz="1400" baseline="0" smtClean="0"/>
                        <a:t> extraction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100%</a:t>
                      </a:r>
                    </a:p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no</a:t>
                      </a:r>
                      <a:r>
                        <a:rPr kumimoji="1" lang="en-US" altLang="ja-JP" sz="1200" baseline="0" smtClean="0"/>
                        <a:t> rewriting</a:t>
                      </a:r>
                      <a:endParaRPr kumimoji="1" lang="en-US" altLang="ja-JP" sz="1200" smtClean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aseline="0" smtClean="0"/>
                        <a:t>100%</a:t>
                      </a:r>
                      <a:endParaRPr kumimoji="1" lang="en-US" altLang="ja-JP" sz="1200" baseline="0" dirty="0" smtClean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mtClean="0"/>
                        <a:t>very complex</a:t>
                      </a:r>
                      <a:r>
                        <a:rPr kumimoji="1" lang="en-US" altLang="ja-JP" sz="1200" baseline="0" smtClean="0"/>
                        <a:t> (need full EL/BL decode)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9" name="グループ化 18"/>
          <p:cNvGrpSpPr/>
          <p:nvPr/>
        </p:nvGrpSpPr>
        <p:grpSpPr>
          <a:xfrm>
            <a:off x="467544" y="5409220"/>
            <a:ext cx="3708332" cy="432048"/>
            <a:chOff x="467544" y="5409220"/>
            <a:chExt cx="3708332" cy="432048"/>
          </a:xfrm>
        </p:grpSpPr>
        <p:sp>
          <p:nvSpPr>
            <p:cNvPr id="6" name="正方形/長方形 5"/>
            <p:cNvSpPr/>
            <p:nvPr/>
          </p:nvSpPr>
          <p:spPr>
            <a:xfrm>
              <a:off x="1763688" y="5409220"/>
              <a:ext cx="540060" cy="21602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2303748" y="5409220"/>
              <a:ext cx="540060" cy="2160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223628" y="5409220"/>
              <a:ext cx="540060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2843808" y="5409220"/>
              <a:ext cx="540060" cy="2160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>
              <a:off x="1187624" y="5697252"/>
              <a:ext cx="223224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3455876" y="5583899"/>
              <a:ext cx="720000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200" b="1" dirty="0" smtClean="0"/>
                <a:t>negative</a:t>
              </a:r>
              <a:endParaRPr kumimoji="1" lang="ja-JP" altLang="en-US" sz="1200" b="1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467544" y="5583899"/>
              <a:ext cx="720000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200" b="1" dirty="0" smtClean="0"/>
                <a:t>positive</a:t>
              </a:r>
              <a:endParaRPr kumimoji="1" lang="ja-JP" altLang="en-US" sz="1200" b="1" dirty="0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5940152" y="5409220"/>
            <a:ext cx="2880320" cy="62670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900" smtClean="0"/>
              <a:t>* assumptions:</a:t>
            </a:r>
            <a:endParaRPr lang="en-US" altLang="ja-JP" sz="900" smtClean="0"/>
          </a:p>
          <a:p>
            <a:r>
              <a:rPr kumimoji="1" lang="en-US" altLang="ja-JP" sz="900" smtClean="0"/>
              <a:t>    1) EL bitrate is 200% of corresponding BL</a:t>
            </a:r>
          </a:p>
          <a:p>
            <a:r>
              <a:rPr lang="en-US" altLang="ja-JP" sz="900" smtClean="0"/>
              <a:t>    2) bitrate increase by tiling: 3% for EL, 9% for BL</a:t>
            </a:r>
          </a:p>
          <a:p>
            <a:r>
              <a:rPr kumimoji="1" lang="en-US" altLang="ja-JP" sz="900" smtClean="0"/>
              <a:t>    3) sub-region area is 1/3 of full-region</a:t>
            </a:r>
            <a:endParaRPr kumimoji="1" lang="ja-JP" altLang="en-U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56176" y="4473116"/>
            <a:ext cx="814730" cy="490347"/>
          </a:xfrm>
          <a:prstGeom prst="rect">
            <a:avLst/>
          </a:prstGeom>
          <a:noFill/>
        </p:spPr>
      </p:pic>
      <p:pic>
        <p:nvPicPr>
          <p:cNvPr id="222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17010" y="4473116"/>
            <a:ext cx="814730" cy="490347"/>
          </a:xfrm>
          <a:prstGeom prst="rect">
            <a:avLst/>
          </a:prstGeom>
          <a:noFill/>
        </p:spPr>
      </p:pic>
      <p:pic>
        <p:nvPicPr>
          <p:cNvPr id="293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55676" y="1844824"/>
            <a:ext cx="1080120" cy="663981"/>
          </a:xfrm>
          <a:prstGeom prst="rect">
            <a:avLst/>
          </a:prstGeom>
          <a:noFill/>
        </p:spPr>
      </p:pic>
      <p:pic>
        <p:nvPicPr>
          <p:cNvPr id="294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72200" y="1844824"/>
            <a:ext cx="1080120" cy="663981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Sub region extraction example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7915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右矢印 46"/>
          <p:cNvSpPr/>
          <p:nvPr/>
        </p:nvSpPr>
        <p:spPr>
          <a:xfrm>
            <a:off x="4175956" y="2996952"/>
            <a:ext cx="792088" cy="792088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71900" y="3861048"/>
            <a:ext cx="1440160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altLang="ja-JP" sz="2000" dirty="0" smtClean="0"/>
              <a:t>extraction</a:t>
            </a:r>
            <a:endParaRPr kumimoji="1" lang="ja-JP" altLang="en-US" sz="20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83568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83568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7915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矢印コネクタ 139"/>
          <p:cNvCxnSpPr/>
          <p:nvPr/>
        </p:nvCxnSpPr>
        <p:spPr>
          <a:xfrm>
            <a:off x="791580" y="3392996"/>
            <a:ext cx="288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テキスト ボックス 140"/>
          <p:cNvSpPr txBox="1"/>
          <p:nvPr/>
        </p:nvSpPr>
        <p:spPr>
          <a:xfrm>
            <a:off x="1691680" y="3429000"/>
            <a:ext cx="1404156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ELW0 = SRLW0</a:t>
            </a:r>
          </a:p>
        </p:txBody>
      </p:sp>
      <p:cxnSp>
        <p:nvCxnSpPr>
          <p:cNvPr id="142" name="直線矢印コネクタ 141"/>
          <p:cNvCxnSpPr/>
          <p:nvPr/>
        </p:nvCxnSpPr>
        <p:spPr>
          <a:xfrm>
            <a:off x="791580" y="5661248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テキスト ボックス 142"/>
          <p:cNvSpPr txBox="1"/>
          <p:nvPr/>
        </p:nvSpPr>
        <p:spPr>
          <a:xfrm>
            <a:off x="1547664" y="5758693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BLW0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11516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15116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>
          <a:xfrm>
            <a:off x="187170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23174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25917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/>
          <p:cNvSpPr/>
          <p:nvPr/>
        </p:nvSpPr>
        <p:spPr>
          <a:xfrm>
            <a:off x="29518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/>
          <p:cNvSpPr/>
          <p:nvPr/>
        </p:nvSpPr>
        <p:spPr>
          <a:xfrm>
            <a:off x="33118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/>
          <p:cNvSpPr/>
          <p:nvPr/>
        </p:nvSpPr>
        <p:spPr>
          <a:xfrm>
            <a:off x="7915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/>
          <p:cNvSpPr/>
          <p:nvPr/>
        </p:nvSpPr>
        <p:spPr>
          <a:xfrm>
            <a:off x="11516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/>
          <p:cNvSpPr/>
          <p:nvPr/>
        </p:nvSpPr>
        <p:spPr>
          <a:xfrm>
            <a:off x="15116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/>
          <p:cNvSpPr/>
          <p:nvPr/>
        </p:nvSpPr>
        <p:spPr>
          <a:xfrm>
            <a:off x="187170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/>
          <p:cNvSpPr/>
          <p:nvPr/>
        </p:nvSpPr>
        <p:spPr>
          <a:xfrm>
            <a:off x="223174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25917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/>
          <p:cNvSpPr/>
          <p:nvPr/>
        </p:nvSpPr>
        <p:spPr>
          <a:xfrm>
            <a:off x="29518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/>
          <p:cNvSpPr/>
          <p:nvPr/>
        </p:nvSpPr>
        <p:spPr>
          <a:xfrm>
            <a:off x="33118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正方形/長方形 159"/>
          <p:cNvSpPr/>
          <p:nvPr/>
        </p:nvSpPr>
        <p:spPr>
          <a:xfrm>
            <a:off x="7915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正方形/長方形 160"/>
          <p:cNvSpPr/>
          <p:nvPr/>
        </p:nvSpPr>
        <p:spPr>
          <a:xfrm>
            <a:off x="11516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/>
          <p:cNvSpPr/>
          <p:nvPr/>
        </p:nvSpPr>
        <p:spPr>
          <a:xfrm>
            <a:off x="15116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正方形/長方形 162"/>
          <p:cNvSpPr/>
          <p:nvPr/>
        </p:nvSpPr>
        <p:spPr>
          <a:xfrm>
            <a:off x="187170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/>
          <p:cNvSpPr/>
          <p:nvPr/>
        </p:nvSpPr>
        <p:spPr>
          <a:xfrm>
            <a:off x="223174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正方形/長方形 164"/>
          <p:cNvSpPr/>
          <p:nvPr/>
        </p:nvSpPr>
        <p:spPr>
          <a:xfrm>
            <a:off x="25917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165"/>
          <p:cNvSpPr/>
          <p:nvPr/>
        </p:nvSpPr>
        <p:spPr>
          <a:xfrm>
            <a:off x="29518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正方形/長方形 166"/>
          <p:cNvSpPr/>
          <p:nvPr/>
        </p:nvSpPr>
        <p:spPr>
          <a:xfrm>
            <a:off x="33118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正方形/長方形 167"/>
          <p:cNvSpPr/>
          <p:nvPr/>
        </p:nvSpPr>
        <p:spPr>
          <a:xfrm>
            <a:off x="7915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正方形/長方形 168"/>
          <p:cNvSpPr/>
          <p:nvPr/>
        </p:nvSpPr>
        <p:spPr>
          <a:xfrm>
            <a:off x="11516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正方形/長方形 169"/>
          <p:cNvSpPr/>
          <p:nvPr/>
        </p:nvSpPr>
        <p:spPr>
          <a:xfrm>
            <a:off x="15116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正方形/長方形 170"/>
          <p:cNvSpPr/>
          <p:nvPr/>
        </p:nvSpPr>
        <p:spPr>
          <a:xfrm>
            <a:off x="187170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正方形/長方形 171"/>
          <p:cNvSpPr/>
          <p:nvPr/>
        </p:nvSpPr>
        <p:spPr>
          <a:xfrm>
            <a:off x="223174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正方形/長方形 172"/>
          <p:cNvSpPr/>
          <p:nvPr/>
        </p:nvSpPr>
        <p:spPr>
          <a:xfrm>
            <a:off x="25917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正方形/長方形 173"/>
          <p:cNvSpPr/>
          <p:nvPr/>
        </p:nvSpPr>
        <p:spPr>
          <a:xfrm>
            <a:off x="29518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正方形/長方形 174"/>
          <p:cNvSpPr/>
          <p:nvPr/>
        </p:nvSpPr>
        <p:spPr>
          <a:xfrm>
            <a:off x="33118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正方形/長方形 175"/>
          <p:cNvSpPr/>
          <p:nvPr/>
        </p:nvSpPr>
        <p:spPr>
          <a:xfrm>
            <a:off x="7915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正方形/長方形 176"/>
          <p:cNvSpPr/>
          <p:nvPr/>
        </p:nvSpPr>
        <p:spPr>
          <a:xfrm>
            <a:off x="11516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正方形/長方形 177"/>
          <p:cNvSpPr/>
          <p:nvPr/>
        </p:nvSpPr>
        <p:spPr>
          <a:xfrm>
            <a:off x="15116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正方形/長方形 178"/>
          <p:cNvSpPr/>
          <p:nvPr/>
        </p:nvSpPr>
        <p:spPr>
          <a:xfrm>
            <a:off x="187170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/>
          <p:cNvSpPr/>
          <p:nvPr/>
        </p:nvSpPr>
        <p:spPr>
          <a:xfrm>
            <a:off x="223174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正方形/長方形 180"/>
          <p:cNvSpPr/>
          <p:nvPr/>
        </p:nvSpPr>
        <p:spPr>
          <a:xfrm>
            <a:off x="25917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/>
          <p:cNvSpPr/>
          <p:nvPr/>
        </p:nvSpPr>
        <p:spPr>
          <a:xfrm>
            <a:off x="29518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正方形/長方形 182"/>
          <p:cNvSpPr/>
          <p:nvPr/>
        </p:nvSpPr>
        <p:spPr>
          <a:xfrm>
            <a:off x="33118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正方形/長方形 183"/>
          <p:cNvSpPr/>
          <p:nvPr/>
        </p:nvSpPr>
        <p:spPr>
          <a:xfrm>
            <a:off x="7915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正方形/長方形 184"/>
          <p:cNvSpPr/>
          <p:nvPr/>
        </p:nvSpPr>
        <p:spPr>
          <a:xfrm>
            <a:off x="11516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正方形/長方形 185"/>
          <p:cNvSpPr/>
          <p:nvPr/>
        </p:nvSpPr>
        <p:spPr>
          <a:xfrm>
            <a:off x="15116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/>
          <p:cNvSpPr/>
          <p:nvPr/>
        </p:nvSpPr>
        <p:spPr>
          <a:xfrm>
            <a:off x="187170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/>
          <p:cNvSpPr/>
          <p:nvPr/>
        </p:nvSpPr>
        <p:spPr>
          <a:xfrm>
            <a:off x="223174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正方形/長方形 188"/>
          <p:cNvSpPr/>
          <p:nvPr/>
        </p:nvSpPr>
        <p:spPr>
          <a:xfrm>
            <a:off x="25917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正方形/長方形 189"/>
          <p:cNvSpPr/>
          <p:nvPr/>
        </p:nvSpPr>
        <p:spPr>
          <a:xfrm>
            <a:off x="29518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正方形/長方形 190"/>
          <p:cNvSpPr/>
          <p:nvPr/>
        </p:nvSpPr>
        <p:spPr>
          <a:xfrm>
            <a:off x="33118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正方形/長方形 191"/>
          <p:cNvSpPr/>
          <p:nvPr/>
        </p:nvSpPr>
        <p:spPr>
          <a:xfrm>
            <a:off x="115162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正方形/長方形 192"/>
          <p:cNvSpPr/>
          <p:nvPr/>
        </p:nvSpPr>
        <p:spPr>
          <a:xfrm>
            <a:off x="151166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正方形/長方形 193"/>
          <p:cNvSpPr/>
          <p:nvPr/>
        </p:nvSpPr>
        <p:spPr>
          <a:xfrm>
            <a:off x="187170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正方形/長方形 194"/>
          <p:cNvSpPr/>
          <p:nvPr/>
        </p:nvSpPr>
        <p:spPr>
          <a:xfrm>
            <a:off x="223174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正方形/長方形 195"/>
          <p:cNvSpPr/>
          <p:nvPr/>
        </p:nvSpPr>
        <p:spPr>
          <a:xfrm>
            <a:off x="25917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正方形/長方形 196"/>
          <p:cNvSpPr/>
          <p:nvPr/>
        </p:nvSpPr>
        <p:spPr>
          <a:xfrm>
            <a:off x="7915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正方形/長方形 197"/>
          <p:cNvSpPr/>
          <p:nvPr/>
        </p:nvSpPr>
        <p:spPr>
          <a:xfrm>
            <a:off x="115162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/>
          <p:cNvSpPr/>
          <p:nvPr/>
        </p:nvSpPr>
        <p:spPr>
          <a:xfrm>
            <a:off x="151166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>
          <a:xfrm>
            <a:off x="187170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正方形/長方形 200"/>
          <p:cNvSpPr/>
          <p:nvPr/>
        </p:nvSpPr>
        <p:spPr>
          <a:xfrm>
            <a:off x="223174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正方形/長方形 201"/>
          <p:cNvSpPr/>
          <p:nvPr/>
        </p:nvSpPr>
        <p:spPr>
          <a:xfrm>
            <a:off x="25917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正方形/長方形 202"/>
          <p:cNvSpPr/>
          <p:nvPr/>
        </p:nvSpPr>
        <p:spPr>
          <a:xfrm>
            <a:off x="7915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正方形/長方形 203"/>
          <p:cNvSpPr/>
          <p:nvPr/>
        </p:nvSpPr>
        <p:spPr>
          <a:xfrm>
            <a:off x="115162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正方形/長方形 204"/>
          <p:cNvSpPr/>
          <p:nvPr/>
        </p:nvSpPr>
        <p:spPr>
          <a:xfrm>
            <a:off x="151166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205"/>
          <p:cNvSpPr/>
          <p:nvPr/>
        </p:nvSpPr>
        <p:spPr>
          <a:xfrm>
            <a:off x="187170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正方形/長方形 206"/>
          <p:cNvSpPr/>
          <p:nvPr/>
        </p:nvSpPr>
        <p:spPr>
          <a:xfrm>
            <a:off x="223174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207"/>
          <p:cNvSpPr/>
          <p:nvPr/>
        </p:nvSpPr>
        <p:spPr>
          <a:xfrm>
            <a:off x="25917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正方形/長方形 208"/>
          <p:cNvSpPr/>
          <p:nvPr/>
        </p:nvSpPr>
        <p:spPr>
          <a:xfrm>
            <a:off x="7915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209"/>
          <p:cNvSpPr/>
          <p:nvPr/>
        </p:nvSpPr>
        <p:spPr>
          <a:xfrm>
            <a:off x="115162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正方形/長方形 210"/>
          <p:cNvSpPr/>
          <p:nvPr/>
        </p:nvSpPr>
        <p:spPr>
          <a:xfrm>
            <a:off x="151166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211"/>
          <p:cNvSpPr/>
          <p:nvPr/>
        </p:nvSpPr>
        <p:spPr>
          <a:xfrm>
            <a:off x="187170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正方形/長方形 212"/>
          <p:cNvSpPr/>
          <p:nvPr/>
        </p:nvSpPr>
        <p:spPr>
          <a:xfrm>
            <a:off x="223174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/>
          <p:cNvSpPr/>
          <p:nvPr/>
        </p:nvSpPr>
        <p:spPr>
          <a:xfrm>
            <a:off x="25917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正方形/長方形 214"/>
          <p:cNvSpPr/>
          <p:nvPr/>
        </p:nvSpPr>
        <p:spPr>
          <a:xfrm>
            <a:off x="55081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5436096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5400092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218" name="正方形/長方形 217"/>
          <p:cNvSpPr/>
          <p:nvPr/>
        </p:nvSpPr>
        <p:spPr>
          <a:xfrm>
            <a:off x="55081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9" name="直線矢印コネクタ 218"/>
          <p:cNvCxnSpPr/>
          <p:nvPr/>
        </p:nvCxnSpPr>
        <p:spPr>
          <a:xfrm>
            <a:off x="6228184" y="2636912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テキスト ボックス 219"/>
          <p:cNvSpPr txBox="1"/>
          <p:nvPr/>
        </p:nvSpPr>
        <p:spPr>
          <a:xfrm>
            <a:off x="6660232" y="2672916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ELW1</a:t>
            </a:r>
          </a:p>
        </p:txBody>
      </p:sp>
      <p:sp>
        <p:nvSpPr>
          <p:cNvPr id="223" name="正方形/長方形 222"/>
          <p:cNvSpPr/>
          <p:nvPr/>
        </p:nvSpPr>
        <p:spPr>
          <a:xfrm>
            <a:off x="58681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正方形/長方形 223"/>
          <p:cNvSpPr/>
          <p:nvPr/>
        </p:nvSpPr>
        <p:spPr>
          <a:xfrm>
            <a:off x="62281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正方形/長方形 224"/>
          <p:cNvSpPr/>
          <p:nvPr/>
        </p:nvSpPr>
        <p:spPr>
          <a:xfrm>
            <a:off x="658822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正方形/長方形 225"/>
          <p:cNvSpPr/>
          <p:nvPr/>
        </p:nvSpPr>
        <p:spPr>
          <a:xfrm>
            <a:off x="694826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正方形/長方形 226"/>
          <p:cNvSpPr/>
          <p:nvPr/>
        </p:nvSpPr>
        <p:spPr>
          <a:xfrm>
            <a:off x="73083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正方形/長方形 227"/>
          <p:cNvSpPr/>
          <p:nvPr/>
        </p:nvSpPr>
        <p:spPr>
          <a:xfrm>
            <a:off x="76683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正方形/長方形 228"/>
          <p:cNvSpPr/>
          <p:nvPr/>
        </p:nvSpPr>
        <p:spPr>
          <a:xfrm>
            <a:off x="80283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0" name="正方形/長方形 229"/>
          <p:cNvSpPr/>
          <p:nvPr/>
        </p:nvSpPr>
        <p:spPr>
          <a:xfrm>
            <a:off x="55081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正方形/長方形 230"/>
          <p:cNvSpPr/>
          <p:nvPr/>
        </p:nvSpPr>
        <p:spPr>
          <a:xfrm>
            <a:off x="58681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正方形/長方形 231"/>
          <p:cNvSpPr/>
          <p:nvPr/>
        </p:nvSpPr>
        <p:spPr>
          <a:xfrm>
            <a:off x="62281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正方形/長方形 232"/>
          <p:cNvSpPr/>
          <p:nvPr/>
        </p:nvSpPr>
        <p:spPr>
          <a:xfrm>
            <a:off x="658822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正方形/長方形 233"/>
          <p:cNvSpPr/>
          <p:nvPr/>
        </p:nvSpPr>
        <p:spPr>
          <a:xfrm>
            <a:off x="694826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正方形/長方形 234"/>
          <p:cNvSpPr/>
          <p:nvPr/>
        </p:nvSpPr>
        <p:spPr>
          <a:xfrm>
            <a:off x="73083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正方形/長方形 235"/>
          <p:cNvSpPr/>
          <p:nvPr/>
        </p:nvSpPr>
        <p:spPr>
          <a:xfrm>
            <a:off x="76683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正方形/長方形 236"/>
          <p:cNvSpPr/>
          <p:nvPr/>
        </p:nvSpPr>
        <p:spPr>
          <a:xfrm>
            <a:off x="80283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正方形/長方形 237"/>
          <p:cNvSpPr/>
          <p:nvPr/>
        </p:nvSpPr>
        <p:spPr>
          <a:xfrm>
            <a:off x="550810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正方形/長方形 238"/>
          <p:cNvSpPr/>
          <p:nvPr/>
        </p:nvSpPr>
        <p:spPr>
          <a:xfrm>
            <a:off x="58681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正方形/長方形 243"/>
          <p:cNvSpPr/>
          <p:nvPr/>
        </p:nvSpPr>
        <p:spPr>
          <a:xfrm>
            <a:off x="76683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正方形/長方形 244"/>
          <p:cNvSpPr/>
          <p:nvPr/>
        </p:nvSpPr>
        <p:spPr>
          <a:xfrm>
            <a:off x="802838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正方形/長方形 245"/>
          <p:cNvSpPr/>
          <p:nvPr/>
        </p:nvSpPr>
        <p:spPr>
          <a:xfrm>
            <a:off x="550810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正方形/長方形 246"/>
          <p:cNvSpPr/>
          <p:nvPr/>
        </p:nvSpPr>
        <p:spPr>
          <a:xfrm>
            <a:off x="58681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/>
          <p:cNvSpPr/>
          <p:nvPr/>
        </p:nvSpPr>
        <p:spPr>
          <a:xfrm>
            <a:off x="76683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正方形/長方形 252"/>
          <p:cNvSpPr/>
          <p:nvPr/>
        </p:nvSpPr>
        <p:spPr>
          <a:xfrm>
            <a:off x="802838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正方形/長方形 253"/>
          <p:cNvSpPr/>
          <p:nvPr/>
        </p:nvSpPr>
        <p:spPr>
          <a:xfrm>
            <a:off x="55081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正方形/長方形 254"/>
          <p:cNvSpPr/>
          <p:nvPr/>
        </p:nvSpPr>
        <p:spPr>
          <a:xfrm>
            <a:off x="58681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正方形/長方形 255"/>
          <p:cNvSpPr/>
          <p:nvPr/>
        </p:nvSpPr>
        <p:spPr>
          <a:xfrm>
            <a:off x="62281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正方形/長方形 256"/>
          <p:cNvSpPr/>
          <p:nvPr/>
        </p:nvSpPr>
        <p:spPr>
          <a:xfrm>
            <a:off x="658822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正方形/長方形 257"/>
          <p:cNvSpPr/>
          <p:nvPr/>
        </p:nvSpPr>
        <p:spPr>
          <a:xfrm>
            <a:off x="694826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正方形/長方形 258"/>
          <p:cNvSpPr/>
          <p:nvPr/>
        </p:nvSpPr>
        <p:spPr>
          <a:xfrm>
            <a:off x="73083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正方形/長方形 259"/>
          <p:cNvSpPr/>
          <p:nvPr/>
        </p:nvSpPr>
        <p:spPr>
          <a:xfrm>
            <a:off x="76683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正方形/長方形 260"/>
          <p:cNvSpPr/>
          <p:nvPr/>
        </p:nvSpPr>
        <p:spPr>
          <a:xfrm>
            <a:off x="80283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正方形/長方形 261"/>
          <p:cNvSpPr/>
          <p:nvPr/>
        </p:nvSpPr>
        <p:spPr>
          <a:xfrm>
            <a:off x="55081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正方形/長方形 262"/>
          <p:cNvSpPr/>
          <p:nvPr/>
        </p:nvSpPr>
        <p:spPr>
          <a:xfrm>
            <a:off x="58681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正方形/長方形 263"/>
          <p:cNvSpPr/>
          <p:nvPr/>
        </p:nvSpPr>
        <p:spPr>
          <a:xfrm>
            <a:off x="62281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正方形/長方形 264"/>
          <p:cNvSpPr/>
          <p:nvPr/>
        </p:nvSpPr>
        <p:spPr>
          <a:xfrm>
            <a:off x="658822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正方形/長方形 265"/>
          <p:cNvSpPr/>
          <p:nvPr/>
        </p:nvSpPr>
        <p:spPr>
          <a:xfrm>
            <a:off x="694826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正方形/長方形 266"/>
          <p:cNvSpPr/>
          <p:nvPr/>
        </p:nvSpPr>
        <p:spPr>
          <a:xfrm>
            <a:off x="73083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正方形/長方形 267"/>
          <p:cNvSpPr/>
          <p:nvPr/>
        </p:nvSpPr>
        <p:spPr>
          <a:xfrm>
            <a:off x="76683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正方形/長方形 268"/>
          <p:cNvSpPr/>
          <p:nvPr/>
        </p:nvSpPr>
        <p:spPr>
          <a:xfrm>
            <a:off x="80283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正方形/長方形 269"/>
          <p:cNvSpPr/>
          <p:nvPr/>
        </p:nvSpPr>
        <p:spPr>
          <a:xfrm>
            <a:off x="586814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正方形/長方形 270"/>
          <p:cNvSpPr/>
          <p:nvPr/>
        </p:nvSpPr>
        <p:spPr>
          <a:xfrm>
            <a:off x="622818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正方形/長方形 271"/>
          <p:cNvSpPr/>
          <p:nvPr/>
        </p:nvSpPr>
        <p:spPr>
          <a:xfrm>
            <a:off x="658822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正方形/長方形 272"/>
          <p:cNvSpPr/>
          <p:nvPr/>
        </p:nvSpPr>
        <p:spPr>
          <a:xfrm>
            <a:off x="694826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正方形/長方形 273"/>
          <p:cNvSpPr/>
          <p:nvPr/>
        </p:nvSpPr>
        <p:spPr>
          <a:xfrm>
            <a:off x="73083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正方形/長方形 274"/>
          <p:cNvSpPr/>
          <p:nvPr/>
        </p:nvSpPr>
        <p:spPr>
          <a:xfrm>
            <a:off x="55081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正方形/長方形 279"/>
          <p:cNvSpPr/>
          <p:nvPr/>
        </p:nvSpPr>
        <p:spPr>
          <a:xfrm>
            <a:off x="73083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正方形/長方形 280"/>
          <p:cNvSpPr/>
          <p:nvPr/>
        </p:nvSpPr>
        <p:spPr>
          <a:xfrm>
            <a:off x="55081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6" name="正方形/長方形 285"/>
          <p:cNvSpPr/>
          <p:nvPr/>
        </p:nvSpPr>
        <p:spPr>
          <a:xfrm>
            <a:off x="73083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正方形/長方形 286"/>
          <p:cNvSpPr/>
          <p:nvPr/>
        </p:nvSpPr>
        <p:spPr>
          <a:xfrm>
            <a:off x="55081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正方形/長方形 287"/>
          <p:cNvSpPr/>
          <p:nvPr/>
        </p:nvSpPr>
        <p:spPr>
          <a:xfrm>
            <a:off x="586814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9" name="正方形/長方形 288"/>
          <p:cNvSpPr/>
          <p:nvPr/>
        </p:nvSpPr>
        <p:spPr>
          <a:xfrm>
            <a:off x="622818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正方形/長方形 289"/>
          <p:cNvSpPr/>
          <p:nvPr/>
        </p:nvSpPr>
        <p:spPr>
          <a:xfrm>
            <a:off x="658822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1" name="正方形/長方形 290"/>
          <p:cNvSpPr/>
          <p:nvPr/>
        </p:nvSpPr>
        <p:spPr>
          <a:xfrm>
            <a:off x="694826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正方形/長方形 291"/>
          <p:cNvSpPr/>
          <p:nvPr/>
        </p:nvSpPr>
        <p:spPr>
          <a:xfrm>
            <a:off x="73083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5" name="直線コネクタ 294"/>
          <p:cNvCxnSpPr/>
          <p:nvPr/>
        </p:nvCxnSpPr>
        <p:spPr>
          <a:xfrm flipH="1">
            <a:off x="5877048" y="1646608"/>
            <a:ext cx="72008" cy="2692699"/>
          </a:xfrm>
          <a:prstGeom prst="line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正方形/長方形 239"/>
          <p:cNvSpPr/>
          <p:nvPr/>
        </p:nvSpPr>
        <p:spPr>
          <a:xfrm>
            <a:off x="622818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正方形/長方形 240"/>
          <p:cNvSpPr/>
          <p:nvPr/>
        </p:nvSpPr>
        <p:spPr>
          <a:xfrm>
            <a:off x="658822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正方形/長方形 241"/>
          <p:cNvSpPr/>
          <p:nvPr/>
        </p:nvSpPr>
        <p:spPr>
          <a:xfrm>
            <a:off x="694826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正方形/長方形 242"/>
          <p:cNvSpPr/>
          <p:nvPr/>
        </p:nvSpPr>
        <p:spPr>
          <a:xfrm>
            <a:off x="730830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正方形/長方形 247"/>
          <p:cNvSpPr/>
          <p:nvPr/>
        </p:nvSpPr>
        <p:spPr>
          <a:xfrm>
            <a:off x="622818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正方形/長方形 248"/>
          <p:cNvSpPr/>
          <p:nvPr/>
        </p:nvSpPr>
        <p:spPr>
          <a:xfrm>
            <a:off x="658822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>
            <a:off x="694826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/>
          <p:cNvSpPr/>
          <p:nvPr/>
        </p:nvSpPr>
        <p:spPr>
          <a:xfrm>
            <a:off x="730830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1" name="直線コネクタ 300"/>
          <p:cNvCxnSpPr/>
          <p:nvPr/>
        </p:nvCxnSpPr>
        <p:spPr>
          <a:xfrm flipH="1">
            <a:off x="7308304" y="2708920"/>
            <a:ext cx="576000" cy="2412000"/>
          </a:xfrm>
          <a:prstGeom prst="line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正方形/長方形 303"/>
          <p:cNvSpPr/>
          <p:nvPr/>
        </p:nvSpPr>
        <p:spPr>
          <a:xfrm>
            <a:off x="5944983" y="1623240"/>
            <a:ext cx="1944000" cy="108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正方形/長方形 275"/>
          <p:cNvSpPr/>
          <p:nvPr/>
        </p:nvSpPr>
        <p:spPr>
          <a:xfrm>
            <a:off x="586814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正方形/長方形 276"/>
          <p:cNvSpPr/>
          <p:nvPr/>
        </p:nvSpPr>
        <p:spPr>
          <a:xfrm>
            <a:off x="622818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正方形/長方形 277"/>
          <p:cNvSpPr/>
          <p:nvPr/>
        </p:nvSpPr>
        <p:spPr>
          <a:xfrm>
            <a:off x="658822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正方形/長方形 278"/>
          <p:cNvSpPr/>
          <p:nvPr/>
        </p:nvSpPr>
        <p:spPr>
          <a:xfrm>
            <a:off x="694826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正方形/長方形 281"/>
          <p:cNvSpPr/>
          <p:nvPr/>
        </p:nvSpPr>
        <p:spPr>
          <a:xfrm>
            <a:off x="586814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3" name="正方形/長方形 282"/>
          <p:cNvSpPr/>
          <p:nvPr/>
        </p:nvSpPr>
        <p:spPr>
          <a:xfrm>
            <a:off x="622818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正方形/長方形 283"/>
          <p:cNvSpPr/>
          <p:nvPr/>
        </p:nvSpPr>
        <p:spPr>
          <a:xfrm>
            <a:off x="658822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5" name="正方形/長方形 284"/>
          <p:cNvSpPr/>
          <p:nvPr/>
        </p:nvSpPr>
        <p:spPr>
          <a:xfrm>
            <a:off x="694826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7" name="直線矢印コネクタ 316"/>
          <p:cNvCxnSpPr/>
          <p:nvPr/>
        </p:nvCxnSpPr>
        <p:spPr>
          <a:xfrm>
            <a:off x="5976156" y="1556792"/>
            <a:ext cx="1908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テキスト ボックス 317"/>
          <p:cNvSpPr txBox="1"/>
          <p:nvPr/>
        </p:nvSpPr>
        <p:spPr>
          <a:xfrm>
            <a:off x="6660232" y="1268760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SRLW1</a:t>
            </a:r>
          </a:p>
        </p:txBody>
      </p:sp>
      <p:cxnSp>
        <p:nvCxnSpPr>
          <p:cNvPr id="319" name="直線矢印コネクタ 318"/>
          <p:cNvCxnSpPr/>
          <p:nvPr/>
        </p:nvCxnSpPr>
        <p:spPr>
          <a:xfrm>
            <a:off x="5868144" y="5218633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テキスト ボックス 319"/>
          <p:cNvSpPr txBox="1"/>
          <p:nvPr/>
        </p:nvSpPr>
        <p:spPr>
          <a:xfrm>
            <a:off x="6264188" y="5182629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BLW1</a:t>
            </a:r>
          </a:p>
        </p:txBody>
      </p:sp>
      <p:sp>
        <p:nvSpPr>
          <p:cNvPr id="297" name="円/楕円 296"/>
          <p:cNvSpPr/>
          <p:nvPr/>
        </p:nvSpPr>
        <p:spPr>
          <a:xfrm>
            <a:off x="5856204" y="4401200"/>
            <a:ext cx="108000" cy="108000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9" name="円/楕円 298"/>
          <p:cNvSpPr/>
          <p:nvPr/>
        </p:nvSpPr>
        <p:spPr>
          <a:xfrm>
            <a:off x="5940152" y="1628800"/>
            <a:ext cx="108000" cy="108000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円/楕円 305"/>
          <p:cNvSpPr/>
          <p:nvPr/>
        </p:nvSpPr>
        <p:spPr>
          <a:xfrm>
            <a:off x="1151620" y="4401200"/>
            <a:ext cx="108000" cy="108000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円/楕円 306"/>
          <p:cNvSpPr/>
          <p:nvPr/>
        </p:nvSpPr>
        <p:spPr>
          <a:xfrm>
            <a:off x="1235568" y="1628800"/>
            <a:ext cx="108000" cy="108000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9" name="直線コネクタ 308"/>
          <p:cNvCxnSpPr/>
          <p:nvPr/>
        </p:nvCxnSpPr>
        <p:spPr>
          <a:xfrm flipH="1">
            <a:off x="1163560" y="1694736"/>
            <a:ext cx="72008" cy="2692699"/>
          </a:xfrm>
          <a:prstGeom prst="line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テキスト ボックス 309"/>
          <p:cNvSpPr txBox="1"/>
          <p:nvPr/>
        </p:nvSpPr>
        <p:spPr>
          <a:xfrm>
            <a:off x="935596" y="1520788"/>
            <a:ext cx="18331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b="1" dirty="0" smtClean="0">
                <a:solidFill>
                  <a:schemeClr val="accent3"/>
                </a:solidFill>
              </a:rPr>
              <a:t>A</a:t>
            </a:r>
            <a:endParaRPr kumimoji="1" lang="ja-JP" altLang="en-US" sz="1200" b="1" dirty="0">
              <a:solidFill>
                <a:schemeClr val="accent3"/>
              </a:solidFill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863588" y="4401108"/>
            <a:ext cx="18331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b="1" dirty="0" smtClean="0">
                <a:solidFill>
                  <a:schemeClr val="accent3"/>
                </a:solidFill>
              </a:rPr>
              <a:t>B</a:t>
            </a:r>
            <a:endParaRPr kumimoji="1" lang="ja-JP" altLang="en-US" sz="1200" b="1" dirty="0">
              <a:solidFill>
                <a:schemeClr val="accent3"/>
              </a:solidFill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5688124" y="1520788"/>
            <a:ext cx="18331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b="1" dirty="0" smtClean="0">
                <a:solidFill>
                  <a:schemeClr val="accent3"/>
                </a:solidFill>
              </a:rPr>
              <a:t>C</a:t>
            </a:r>
            <a:endParaRPr kumimoji="1" lang="ja-JP" altLang="en-US" sz="1200" b="1" dirty="0">
              <a:solidFill>
                <a:schemeClr val="accent3"/>
              </a:solidFill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5616116" y="4401108"/>
            <a:ext cx="18331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b="1" dirty="0" smtClean="0">
                <a:solidFill>
                  <a:schemeClr val="accent3"/>
                </a:solidFill>
              </a:rPr>
              <a:t>D</a:t>
            </a:r>
            <a:endParaRPr kumimoji="1" lang="ja-JP" altLang="en-US" sz="1200" b="1" dirty="0">
              <a:solidFill>
                <a:schemeClr val="accent3"/>
              </a:solidFill>
            </a:endParaRPr>
          </a:p>
        </p:txBody>
      </p:sp>
      <p:sp>
        <p:nvSpPr>
          <p:cNvPr id="316" name="テキスト ボックス 315"/>
          <p:cNvSpPr txBox="1"/>
          <p:nvPr/>
        </p:nvSpPr>
        <p:spPr>
          <a:xfrm>
            <a:off x="2159732" y="6057292"/>
            <a:ext cx="6516724" cy="56514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 Phase could be different from “A and B” to “C and D”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1600" dirty="0" smtClean="0"/>
              <a:t> </a:t>
            </a:r>
            <a:r>
              <a:rPr lang="en-US" altLang="ja-JP" sz="1600" dirty="0" smtClean="0"/>
              <a:t>Scale could be different (cf. “BLW0 / SRLW0” and “BLW1 / SRLW1”)</a:t>
            </a:r>
            <a:endParaRPr kumimoji="1" lang="ja-JP" altLang="en-US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56176" y="4473116"/>
            <a:ext cx="814730" cy="490347"/>
          </a:xfrm>
          <a:prstGeom prst="rect">
            <a:avLst/>
          </a:prstGeom>
          <a:noFill/>
        </p:spPr>
      </p:pic>
      <p:pic>
        <p:nvPicPr>
          <p:cNvPr id="337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17010" y="4473116"/>
            <a:ext cx="814730" cy="490347"/>
          </a:xfrm>
          <a:prstGeom prst="rect">
            <a:avLst/>
          </a:prstGeom>
          <a:noFill/>
        </p:spPr>
      </p:pic>
      <p:pic>
        <p:nvPicPr>
          <p:cNvPr id="335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55676" y="1844824"/>
            <a:ext cx="1080120" cy="663981"/>
          </a:xfrm>
          <a:prstGeom prst="rect">
            <a:avLst/>
          </a:prstGeom>
          <a:noFill/>
        </p:spPr>
      </p:pic>
      <p:pic>
        <p:nvPicPr>
          <p:cNvPr id="1026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72200" y="1844824"/>
            <a:ext cx="1080120" cy="663981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Reference layer offsets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7915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右矢印 46"/>
          <p:cNvSpPr/>
          <p:nvPr/>
        </p:nvSpPr>
        <p:spPr>
          <a:xfrm>
            <a:off x="4175956" y="2996952"/>
            <a:ext cx="792088" cy="792088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71900" y="3861048"/>
            <a:ext cx="1440160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altLang="ja-JP" sz="2000" dirty="0" smtClean="0"/>
              <a:t>extraction</a:t>
            </a:r>
            <a:endParaRPr kumimoji="1" lang="ja-JP" altLang="en-US" sz="20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83568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83568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7915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矢印コネクタ 139"/>
          <p:cNvCxnSpPr/>
          <p:nvPr/>
        </p:nvCxnSpPr>
        <p:spPr>
          <a:xfrm>
            <a:off x="791580" y="3392996"/>
            <a:ext cx="288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テキスト ボックス 140"/>
          <p:cNvSpPr txBox="1"/>
          <p:nvPr/>
        </p:nvSpPr>
        <p:spPr>
          <a:xfrm>
            <a:off x="1691680" y="3429000"/>
            <a:ext cx="1404156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ELW0 = SRLW0</a:t>
            </a:r>
          </a:p>
        </p:txBody>
      </p:sp>
      <p:cxnSp>
        <p:nvCxnSpPr>
          <p:cNvPr id="142" name="直線矢印コネクタ 141"/>
          <p:cNvCxnSpPr/>
          <p:nvPr/>
        </p:nvCxnSpPr>
        <p:spPr>
          <a:xfrm>
            <a:off x="791580" y="5661248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テキスト ボックス 142"/>
          <p:cNvSpPr txBox="1"/>
          <p:nvPr/>
        </p:nvSpPr>
        <p:spPr>
          <a:xfrm>
            <a:off x="1547664" y="5758693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BLW0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11516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15116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>
          <a:xfrm>
            <a:off x="187170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23174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25917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/>
          <p:cNvSpPr/>
          <p:nvPr/>
        </p:nvSpPr>
        <p:spPr>
          <a:xfrm>
            <a:off x="29518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/>
          <p:cNvSpPr/>
          <p:nvPr/>
        </p:nvSpPr>
        <p:spPr>
          <a:xfrm>
            <a:off x="33118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/>
          <p:cNvSpPr/>
          <p:nvPr/>
        </p:nvSpPr>
        <p:spPr>
          <a:xfrm>
            <a:off x="7915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/>
          <p:cNvSpPr/>
          <p:nvPr/>
        </p:nvSpPr>
        <p:spPr>
          <a:xfrm>
            <a:off x="11516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/>
          <p:cNvSpPr/>
          <p:nvPr/>
        </p:nvSpPr>
        <p:spPr>
          <a:xfrm>
            <a:off x="15116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/>
          <p:cNvSpPr/>
          <p:nvPr/>
        </p:nvSpPr>
        <p:spPr>
          <a:xfrm>
            <a:off x="187170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/>
          <p:cNvSpPr/>
          <p:nvPr/>
        </p:nvSpPr>
        <p:spPr>
          <a:xfrm>
            <a:off x="223174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25917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/>
          <p:cNvSpPr/>
          <p:nvPr/>
        </p:nvSpPr>
        <p:spPr>
          <a:xfrm>
            <a:off x="29518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/>
          <p:cNvSpPr/>
          <p:nvPr/>
        </p:nvSpPr>
        <p:spPr>
          <a:xfrm>
            <a:off x="33118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正方形/長方形 159"/>
          <p:cNvSpPr/>
          <p:nvPr/>
        </p:nvSpPr>
        <p:spPr>
          <a:xfrm>
            <a:off x="7915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正方形/長方形 160"/>
          <p:cNvSpPr/>
          <p:nvPr/>
        </p:nvSpPr>
        <p:spPr>
          <a:xfrm>
            <a:off x="11516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/>
          <p:cNvSpPr/>
          <p:nvPr/>
        </p:nvSpPr>
        <p:spPr>
          <a:xfrm>
            <a:off x="15116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正方形/長方形 162"/>
          <p:cNvSpPr/>
          <p:nvPr/>
        </p:nvSpPr>
        <p:spPr>
          <a:xfrm>
            <a:off x="187170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/>
          <p:cNvSpPr/>
          <p:nvPr/>
        </p:nvSpPr>
        <p:spPr>
          <a:xfrm>
            <a:off x="223174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正方形/長方形 164"/>
          <p:cNvSpPr/>
          <p:nvPr/>
        </p:nvSpPr>
        <p:spPr>
          <a:xfrm>
            <a:off x="25917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165"/>
          <p:cNvSpPr/>
          <p:nvPr/>
        </p:nvSpPr>
        <p:spPr>
          <a:xfrm>
            <a:off x="29518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正方形/長方形 166"/>
          <p:cNvSpPr/>
          <p:nvPr/>
        </p:nvSpPr>
        <p:spPr>
          <a:xfrm>
            <a:off x="33118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正方形/長方形 167"/>
          <p:cNvSpPr/>
          <p:nvPr/>
        </p:nvSpPr>
        <p:spPr>
          <a:xfrm>
            <a:off x="7915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正方形/長方形 168"/>
          <p:cNvSpPr/>
          <p:nvPr/>
        </p:nvSpPr>
        <p:spPr>
          <a:xfrm>
            <a:off x="11516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正方形/長方形 169"/>
          <p:cNvSpPr/>
          <p:nvPr/>
        </p:nvSpPr>
        <p:spPr>
          <a:xfrm>
            <a:off x="15116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正方形/長方形 170"/>
          <p:cNvSpPr/>
          <p:nvPr/>
        </p:nvSpPr>
        <p:spPr>
          <a:xfrm>
            <a:off x="187170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正方形/長方形 171"/>
          <p:cNvSpPr/>
          <p:nvPr/>
        </p:nvSpPr>
        <p:spPr>
          <a:xfrm>
            <a:off x="223174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正方形/長方形 172"/>
          <p:cNvSpPr/>
          <p:nvPr/>
        </p:nvSpPr>
        <p:spPr>
          <a:xfrm>
            <a:off x="25917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正方形/長方形 173"/>
          <p:cNvSpPr/>
          <p:nvPr/>
        </p:nvSpPr>
        <p:spPr>
          <a:xfrm>
            <a:off x="29518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正方形/長方形 174"/>
          <p:cNvSpPr/>
          <p:nvPr/>
        </p:nvSpPr>
        <p:spPr>
          <a:xfrm>
            <a:off x="33118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正方形/長方形 175"/>
          <p:cNvSpPr/>
          <p:nvPr/>
        </p:nvSpPr>
        <p:spPr>
          <a:xfrm>
            <a:off x="7915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正方形/長方形 176"/>
          <p:cNvSpPr/>
          <p:nvPr/>
        </p:nvSpPr>
        <p:spPr>
          <a:xfrm>
            <a:off x="11516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正方形/長方形 177"/>
          <p:cNvSpPr/>
          <p:nvPr/>
        </p:nvSpPr>
        <p:spPr>
          <a:xfrm>
            <a:off x="15116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正方形/長方形 178"/>
          <p:cNvSpPr/>
          <p:nvPr/>
        </p:nvSpPr>
        <p:spPr>
          <a:xfrm>
            <a:off x="187170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/>
          <p:cNvSpPr/>
          <p:nvPr/>
        </p:nvSpPr>
        <p:spPr>
          <a:xfrm>
            <a:off x="223174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正方形/長方形 180"/>
          <p:cNvSpPr/>
          <p:nvPr/>
        </p:nvSpPr>
        <p:spPr>
          <a:xfrm>
            <a:off x="25917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/>
          <p:cNvSpPr/>
          <p:nvPr/>
        </p:nvSpPr>
        <p:spPr>
          <a:xfrm>
            <a:off x="29518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正方形/長方形 182"/>
          <p:cNvSpPr/>
          <p:nvPr/>
        </p:nvSpPr>
        <p:spPr>
          <a:xfrm>
            <a:off x="33118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正方形/長方形 183"/>
          <p:cNvSpPr/>
          <p:nvPr/>
        </p:nvSpPr>
        <p:spPr>
          <a:xfrm>
            <a:off x="7915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正方形/長方形 184"/>
          <p:cNvSpPr/>
          <p:nvPr/>
        </p:nvSpPr>
        <p:spPr>
          <a:xfrm>
            <a:off x="11516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正方形/長方形 185"/>
          <p:cNvSpPr/>
          <p:nvPr/>
        </p:nvSpPr>
        <p:spPr>
          <a:xfrm>
            <a:off x="15116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/>
          <p:cNvSpPr/>
          <p:nvPr/>
        </p:nvSpPr>
        <p:spPr>
          <a:xfrm>
            <a:off x="187170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/>
          <p:cNvSpPr/>
          <p:nvPr/>
        </p:nvSpPr>
        <p:spPr>
          <a:xfrm>
            <a:off x="223174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正方形/長方形 188"/>
          <p:cNvSpPr/>
          <p:nvPr/>
        </p:nvSpPr>
        <p:spPr>
          <a:xfrm>
            <a:off x="25917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正方形/長方形 189"/>
          <p:cNvSpPr/>
          <p:nvPr/>
        </p:nvSpPr>
        <p:spPr>
          <a:xfrm>
            <a:off x="29518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正方形/長方形 190"/>
          <p:cNvSpPr/>
          <p:nvPr/>
        </p:nvSpPr>
        <p:spPr>
          <a:xfrm>
            <a:off x="33118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正方形/長方形 191"/>
          <p:cNvSpPr/>
          <p:nvPr/>
        </p:nvSpPr>
        <p:spPr>
          <a:xfrm>
            <a:off x="115162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正方形/長方形 192"/>
          <p:cNvSpPr/>
          <p:nvPr/>
        </p:nvSpPr>
        <p:spPr>
          <a:xfrm>
            <a:off x="151166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正方形/長方形 193"/>
          <p:cNvSpPr/>
          <p:nvPr/>
        </p:nvSpPr>
        <p:spPr>
          <a:xfrm>
            <a:off x="187170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正方形/長方形 194"/>
          <p:cNvSpPr/>
          <p:nvPr/>
        </p:nvSpPr>
        <p:spPr>
          <a:xfrm>
            <a:off x="223174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正方形/長方形 195"/>
          <p:cNvSpPr/>
          <p:nvPr/>
        </p:nvSpPr>
        <p:spPr>
          <a:xfrm>
            <a:off x="25917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正方形/長方形 196"/>
          <p:cNvSpPr/>
          <p:nvPr/>
        </p:nvSpPr>
        <p:spPr>
          <a:xfrm>
            <a:off x="7915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正方形/長方形 197"/>
          <p:cNvSpPr/>
          <p:nvPr/>
        </p:nvSpPr>
        <p:spPr>
          <a:xfrm>
            <a:off x="115162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/>
          <p:cNvSpPr/>
          <p:nvPr/>
        </p:nvSpPr>
        <p:spPr>
          <a:xfrm>
            <a:off x="151166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>
          <a:xfrm>
            <a:off x="187170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正方形/長方形 200"/>
          <p:cNvSpPr/>
          <p:nvPr/>
        </p:nvSpPr>
        <p:spPr>
          <a:xfrm>
            <a:off x="223174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正方形/長方形 201"/>
          <p:cNvSpPr/>
          <p:nvPr/>
        </p:nvSpPr>
        <p:spPr>
          <a:xfrm>
            <a:off x="25917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正方形/長方形 202"/>
          <p:cNvSpPr/>
          <p:nvPr/>
        </p:nvSpPr>
        <p:spPr>
          <a:xfrm>
            <a:off x="7915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正方形/長方形 203"/>
          <p:cNvSpPr/>
          <p:nvPr/>
        </p:nvSpPr>
        <p:spPr>
          <a:xfrm>
            <a:off x="115162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正方形/長方形 204"/>
          <p:cNvSpPr/>
          <p:nvPr/>
        </p:nvSpPr>
        <p:spPr>
          <a:xfrm>
            <a:off x="151166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205"/>
          <p:cNvSpPr/>
          <p:nvPr/>
        </p:nvSpPr>
        <p:spPr>
          <a:xfrm>
            <a:off x="187170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正方形/長方形 206"/>
          <p:cNvSpPr/>
          <p:nvPr/>
        </p:nvSpPr>
        <p:spPr>
          <a:xfrm>
            <a:off x="223174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207"/>
          <p:cNvSpPr/>
          <p:nvPr/>
        </p:nvSpPr>
        <p:spPr>
          <a:xfrm>
            <a:off x="25917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正方形/長方形 208"/>
          <p:cNvSpPr/>
          <p:nvPr/>
        </p:nvSpPr>
        <p:spPr>
          <a:xfrm>
            <a:off x="7915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209"/>
          <p:cNvSpPr/>
          <p:nvPr/>
        </p:nvSpPr>
        <p:spPr>
          <a:xfrm>
            <a:off x="115162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正方形/長方形 210"/>
          <p:cNvSpPr/>
          <p:nvPr/>
        </p:nvSpPr>
        <p:spPr>
          <a:xfrm>
            <a:off x="151166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211"/>
          <p:cNvSpPr/>
          <p:nvPr/>
        </p:nvSpPr>
        <p:spPr>
          <a:xfrm>
            <a:off x="187170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正方形/長方形 212"/>
          <p:cNvSpPr/>
          <p:nvPr/>
        </p:nvSpPr>
        <p:spPr>
          <a:xfrm>
            <a:off x="223174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/>
          <p:cNvSpPr/>
          <p:nvPr/>
        </p:nvSpPr>
        <p:spPr>
          <a:xfrm>
            <a:off x="25917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正方形/長方形 214"/>
          <p:cNvSpPr/>
          <p:nvPr/>
        </p:nvSpPr>
        <p:spPr>
          <a:xfrm>
            <a:off x="55081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5436096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5400092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218" name="正方形/長方形 217"/>
          <p:cNvSpPr/>
          <p:nvPr/>
        </p:nvSpPr>
        <p:spPr>
          <a:xfrm>
            <a:off x="55081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9" name="直線矢印コネクタ 218"/>
          <p:cNvCxnSpPr/>
          <p:nvPr/>
        </p:nvCxnSpPr>
        <p:spPr>
          <a:xfrm>
            <a:off x="6228184" y="2636912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テキスト ボックス 219"/>
          <p:cNvSpPr txBox="1"/>
          <p:nvPr/>
        </p:nvSpPr>
        <p:spPr>
          <a:xfrm>
            <a:off x="6660232" y="2672916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ELW1</a:t>
            </a:r>
          </a:p>
        </p:txBody>
      </p:sp>
      <p:cxnSp>
        <p:nvCxnSpPr>
          <p:cNvPr id="221" name="直線矢印コネクタ 220"/>
          <p:cNvCxnSpPr/>
          <p:nvPr/>
        </p:nvCxnSpPr>
        <p:spPr>
          <a:xfrm>
            <a:off x="5508104" y="5589240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テキスト ボックス 221"/>
          <p:cNvSpPr txBox="1"/>
          <p:nvPr/>
        </p:nvSpPr>
        <p:spPr>
          <a:xfrm>
            <a:off x="6264188" y="5589240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AltBLW1</a:t>
            </a:r>
          </a:p>
        </p:txBody>
      </p:sp>
      <p:sp>
        <p:nvSpPr>
          <p:cNvPr id="223" name="正方形/長方形 222"/>
          <p:cNvSpPr/>
          <p:nvPr/>
        </p:nvSpPr>
        <p:spPr>
          <a:xfrm>
            <a:off x="58681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正方形/長方形 223"/>
          <p:cNvSpPr/>
          <p:nvPr/>
        </p:nvSpPr>
        <p:spPr>
          <a:xfrm>
            <a:off x="62281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正方形/長方形 224"/>
          <p:cNvSpPr/>
          <p:nvPr/>
        </p:nvSpPr>
        <p:spPr>
          <a:xfrm>
            <a:off x="658822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正方形/長方形 225"/>
          <p:cNvSpPr/>
          <p:nvPr/>
        </p:nvSpPr>
        <p:spPr>
          <a:xfrm>
            <a:off x="694826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正方形/長方形 226"/>
          <p:cNvSpPr/>
          <p:nvPr/>
        </p:nvSpPr>
        <p:spPr>
          <a:xfrm>
            <a:off x="73083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正方形/長方形 227"/>
          <p:cNvSpPr/>
          <p:nvPr/>
        </p:nvSpPr>
        <p:spPr>
          <a:xfrm>
            <a:off x="76683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正方形/長方形 228"/>
          <p:cNvSpPr/>
          <p:nvPr/>
        </p:nvSpPr>
        <p:spPr>
          <a:xfrm>
            <a:off x="80283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正方形/長方形 230"/>
          <p:cNvSpPr/>
          <p:nvPr/>
        </p:nvSpPr>
        <p:spPr>
          <a:xfrm>
            <a:off x="58681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正方形/長方形 231"/>
          <p:cNvSpPr/>
          <p:nvPr/>
        </p:nvSpPr>
        <p:spPr>
          <a:xfrm>
            <a:off x="62281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正方形/長方形 232"/>
          <p:cNvSpPr/>
          <p:nvPr/>
        </p:nvSpPr>
        <p:spPr>
          <a:xfrm>
            <a:off x="658822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正方形/長方形 233"/>
          <p:cNvSpPr/>
          <p:nvPr/>
        </p:nvSpPr>
        <p:spPr>
          <a:xfrm>
            <a:off x="694826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正方形/長方形 234"/>
          <p:cNvSpPr/>
          <p:nvPr/>
        </p:nvSpPr>
        <p:spPr>
          <a:xfrm>
            <a:off x="73083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正方形/長方形 235"/>
          <p:cNvSpPr/>
          <p:nvPr/>
        </p:nvSpPr>
        <p:spPr>
          <a:xfrm>
            <a:off x="76683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正方形/長方形 236"/>
          <p:cNvSpPr/>
          <p:nvPr/>
        </p:nvSpPr>
        <p:spPr>
          <a:xfrm>
            <a:off x="80283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正方形/長方形 237"/>
          <p:cNvSpPr/>
          <p:nvPr/>
        </p:nvSpPr>
        <p:spPr>
          <a:xfrm>
            <a:off x="550810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正方形/長方形 238"/>
          <p:cNvSpPr/>
          <p:nvPr/>
        </p:nvSpPr>
        <p:spPr>
          <a:xfrm>
            <a:off x="58681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正方形/長方形 243"/>
          <p:cNvSpPr/>
          <p:nvPr/>
        </p:nvSpPr>
        <p:spPr>
          <a:xfrm>
            <a:off x="76683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正方形/長方形 244"/>
          <p:cNvSpPr/>
          <p:nvPr/>
        </p:nvSpPr>
        <p:spPr>
          <a:xfrm>
            <a:off x="802838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正方形/長方形 245"/>
          <p:cNvSpPr/>
          <p:nvPr/>
        </p:nvSpPr>
        <p:spPr>
          <a:xfrm>
            <a:off x="550810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正方形/長方形 246"/>
          <p:cNvSpPr/>
          <p:nvPr/>
        </p:nvSpPr>
        <p:spPr>
          <a:xfrm>
            <a:off x="58681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/>
          <p:cNvSpPr/>
          <p:nvPr/>
        </p:nvSpPr>
        <p:spPr>
          <a:xfrm>
            <a:off x="76683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正方形/長方形 252"/>
          <p:cNvSpPr/>
          <p:nvPr/>
        </p:nvSpPr>
        <p:spPr>
          <a:xfrm>
            <a:off x="802838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正方形/長方形 253"/>
          <p:cNvSpPr/>
          <p:nvPr/>
        </p:nvSpPr>
        <p:spPr>
          <a:xfrm>
            <a:off x="55081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正方形/長方形 254"/>
          <p:cNvSpPr/>
          <p:nvPr/>
        </p:nvSpPr>
        <p:spPr>
          <a:xfrm>
            <a:off x="58681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正方形/長方形 255"/>
          <p:cNvSpPr/>
          <p:nvPr/>
        </p:nvSpPr>
        <p:spPr>
          <a:xfrm>
            <a:off x="62281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正方形/長方形 256"/>
          <p:cNvSpPr/>
          <p:nvPr/>
        </p:nvSpPr>
        <p:spPr>
          <a:xfrm>
            <a:off x="658822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正方形/長方形 257"/>
          <p:cNvSpPr/>
          <p:nvPr/>
        </p:nvSpPr>
        <p:spPr>
          <a:xfrm>
            <a:off x="694826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正方形/長方形 258"/>
          <p:cNvSpPr/>
          <p:nvPr/>
        </p:nvSpPr>
        <p:spPr>
          <a:xfrm>
            <a:off x="73083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正方形/長方形 259"/>
          <p:cNvSpPr/>
          <p:nvPr/>
        </p:nvSpPr>
        <p:spPr>
          <a:xfrm>
            <a:off x="76683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正方形/長方形 260"/>
          <p:cNvSpPr/>
          <p:nvPr/>
        </p:nvSpPr>
        <p:spPr>
          <a:xfrm>
            <a:off x="80283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正方形/長方形 261"/>
          <p:cNvSpPr/>
          <p:nvPr/>
        </p:nvSpPr>
        <p:spPr>
          <a:xfrm>
            <a:off x="55081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正方形/長方形 262"/>
          <p:cNvSpPr/>
          <p:nvPr/>
        </p:nvSpPr>
        <p:spPr>
          <a:xfrm>
            <a:off x="58681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正方形/長方形 263"/>
          <p:cNvSpPr/>
          <p:nvPr/>
        </p:nvSpPr>
        <p:spPr>
          <a:xfrm>
            <a:off x="62281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正方形/長方形 264"/>
          <p:cNvSpPr/>
          <p:nvPr/>
        </p:nvSpPr>
        <p:spPr>
          <a:xfrm>
            <a:off x="658822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正方形/長方形 265"/>
          <p:cNvSpPr/>
          <p:nvPr/>
        </p:nvSpPr>
        <p:spPr>
          <a:xfrm>
            <a:off x="694826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正方形/長方形 266"/>
          <p:cNvSpPr/>
          <p:nvPr/>
        </p:nvSpPr>
        <p:spPr>
          <a:xfrm>
            <a:off x="73083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正方形/長方形 267"/>
          <p:cNvSpPr/>
          <p:nvPr/>
        </p:nvSpPr>
        <p:spPr>
          <a:xfrm>
            <a:off x="76683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正方形/長方形 268"/>
          <p:cNvSpPr/>
          <p:nvPr/>
        </p:nvSpPr>
        <p:spPr>
          <a:xfrm>
            <a:off x="80283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正方形/長方形 269"/>
          <p:cNvSpPr/>
          <p:nvPr/>
        </p:nvSpPr>
        <p:spPr>
          <a:xfrm>
            <a:off x="586814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正方形/長方形 270"/>
          <p:cNvSpPr/>
          <p:nvPr/>
        </p:nvSpPr>
        <p:spPr>
          <a:xfrm>
            <a:off x="622818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正方形/長方形 271"/>
          <p:cNvSpPr/>
          <p:nvPr/>
        </p:nvSpPr>
        <p:spPr>
          <a:xfrm>
            <a:off x="658822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正方形/長方形 272"/>
          <p:cNvSpPr/>
          <p:nvPr/>
        </p:nvSpPr>
        <p:spPr>
          <a:xfrm>
            <a:off x="694826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正方形/長方形 273"/>
          <p:cNvSpPr/>
          <p:nvPr/>
        </p:nvSpPr>
        <p:spPr>
          <a:xfrm>
            <a:off x="73083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正方形/長方形 274"/>
          <p:cNvSpPr/>
          <p:nvPr/>
        </p:nvSpPr>
        <p:spPr>
          <a:xfrm>
            <a:off x="55081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正方形/長方形 279"/>
          <p:cNvSpPr/>
          <p:nvPr/>
        </p:nvSpPr>
        <p:spPr>
          <a:xfrm>
            <a:off x="73083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正方形/長方形 280"/>
          <p:cNvSpPr/>
          <p:nvPr/>
        </p:nvSpPr>
        <p:spPr>
          <a:xfrm>
            <a:off x="55081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6" name="正方形/長方形 285"/>
          <p:cNvSpPr/>
          <p:nvPr/>
        </p:nvSpPr>
        <p:spPr>
          <a:xfrm>
            <a:off x="73083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正方形/長方形 286"/>
          <p:cNvSpPr/>
          <p:nvPr/>
        </p:nvSpPr>
        <p:spPr>
          <a:xfrm>
            <a:off x="55081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正方形/長方形 287"/>
          <p:cNvSpPr/>
          <p:nvPr/>
        </p:nvSpPr>
        <p:spPr>
          <a:xfrm>
            <a:off x="586814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9" name="正方形/長方形 288"/>
          <p:cNvSpPr/>
          <p:nvPr/>
        </p:nvSpPr>
        <p:spPr>
          <a:xfrm>
            <a:off x="622818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正方形/長方形 289"/>
          <p:cNvSpPr/>
          <p:nvPr/>
        </p:nvSpPr>
        <p:spPr>
          <a:xfrm>
            <a:off x="658822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1" name="正方形/長方形 290"/>
          <p:cNvSpPr/>
          <p:nvPr/>
        </p:nvSpPr>
        <p:spPr>
          <a:xfrm>
            <a:off x="694826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正方形/長方形 291"/>
          <p:cNvSpPr/>
          <p:nvPr/>
        </p:nvSpPr>
        <p:spPr>
          <a:xfrm>
            <a:off x="73083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正方形/長方形 239"/>
          <p:cNvSpPr/>
          <p:nvPr/>
        </p:nvSpPr>
        <p:spPr>
          <a:xfrm>
            <a:off x="622818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正方形/長方形 240"/>
          <p:cNvSpPr/>
          <p:nvPr/>
        </p:nvSpPr>
        <p:spPr>
          <a:xfrm>
            <a:off x="658822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正方形/長方形 241"/>
          <p:cNvSpPr/>
          <p:nvPr/>
        </p:nvSpPr>
        <p:spPr>
          <a:xfrm>
            <a:off x="694826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正方形/長方形 242"/>
          <p:cNvSpPr/>
          <p:nvPr/>
        </p:nvSpPr>
        <p:spPr>
          <a:xfrm>
            <a:off x="730830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正方形/長方形 247"/>
          <p:cNvSpPr/>
          <p:nvPr/>
        </p:nvSpPr>
        <p:spPr>
          <a:xfrm>
            <a:off x="622818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正方形/長方形 248"/>
          <p:cNvSpPr/>
          <p:nvPr/>
        </p:nvSpPr>
        <p:spPr>
          <a:xfrm>
            <a:off x="658822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>
            <a:off x="694826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/>
          <p:cNvSpPr/>
          <p:nvPr/>
        </p:nvSpPr>
        <p:spPr>
          <a:xfrm>
            <a:off x="730830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正方形/長方形 275"/>
          <p:cNvSpPr/>
          <p:nvPr/>
        </p:nvSpPr>
        <p:spPr>
          <a:xfrm>
            <a:off x="586814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正方形/長方形 276"/>
          <p:cNvSpPr/>
          <p:nvPr/>
        </p:nvSpPr>
        <p:spPr>
          <a:xfrm>
            <a:off x="622818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正方形/長方形 277"/>
          <p:cNvSpPr/>
          <p:nvPr/>
        </p:nvSpPr>
        <p:spPr>
          <a:xfrm>
            <a:off x="658822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正方形/長方形 278"/>
          <p:cNvSpPr/>
          <p:nvPr/>
        </p:nvSpPr>
        <p:spPr>
          <a:xfrm>
            <a:off x="694826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正方形/長方形 281"/>
          <p:cNvSpPr/>
          <p:nvPr/>
        </p:nvSpPr>
        <p:spPr>
          <a:xfrm>
            <a:off x="586814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3" name="正方形/長方形 282"/>
          <p:cNvSpPr/>
          <p:nvPr/>
        </p:nvSpPr>
        <p:spPr>
          <a:xfrm>
            <a:off x="622818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正方形/長方形 283"/>
          <p:cNvSpPr/>
          <p:nvPr/>
        </p:nvSpPr>
        <p:spPr>
          <a:xfrm>
            <a:off x="658822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5" name="正方形/長方形 284"/>
          <p:cNvSpPr/>
          <p:nvPr/>
        </p:nvSpPr>
        <p:spPr>
          <a:xfrm>
            <a:off x="694826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7" name="直線矢印コネクタ 316"/>
          <p:cNvCxnSpPr/>
          <p:nvPr/>
        </p:nvCxnSpPr>
        <p:spPr>
          <a:xfrm>
            <a:off x="5508104" y="1052736"/>
            <a:ext cx="2844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テキスト ボックス 317"/>
          <p:cNvSpPr txBox="1"/>
          <p:nvPr/>
        </p:nvSpPr>
        <p:spPr>
          <a:xfrm>
            <a:off x="6660232" y="836712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SRLW1</a:t>
            </a:r>
          </a:p>
        </p:txBody>
      </p:sp>
      <p:cxnSp>
        <p:nvCxnSpPr>
          <p:cNvPr id="319" name="直線矢印コネクタ 318"/>
          <p:cNvCxnSpPr/>
          <p:nvPr/>
        </p:nvCxnSpPr>
        <p:spPr>
          <a:xfrm>
            <a:off x="5868144" y="5218633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テキスト ボックス 319"/>
          <p:cNvSpPr txBox="1"/>
          <p:nvPr/>
        </p:nvSpPr>
        <p:spPr>
          <a:xfrm>
            <a:off x="6264188" y="5182629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BLW1</a:t>
            </a:r>
          </a:p>
        </p:txBody>
      </p:sp>
      <p:cxnSp>
        <p:nvCxnSpPr>
          <p:cNvPr id="294" name="直線矢印コネクタ 293"/>
          <p:cNvCxnSpPr/>
          <p:nvPr/>
        </p:nvCxnSpPr>
        <p:spPr>
          <a:xfrm flipH="1" flipV="1">
            <a:off x="5544108" y="4041068"/>
            <a:ext cx="324036" cy="324036"/>
          </a:xfrm>
          <a:prstGeom prst="straightConnector1">
            <a:avLst/>
          </a:prstGeom>
          <a:ln w="19050">
            <a:solidFill>
              <a:schemeClr val="accent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直線矢印コネクタ 295"/>
          <p:cNvCxnSpPr/>
          <p:nvPr/>
        </p:nvCxnSpPr>
        <p:spPr>
          <a:xfrm>
            <a:off x="7320244" y="5133220"/>
            <a:ext cx="360040" cy="324036"/>
          </a:xfrm>
          <a:prstGeom prst="straightConnector1">
            <a:avLst/>
          </a:prstGeom>
          <a:ln w="19050">
            <a:solidFill>
              <a:schemeClr val="accent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テキスト ボックス 301"/>
          <p:cNvSpPr txBox="1"/>
          <p:nvPr/>
        </p:nvSpPr>
        <p:spPr>
          <a:xfrm>
            <a:off x="5832140" y="3609020"/>
            <a:ext cx="3096344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RefLayerLeft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/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TopOffset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 (negative value)</a:t>
            </a:r>
            <a:endParaRPr kumimoji="1" lang="ja-JP" altLang="en-US" sz="1200" dirty="0">
              <a:solidFill>
                <a:schemeClr val="accent2"/>
              </a:solidFill>
            </a:endParaRPr>
          </a:p>
        </p:txBody>
      </p:sp>
      <p:cxnSp>
        <p:nvCxnSpPr>
          <p:cNvPr id="305" name="直線コネクタ 304"/>
          <p:cNvCxnSpPr>
            <a:endCxn id="217" idx="3"/>
          </p:cNvCxnSpPr>
          <p:nvPr/>
        </p:nvCxnSpPr>
        <p:spPr>
          <a:xfrm flipV="1">
            <a:off x="5760132" y="3804486"/>
            <a:ext cx="180020" cy="34459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テキスト ボックス 307"/>
          <p:cNvSpPr txBox="1"/>
          <p:nvPr/>
        </p:nvSpPr>
        <p:spPr>
          <a:xfrm>
            <a:off x="5544108" y="5841268"/>
            <a:ext cx="324036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RefLayerRight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/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BottomOffset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 (negative value)</a:t>
            </a:r>
            <a:endParaRPr kumimoji="1" lang="ja-JP" altLang="en-US" sz="1200" dirty="0">
              <a:solidFill>
                <a:schemeClr val="accent2"/>
              </a:solidFill>
            </a:endParaRPr>
          </a:p>
        </p:txBody>
      </p:sp>
      <p:cxnSp>
        <p:nvCxnSpPr>
          <p:cNvPr id="311" name="直線コネクタ 310"/>
          <p:cNvCxnSpPr/>
          <p:nvPr/>
        </p:nvCxnSpPr>
        <p:spPr>
          <a:xfrm flipV="1">
            <a:off x="7380312" y="5373216"/>
            <a:ext cx="108012" cy="46805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テキスト ボックス 325"/>
          <p:cNvSpPr txBox="1"/>
          <p:nvPr/>
        </p:nvSpPr>
        <p:spPr>
          <a:xfrm>
            <a:off x="5976156" y="1196752"/>
            <a:ext cx="226825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ScaledRefLayerTop</a:t>
            </a:r>
            <a:r>
              <a:rPr kumimoji="1" lang="en-US" altLang="ja-JP" sz="1200" dirty="0" smtClean="0"/>
              <a:t>/</a:t>
            </a:r>
            <a:r>
              <a:rPr kumimoji="1" lang="en-US" altLang="ja-JP" sz="1200" dirty="0" err="1" smtClean="0"/>
              <a:t>LeftOffset</a:t>
            </a:r>
            <a:endParaRPr kumimoji="1" lang="ja-JP" altLang="en-US" sz="1200" dirty="0"/>
          </a:p>
        </p:txBody>
      </p:sp>
      <p:cxnSp>
        <p:nvCxnSpPr>
          <p:cNvPr id="328" name="直線コネクタ 327"/>
          <p:cNvCxnSpPr/>
          <p:nvPr/>
        </p:nvCxnSpPr>
        <p:spPr>
          <a:xfrm flipV="1">
            <a:off x="6048164" y="1448780"/>
            <a:ext cx="72008" cy="14401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テキスト ボックス 328"/>
          <p:cNvSpPr txBox="1"/>
          <p:nvPr/>
        </p:nvSpPr>
        <p:spPr>
          <a:xfrm>
            <a:off x="5508104" y="2960948"/>
            <a:ext cx="252028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ScaledRefLayerBottom</a:t>
            </a:r>
            <a:r>
              <a:rPr kumimoji="1" lang="en-US" altLang="ja-JP" sz="1200" dirty="0" smtClean="0"/>
              <a:t>/</a:t>
            </a:r>
            <a:r>
              <a:rPr kumimoji="1" lang="en-US" altLang="ja-JP" sz="1200" dirty="0" err="1" smtClean="0"/>
              <a:t>RightOffset</a:t>
            </a:r>
            <a:endParaRPr kumimoji="1" lang="ja-JP" altLang="en-US" sz="1200" dirty="0"/>
          </a:p>
        </p:txBody>
      </p:sp>
      <p:cxnSp>
        <p:nvCxnSpPr>
          <p:cNvPr id="330" name="直線コネクタ 329"/>
          <p:cNvCxnSpPr/>
          <p:nvPr/>
        </p:nvCxnSpPr>
        <p:spPr>
          <a:xfrm flipV="1">
            <a:off x="7776356" y="2780928"/>
            <a:ext cx="36004" cy="21602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正方形/長方形 229"/>
          <p:cNvSpPr/>
          <p:nvPr/>
        </p:nvSpPr>
        <p:spPr>
          <a:xfrm>
            <a:off x="791580" y="4041068"/>
            <a:ext cx="2160240" cy="144016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正方形/長方形 305"/>
          <p:cNvSpPr/>
          <p:nvPr/>
        </p:nvSpPr>
        <p:spPr>
          <a:xfrm>
            <a:off x="55081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正方形/長方形 292"/>
          <p:cNvSpPr/>
          <p:nvPr/>
        </p:nvSpPr>
        <p:spPr>
          <a:xfrm>
            <a:off x="5868144" y="4401108"/>
            <a:ext cx="1440160" cy="72008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0" name="正方形/長方形 299"/>
          <p:cNvSpPr/>
          <p:nvPr/>
        </p:nvSpPr>
        <p:spPr>
          <a:xfrm>
            <a:off x="5508104" y="1124744"/>
            <a:ext cx="2880320" cy="216024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1" name="直線矢印コネクタ 300"/>
          <p:cNvCxnSpPr/>
          <p:nvPr/>
        </p:nvCxnSpPr>
        <p:spPr>
          <a:xfrm flipH="1" flipV="1">
            <a:off x="5544108" y="1160748"/>
            <a:ext cx="648072" cy="6480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直線矢印コネクタ 302"/>
          <p:cNvCxnSpPr/>
          <p:nvPr/>
        </p:nvCxnSpPr>
        <p:spPr>
          <a:xfrm>
            <a:off x="7704348" y="2600908"/>
            <a:ext cx="648072" cy="6480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正方形/長方形 313"/>
          <p:cNvSpPr/>
          <p:nvPr/>
        </p:nvSpPr>
        <p:spPr>
          <a:xfrm>
            <a:off x="791580" y="1124744"/>
            <a:ext cx="2880320" cy="216024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5" name="正方形/長方形 314"/>
          <p:cNvSpPr/>
          <p:nvPr/>
        </p:nvSpPr>
        <p:spPr>
          <a:xfrm>
            <a:off x="6228184" y="1844824"/>
            <a:ext cx="1440160" cy="72008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6" name="正方形/長方形 315"/>
          <p:cNvSpPr/>
          <p:nvPr/>
        </p:nvSpPr>
        <p:spPr>
          <a:xfrm>
            <a:off x="3419872" y="5589240"/>
            <a:ext cx="540000" cy="36000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22" name="正方形/長方形 321"/>
          <p:cNvSpPr/>
          <p:nvPr/>
        </p:nvSpPr>
        <p:spPr>
          <a:xfrm>
            <a:off x="3419872" y="5049180"/>
            <a:ext cx="540000" cy="36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23" name="正方形/長方形 322"/>
          <p:cNvSpPr/>
          <p:nvPr/>
        </p:nvSpPr>
        <p:spPr>
          <a:xfrm>
            <a:off x="3419872" y="4509160"/>
            <a:ext cx="540000" cy="36000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4067944" y="4545124"/>
            <a:ext cx="75789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EL picture</a:t>
            </a:r>
            <a:endParaRPr kumimoji="1" lang="ja-JP" altLang="en-US" sz="1200" dirty="0"/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4067944" y="5085184"/>
            <a:ext cx="868498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SRL picture</a:t>
            </a:r>
            <a:endParaRPr kumimoji="1" lang="ja-JP" altLang="en-US" sz="1200" dirty="0"/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4067944" y="5655907"/>
            <a:ext cx="75789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BL picture</a:t>
            </a:r>
            <a:endParaRPr kumimoji="1" lang="ja-JP" altLang="en-US" sz="1200" dirty="0"/>
          </a:p>
        </p:txBody>
      </p:sp>
      <p:sp>
        <p:nvSpPr>
          <p:cNvPr id="332" name="正方形/長方形 331"/>
          <p:cNvSpPr/>
          <p:nvPr/>
        </p:nvSpPr>
        <p:spPr>
          <a:xfrm>
            <a:off x="3419872" y="6093296"/>
            <a:ext cx="540000" cy="36000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4067944" y="6159963"/>
            <a:ext cx="98070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Alt BL picture</a:t>
            </a:r>
            <a:endParaRPr kumimoji="1" lang="ja-JP" altLang="en-US" sz="1200" dirty="0"/>
          </a:p>
        </p:txBody>
      </p:sp>
      <p:sp>
        <p:nvSpPr>
          <p:cNvPr id="334" name="正方形/長方形 333"/>
          <p:cNvSpPr/>
          <p:nvPr/>
        </p:nvSpPr>
        <p:spPr>
          <a:xfrm>
            <a:off x="5508104" y="4041068"/>
            <a:ext cx="2160240" cy="144016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RefLayerOffset</a:t>
            </a:r>
            <a:r>
              <a:rPr lang="en-US" altLang="ja-JP" dirty="0" smtClean="0"/>
              <a:t> syntax in SPS extension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655676" y="944724"/>
          <a:ext cx="5760085" cy="3486785"/>
        </p:xfrm>
        <a:graphic>
          <a:graphicData uri="http://schemas.openxmlformats.org/drawingml/2006/table">
            <a:tbl>
              <a:tblPr/>
              <a:tblGrid>
                <a:gridCol w="4949190"/>
                <a:gridCol w="810895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 dirty="0" err="1">
                          <a:latin typeface="Times New Roman"/>
                          <a:ea typeface="MS Mincho"/>
                          <a:cs typeface="Times New Roman"/>
                        </a:rPr>
                        <a:t>sps_multilayer_extension</a:t>
                      </a:r>
                      <a:r>
                        <a:rPr lang="en-US" sz="1100" kern="100" dirty="0">
                          <a:latin typeface="Times New Roman"/>
                          <a:ea typeface="MS Mincho"/>
                          <a:cs typeface="Times New Roman"/>
                        </a:rPr>
                        <a:t>( ) {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MS Mincho"/>
                          <a:cs typeface="Times New Roman"/>
                        </a:rPr>
                        <a:t>Descriptor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US" sz="1100" b="1" kern="100" dirty="0" err="1">
                          <a:latin typeface="Times New Roman"/>
                          <a:ea typeface="Batang"/>
                          <a:cs typeface="Times New Roman"/>
                        </a:rPr>
                        <a:t>inter_view_</a:t>
                      </a:r>
                      <a:r>
                        <a:rPr lang="en-US" sz="1100" b="1" kern="100" dirty="0" err="1">
                          <a:latin typeface="Times New Roman"/>
                          <a:ea typeface="ＭＳ 明朝"/>
                          <a:cs typeface="Times New Roman"/>
                        </a:rPr>
                        <a:t>mv_vert_constraint_flag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u(1)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US" sz="1100" b="1" kern="100" dirty="0" err="1">
                          <a:latin typeface="Times New Roman"/>
                          <a:ea typeface="ＭＳ 明朝"/>
                          <a:cs typeface="Times New Roman"/>
                        </a:rPr>
                        <a:t>num_scaled_ref_layer_offsets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ue(v)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	for( i = 0; i &lt; num_scaled_ref_layer_offsets; i++) {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		</a:t>
                      </a: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scaled_ref_layer_id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[ i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u(6)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		scaled_ref_layer_left_offset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[ scaled_ref_layer_id[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se(v)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		scaled_ref_layer_top_offset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[ scaled_ref_layer_id[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se(v)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		scaled_ref_layer_right_offset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[ scaled_ref_layer_id[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se(v)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		scaled_ref_layer_bottom_offset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[ scaled_ref_layer_id[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se(v)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	}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num_ref_layer_offsets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ue(v)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for( i = 0; i &lt; num_ref_layer_offsets; i++) {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	</a:t>
                      </a: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ref_layer_id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[ i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u(6)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	ref_layer_left_offset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[ 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se(v</a:t>
                      </a:r>
                      <a:r>
                        <a:rPr lang="en-US" sz="1100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	ref_layer_top_offset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[ 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se(v</a:t>
                      </a:r>
                      <a:r>
                        <a:rPr lang="en-US" sz="1100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	ref_layer_right_offset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[ 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se(v</a:t>
                      </a:r>
                      <a:r>
                        <a:rPr lang="en-US" sz="1100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	ref_layer_bottom_offset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[ 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se(v</a:t>
                      </a:r>
                      <a:r>
                        <a:rPr lang="en-US" sz="1100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}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655676" y="4653136"/>
            <a:ext cx="6516724" cy="56514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 reference layer offset variables are derived as follows</a:t>
            </a:r>
          </a:p>
          <a:p>
            <a:r>
              <a:rPr lang="en-US" altLang="ja-JP" sz="1600" dirty="0" smtClean="0"/>
              <a:t>  </a:t>
            </a:r>
            <a:r>
              <a:rPr lang="en-US" altLang="ja-JP" sz="1600" dirty="0" err="1" smtClean="0"/>
              <a:t>RefLayerLeftOffset</a:t>
            </a:r>
            <a:r>
              <a:rPr lang="en-US" altLang="ja-JP" sz="1600" dirty="0" smtClean="0"/>
              <a:t> = (</a:t>
            </a:r>
            <a:r>
              <a:rPr lang="en-US" altLang="ja-JP" sz="1600" dirty="0" err="1" smtClean="0"/>
              <a:t>ref_layer_left_offset</a:t>
            </a:r>
            <a:r>
              <a:rPr lang="en-US" altLang="ja-JP" sz="1600" dirty="0" smtClean="0"/>
              <a:t> [</a:t>
            </a:r>
            <a:r>
              <a:rPr lang="en-US" altLang="ja-JP" sz="1600" dirty="0" err="1" smtClean="0"/>
              <a:t>ref_layer_id</a:t>
            </a:r>
            <a:r>
              <a:rPr lang="en-US" altLang="ja-JP" sz="1600" dirty="0" smtClean="0"/>
              <a:t>[</a:t>
            </a:r>
            <a:r>
              <a:rPr lang="en-US" altLang="ja-JP" sz="1600" dirty="0" err="1" smtClean="0"/>
              <a:t>i</a:t>
            </a:r>
            <a:r>
              <a:rPr lang="en-US" altLang="ja-JP" sz="1600" dirty="0" smtClean="0"/>
              <a:t>]] &lt;&lt; 1)</a:t>
            </a:r>
            <a:endParaRPr kumimoji="1" lang="ja-JP" altLang="en-US" sz="1600" dirty="0"/>
          </a:p>
        </p:txBody>
      </p:sp>
      <p:sp>
        <p:nvSpPr>
          <p:cNvPr id="7" name="正方形/長方形 6"/>
          <p:cNvSpPr/>
          <p:nvPr/>
        </p:nvSpPr>
        <p:spPr>
          <a:xfrm>
            <a:off x="899592" y="5373216"/>
            <a:ext cx="7956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1200" b="1" smtClean="0"/>
              <a:t>ref_layer_left_offset</a:t>
            </a:r>
            <a:r>
              <a:rPr lang="en-GB" altLang="ja-JP" sz="1200" smtClean="0"/>
              <a:t>[ ref_layer_id[ i ] ] specifies the horizontal offset between the top-left luma sample of </a:t>
            </a:r>
            <a:r>
              <a:rPr lang="en-GB" altLang="ja-JP" sz="1200" smtClean="0"/>
              <a:t>the </a:t>
            </a:r>
            <a:r>
              <a:rPr lang="en-GB" altLang="ja-JP" sz="1200" smtClean="0"/>
              <a:t>alternative </a:t>
            </a:r>
            <a:r>
              <a:rPr lang="en-GB" altLang="ja-JP" sz="1200" smtClean="0"/>
              <a:t>inter-layer reference picture with nuh_layer_id equal to ref_layer_id[ i ] and the </a:t>
            </a:r>
            <a:r>
              <a:rPr lang="en-US" altLang="ja-JP" sz="1200" smtClean="0"/>
              <a:t>top</a:t>
            </a:r>
            <a:r>
              <a:rPr lang="en-GB" altLang="ja-JP" sz="1200" smtClean="0"/>
              <a:t>-left luma sample of </a:t>
            </a:r>
            <a:r>
              <a:rPr lang="en-GB" altLang="ja-JP" sz="1200" smtClean="0"/>
              <a:t>the </a:t>
            </a:r>
            <a:r>
              <a:rPr lang="en-GB" altLang="ja-JP" sz="1200" smtClean="0"/>
              <a:t>inter-layer </a:t>
            </a:r>
            <a:r>
              <a:rPr lang="en-GB" altLang="ja-JP" sz="1200" smtClean="0"/>
              <a:t>reference picture with nuh_layer_id equal to ref_layer_id[ I </a:t>
            </a:r>
            <a:r>
              <a:rPr lang="en-US" altLang="ja-JP" sz="1200" smtClean="0"/>
              <a:t>] </a:t>
            </a:r>
            <a:r>
              <a:rPr lang="en-GB" altLang="ja-JP" sz="1200" smtClean="0"/>
              <a:t>in units of two luma samples. When not present, the value of ref_layer_left_offset[ ref_layer_id[ i ] ] is inferred to be equal to 0.</a:t>
            </a:r>
            <a:endParaRPr lang="ja-JP" altLang="en-US" sz="1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Scale and reference position derivation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980728"/>
            <a:ext cx="85329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tabLst>
                <a:tab pos="504825" algn="l"/>
                <a:tab pos="1008063" algn="l"/>
                <a:tab pos="3079750" algn="ctr"/>
                <a:tab pos="6156325" algn="r"/>
              </a:tabLst>
            </a:pP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AltRefLayerPicWidthInSamplesY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=	</a:t>
            </a: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RefLayerPicWidthInSamplesY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lang="en-US" altLang="ja-JP" sz="1400" dirty="0" smtClean="0">
                <a:solidFill>
                  <a:srgbClr val="FF0000"/>
                </a:solidFill>
                <a:latin typeface="Arial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GB" altLang="ja-JP" sz="1400" dirty="0" smtClean="0">
                <a:solidFill>
                  <a:srgbClr val="FF0000"/>
                </a:solidFill>
                <a:latin typeface="Arial"/>
                <a:ea typeface="Malgun Gothic" pitchFamily="34" charset="-127"/>
                <a:cs typeface="Times New Roman" pitchFamily="18" charset="0"/>
              </a:rPr>
              <a:t>–  </a:t>
            </a:r>
            <a:r>
              <a:rPr kumimoji="1" lang="en-US" altLang="ja-JP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RefLayerLeftOffset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lang="en-GB" altLang="ja-JP" sz="1400" dirty="0" smtClean="0">
                <a:solidFill>
                  <a:srgbClr val="FF0000"/>
                </a:solidFill>
                <a:latin typeface="Arial"/>
                <a:ea typeface="Malgun Gothic" pitchFamily="34" charset="-127"/>
                <a:cs typeface="Times New Roman" pitchFamily="18" charset="0"/>
              </a:rPr>
              <a:t> – </a:t>
            </a:r>
            <a:r>
              <a:rPr kumimoji="1" lang="en-US" altLang="ja-JP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RefLayerRightOffset</a:t>
            </a:r>
            <a:endParaRPr kumimoji="1" lang="en-US" altLang="ja-JP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1008063" algn="l"/>
                <a:tab pos="3079750" algn="ctr"/>
                <a:tab pos="6156325" algn="r"/>
              </a:tabLst>
            </a:pPr>
            <a:endParaRPr kumimoji="1" lang="en-US" altLang="ja-JP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1008063" algn="l"/>
                <a:tab pos="3079750" algn="ctr"/>
                <a:tab pos="6156325" algn="r"/>
              </a:tabLst>
            </a:pP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ScaleFactorX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AltRefLayerPicWidthInSamplesY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&lt;&lt;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16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b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+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ScaledRefLayerPicWidthInSamplesY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&gt;&gt;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/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ScaledRefLayerPicWidthInSamplesY</a:t>
            </a:r>
            <a:endParaRPr kumimoji="1" lang="en-GB" altLang="ja-JP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3" name="グループ化 100"/>
          <p:cNvGrpSpPr/>
          <p:nvPr/>
        </p:nvGrpSpPr>
        <p:grpSpPr>
          <a:xfrm>
            <a:off x="6486926" y="3076649"/>
            <a:ext cx="2369550" cy="3556707"/>
            <a:chOff x="5400092" y="836712"/>
            <a:chExt cx="3528392" cy="5296135"/>
          </a:xfrm>
        </p:grpSpPr>
        <p:sp>
          <p:nvSpPr>
            <p:cNvPr id="8" name="正方形/長方形 7"/>
            <p:cNvSpPr/>
            <p:nvPr/>
          </p:nvSpPr>
          <p:spPr>
            <a:xfrm>
              <a:off x="550810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400092" y="3645023"/>
              <a:ext cx="540060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800" b="1" dirty="0" smtClean="0"/>
                <a:t>BL</a:t>
              </a:r>
              <a:endParaRPr kumimoji="1" lang="ja-JP" altLang="en-US" sz="800" b="1" dirty="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550810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>
              <a:off x="6228184" y="2636912"/>
              <a:ext cx="144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6660232" y="2672916"/>
              <a:ext cx="828092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800" dirty="0" smtClean="0"/>
                <a:t>ELW1</a:t>
              </a: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>
              <a:off x="5508104" y="5589240"/>
              <a:ext cx="216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6264188" y="5589240"/>
              <a:ext cx="828092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800" dirty="0" smtClean="0"/>
                <a:t>AltBLW1</a:t>
              </a: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586814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622818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658822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694826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730830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766834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802838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586814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622818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658822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694826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730830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766834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802838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5508104" y="184482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5868144" y="184482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7668344" y="184482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8028384" y="184482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5508104" y="220486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5868144" y="220486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7668344" y="220486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8028384" y="220486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550810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586814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622818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658822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694826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730830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766834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802838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550810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586814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622818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658822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694826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730830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766834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802838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586814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622818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658822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694826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730830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5508104" y="440110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7308304" y="440110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5508104" y="476114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7308304" y="476114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550810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586814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622818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58822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694826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730830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6228184" y="184482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6588224" y="184482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6948264" y="184482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308304" y="184482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6228184" y="220486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6588224" y="220486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6948264" y="220486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7308304" y="220486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5508104" y="1124744"/>
              <a:ext cx="2880320" cy="216024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5868144" y="440110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6228184" y="440110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6588224" y="440110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6948264" y="440110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5868144" y="476114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6228184" y="476114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6588224" y="476114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6948264" y="476114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cxnSp>
          <p:nvCxnSpPr>
            <p:cNvPr id="85" name="直線矢印コネクタ 84"/>
            <p:cNvCxnSpPr/>
            <p:nvPr/>
          </p:nvCxnSpPr>
          <p:spPr>
            <a:xfrm>
              <a:off x="5508104" y="1052736"/>
              <a:ext cx="2844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テキスト ボックス 85"/>
            <p:cNvSpPr txBox="1"/>
            <p:nvPr/>
          </p:nvSpPr>
          <p:spPr>
            <a:xfrm>
              <a:off x="6660232" y="836712"/>
              <a:ext cx="828092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800" dirty="0" smtClean="0"/>
                <a:t>SRLW1</a:t>
              </a:r>
            </a:p>
          </p:txBody>
        </p:sp>
        <p:cxnSp>
          <p:nvCxnSpPr>
            <p:cNvPr id="87" name="直線矢印コネクタ 86"/>
            <p:cNvCxnSpPr/>
            <p:nvPr/>
          </p:nvCxnSpPr>
          <p:spPr>
            <a:xfrm>
              <a:off x="5868144" y="5218633"/>
              <a:ext cx="144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テキスト ボックス 87"/>
            <p:cNvSpPr txBox="1"/>
            <p:nvPr/>
          </p:nvSpPr>
          <p:spPr>
            <a:xfrm>
              <a:off x="6264188" y="5182630"/>
              <a:ext cx="828092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800" dirty="0" smtClean="0"/>
                <a:t>BLW1</a:t>
              </a:r>
            </a:p>
          </p:txBody>
        </p:sp>
        <p:cxnSp>
          <p:nvCxnSpPr>
            <p:cNvPr id="89" name="直線矢印コネクタ 88"/>
            <p:cNvCxnSpPr/>
            <p:nvPr/>
          </p:nvCxnSpPr>
          <p:spPr>
            <a:xfrm flipH="1" flipV="1">
              <a:off x="5544108" y="4041068"/>
              <a:ext cx="324036" cy="324036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矢印コネクタ 89"/>
            <p:cNvCxnSpPr/>
            <p:nvPr/>
          </p:nvCxnSpPr>
          <p:spPr>
            <a:xfrm>
              <a:off x="7320244" y="5133220"/>
              <a:ext cx="360040" cy="324036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テキスト ボックス 90"/>
            <p:cNvSpPr txBox="1"/>
            <p:nvPr/>
          </p:nvSpPr>
          <p:spPr>
            <a:xfrm>
              <a:off x="5832140" y="3609019"/>
              <a:ext cx="3096344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(</a:t>
              </a:r>
              <a:r>
                <a:rPr kumimoji="1" lang="en-US" altLang="ja-JP" sz="800" dirty="0" err="1" smtClean="0">
                  <a:solidFill>
                    <a:schemeClr val="accent2"/>
                  </a:solidFill>
                </a:rPr>
                <a:t>RefLayerLeftOffset</a:t>
              </a:r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, </a:t>
              </a:r>
              <a:r>
                <a:rPr kumimoji="1" lang="en-US" altLang="ja-JP" sz="800" dirty="0" err="1" smtClean="0">
                  <a:solidFill>
                    <a:schemeClr val="accent2"/>
                  </a:solidFill>
                </a:rPr>
                <a:t>RefLayerTopOffset</a:t>
              </a:r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)</a:t>
              </a:r>
              <a:endParaRPr kumimoji="1" lang="ja-JP" altLang="en-US" sz="800" dirty="0">
                <a:solidFill>
                  <a:schemeClr val="accent2"/>
                </a:solidFill>
              </a:endParaRPr>
            </a:p>
          </p:txBody>
        </p:sp>
        <p:cxnSp>
          <p:nvCxnSpPr>
            <p:cNvPr id="92" name="直線コネクタ 91"/>
            <p:cNvCxnSpPr>
              <a:endCxn id="9" idx="3"/>
            </p:cNvCxnSpPr>
            <p:nvPr/>
          </p:nvCxnSpPr>
          <p:spPr>
            <a:xfrm flipV="1">
              <a:off x="5760132" y="3790812"/>
              <a:ext cx="180019" cy="35826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テキスト ボックス 92"/>
            <p:cNvSpPr txBox="1"/>
            <p:nvPr/>
          </p:nvSpPr>
          <p:spPr>
            <a:xfrm>
              <a:off x="5544108" y="5841269"/>
              <a:ext cx="3240359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(</a:t>
              </a:r>
              <a:r>
                <a:rPr kumimoji="1" lang="en-US" altLang="ja-JP" sz="800" dirty="0" err="1" smtClean="0">
                  <a:solidFill>
                    <a:schemeClr val="accent2"/>
                  </a:solidFill>
                </a:rPr>
                <a:t>RefLayerRightOffset</a:t>
              </a:r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, </a:t>
              </a:r>
              <a:r>
                <a:rPr kumimoji="1" lang="en-US" altLang="ja-JP" sz="800" dirty="0" err="1" smtClean="0">
                  <a:solidFill>
                    <a:schemeClr val="accent2"/>
                  </a:solidFill>
                </a:rPr>
                <a:t>RefLayerBottomOffset</a:t>
              </a:r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)</a:t>
              </a:r>
              <a:endParaRPr kumimoji="1" lang="ja-JP" altLang="en-US" sz="800" dirty="0">
                <a:solidFill>
                  <a:schemeClr val="accent2"/>
                </a:solidFill>
              </a:endParaRPr>
            </a:p>
          </p:txBody>
        </p:sp>
        <p:cxnSp>
          <p:nvCxnSpPr>
            <p:cNvPr id="94" name="直線コネクタ 93"/>
            <p:cNvCxnSpPr/>
            <p:nvPr/>
          </p:nvCxnSpPr>
          <p:spPr>
            <a:xfrm flipV="1">
              <a:off x="7380312" y="5373216"/>
              <a:ext cx="108012" cy="468052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矢印コネクタ 94"/>
            <p:cNvCxnSpPr/>
            <p:nvPr/>
          </p:nvCxnSpPr>
          <p:spPr>
            <a:xfrm flipH="1" flipV="1">
              <a:off x="5544108" y="1160748"/>
              <a:ext cx="648072" cy="6480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矢印コネクタ 95"/>
            <p:cNvCxnSpPr/>
            <p:nvPr/>
          </p:nvCxnSpPr>
          <p:spPr>
            <a:xfrm>
              <a:off x="7704348" y="2600908"/>
              <a:ext cx="648072" cy="6480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テキスト ボックス 96"/>
            <p:cNvSpPr txBox="1"/>
            <p:nvPr/>
          </p:nvSpPr>
          <p:spPr>
            <a:xfrm>
              <a:off x="5976156" y="1196752"/>
              <a:ext cx="2268252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800" dirty="0" err="1" smtClean="0"/>
                <a:t>ScaledRefLayerTop</a:t>
              </a:r>
              <a:r>
                <a:rPr kumimoji="1" lang="en-US" altLang="ja-JP" sz="800" dirty="0" smtClean="0"/>
                <a:t>/</a:t>
              </a:r>
              <a:r>
                <a:rPr kumimoji="1" lang="en-US" altLang="ja-JP" sz="800" dirty="0" err="1" smtClean="0"/>
                <a:t>LeftOffset</a:t>
              </a:r>
              <a:endParaRPr kumimoji="1" lang="ja-JP" altLang="en-US" sz="800" dirty="0"/>
            </a:p>
          </p:txBody>
        </p:sp>
        <p:cxnSp>
          <p:nvCxnSpPr>
            <p:cNvPr id="98" name="直線コネクタ 97"/>
            <p:cNvCxnSpPr/>
            <p:nvPr/>
          </p:nvCxnSpPr>
          <p:spPr>
            <a:xfrm flipV="1">
              <a:off x="6048164" y="1448780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テキスト ボックス 98"/>
            <p:cNvSpPr txBox="1"/>
            <p:nvPr/>
          </p:nvSpPr>
          <p:spPr>
            <a:xfrm>
              <a:off x="5508104" y="2960948"/>
              <a:ext cx="2520280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800" dirty="0" err="1" smtClean="0"/>
                <a:t>ScaledRefLayerBottom</a:t>
              </a:r>
              <a:r>
                <a:rPr kumimoji="1" lang="en-US" altLang="ja-JP" sz="800" dirty="0" smtClean="0"/>
                <a:t>/</a:t>
              </a:r>
              <a:r>
                <a:rPr kumimoji="1" lang="en-US" altLang="ja-JP" sz="800" dirty="0" err="1" smtClean="0"/>
                <a:t>RightOffset</a:t>
              </a:r>
              <a:endParaRPr kumimoji="1" lang="ja-JP" altLang="en-US" sz="800" dirty="0"/>
            </a:p>
          </p:txBody>
        </p:sp>
        <p:cxnSp>
          <p:nvCxnSpPr>
            <p:cNvPr id="100" name="直線コネクタ 99"/>
            <p:cNvCxnSpPr/>
            <p:nvPr/>
          </p:nvCxnSpPr>
          <p:spPr>
            <a:xfrm flipV="1">
              <a:off x="7776356" y="2780928"/>
              <a:ext cx="36004" cy="216024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95536" y="2564904"/>
            <a:ext cx="58686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err="1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offsetXRef</a:t>
            </a:r>
            <a:r>
              <a:rPr lang="en-US" altLang="ja-JP" sz="1400" dirty="0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 </a:t>
            </a:r>
            <a:r>
              <a:rPr lang="en-US" altLang="ja-JP" sz="1400" dirty="0" err="1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RefLayerLeftOffset</a:t>
            </a:r>
            <a:r>
              <a:rPr lang="en-US" altLang="ja-JP" sz="1400" dirty="0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 &lt;&lt; 4 )/ ( ( </a:t>
            </a:r>
            <a:r>
              <a:rPr lang="en-US" altLang="ja-JP" sz="1400" dirty="0" err="1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cIdx</a:t>
            </a:r>
            <a:r>
              <a:rPr lang="en-US" altLang="ja-JP" sz="1400" dirty="0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 = 0)  ?  1 :  </a:t>
            </a:r>
            <a:r>
              <a:rPr lang="en-US" altLang="ja-JP" sz="1400" dirty="0" err="1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SubWidthC</a:t>
            </a:r>
            <a:r>
              <a:rPr lang="en-US" altLang="ja-JP" sz="1400" dirty="0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	</a:t>
            </a:r>
            <a:endParaRPr lang="en-GB" altLang="ja-JP" sz="1400" dirty="0" smtClean="0">
              <a:solidFill>
                <a:srgbClr val="FF0000"/>
              </a:solidFill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  <a:p>
            <a:pPr lvl="0">
              <a:tabLst>
                <a:tab pos="504825" algn="l"/>
                <a:tab pos="1008063" algn="l"/>
                <a:tab pos="3079750" algn="ctr"/>
                <a:tab pos="6156325" algn="r"/>
              </a:tabLst>
            </a:pPr>
            <a:endParaRPr lang="en-GB" altLang="ja-JP" sz="1400" dirty="0" smtClean="0"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  <a:p>
            <a:pPr lvl="0">
              <a:tabLst>
                <a:tab pos="504825" algn="l"/>
                <a:tab pos="1008063" algn="l"/>
                <a:tab pos="3079750" algn="ctr"/>
                <a:tab pos="6156325" algn="r"/>
              </a:tabLst>
            </a:pP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xRef16 = 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xP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– </a:t>
            </a:r>
            <a:r>
              <a:rPr kumimoji="1" lang="en-GB" altLang="ko-K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offsetX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ScaleFactorX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+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addX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&lt;&lt;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12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b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	–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phaseX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&lt;&lt;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2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lang="en-GB" altLang="ko-KR" sz="1400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GB" altLang="ja-JP" sz="1400" dirty="0" smtClean="0">
                <a:solidFill>
                  <a:srgbClr val="FF0000"/>
                </a:solidFill>
                <a:latin typeface="Arial"/>
                <a:ea typeface="Malgun Gothic" pitchFamily="34" charset="-127"/>
                <a:cs typeface="Times New Roman" pitchFamily="18" charset="0"/>
              </a:rPr>
              <a:t>+ </a:t>
            </a:r>
            <a:r>
              <a:rPr lang="en-US" altLang="ja-JP" sz="1400" dirty="0" err="1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offsetXRef</a:t>
            </a:r>
            <a:endParaRPr kumimoji="1" lang="en-GB" altLang="ja-JP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323528" y="692696"/>
            <a:ext cx="584062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u="sng" dirty="0" smtClean="0"/>
              <a:t>Scale</a:t>
            </a:r>
            <a:endParaRPr kumimoji="1" lang="ja-JP" altLang="en-US" sz="1600" u="sng" dirty="0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323528" y="2149696"/>
            <a:ext cx="1781504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u="sng" dirty="0" smtClean="0"/>
              <a:t>Reference position</a:t>
            </a:r>
            <a:endParaRPr kumimoji="1" lang="ja-JP" altLang="en-US" sz="1600" u="sng" dirty="0"/>
          </a:p>
        </p:txBody>
      </p:sp>
      <p:sp>
        <p:nvSpPr>
          <p:cNvPr id="102" name="Rectangle 2"/>
          <p:cNvSpPr>
            <a:spLocks noChangeArrowheads="1"/>
          </p:cNvSpPr>
          <p:nvPr/>
        </p:nvSpPr>
        <p:spPr bwMode="auto">
          <a:xfrm>
            <a:off x="395536" y="4616554"/>
            <a:ext cx="61206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altLang="ja-JP" sz="1400" dirty="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xRef = ( ( xP − ScaledRefLayerLeftOffset ) * ScaleFactorX + ( 1 &lt;&lt; 15 ) ) &gt;&gt;</a:t>
            </a:r>
            <a:r>
              <a:rPr lang="en-GB" altLang="ja-JP" sz="140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 16</a:t>
            </a:r>
            <a:br>
              <a:rPr lang="en-GB" altLang="ja-JP" sz="140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lang="en-GB" altLang="ja-JP" sz="140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          </a:t>
            </a:r>
            <a:r>
              <a:rPr lang="en-GB" altLang="ja-JP" sz="1400" dirty="0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lang="en-GB" altLang="ja-JP" sz="1400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</a:t>
            </a:r>
            <a:r>
              <a:rPr lang="en-GB" altLang="ja-JP" sz="1400" dirty="0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RefLayerLeftOffset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7989</TotalTime>
  <Words>886</Words>
  <Application>Microsoft Office PowerPoint</Application>
  <PresentationFormat>画面に合わせる (4:3)</PresentationFormat>
  <Paragraphs>292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符号化グループ</vt:lpstr>
      <vt:lpstr>AHG 13: Sub-region extraction – position calculation and comparison of different approaches  (JCTVC-Q0159)</vt:lpstr>
      <vt:lpstr>Summary</vt:lpstr>
      <vt:lpstr>Introduction</vt:lpstr>
      <vt:lpstr>Alternative approaches</vt:lpstr>
      <vt:lpstr>Comparison</vt:lpstr>
      <vt:lpstr>Sub region extraction example</vt:lpstr>
      <vt:lpstr>Reference layer offsets</vt:lpstr>
      <vt:lpstr>RefLayerOffset syntax in SPS extension</vt:lpstr>
      <vt:lpstr>Scale and reference position derivation</vt:lpstr>
      <vt:lpstr>On 520p to 720p scalability</vt:lpstr>
      <vt:lpstr>Results for 540p to 720p scalability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 Yamamoto</cp:lastModifiedBy>
  <cp:revision>3522</cp:revision>
  <dcterms:created xsi:type="dcterms:W3CDTF">2011-03-24T05:19:20Z</dcterms:created>
  <dcterms:modified xsi:type="dcterms:W3CDTF">2014-03-29T09:42:58Z</dcterms:modified>
</cp:coreProperties>
</file>