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7" r:id="rId1"/>
  </p:sldMasterIdLst>
  <p:notesMasterIdLst>
    <p:notesMasterId r:id="rId12"/>
  </p:notesMasterIdLst>
  <p:handoutMasterIdLst>
    <p:handoutMasterId r:id="rId13"/>
  </p:handoutMasterIdLst>
  <p:sldIdLst>
    <p:sldId id="256" r:id="rId2"/>
    <p:sldId id="421" r:id="rId3"/>
    <p:sldId id="420" r:id="rId4"/>
    <p:sldId id="423" r:id="rId5"/>
    <p:sldId id="422" r:id="rId6"/>
    <p:sldId id="424" r:id="rId7"/>
    <p:sldId id="419" r:id="rId8"/>
    <p:sldId id="425" r:id="rId9"/>
    <p:sldId id="283" r:id="rId10"/>
    <p:sldId id="426" r:id="rId11"/>
  </p:sldIdLst>
  <p:sldSz cx="9144000" cy="5143500" type="screen16x9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lasny, Daryl" initials="HD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CCECFF"/>
    <a:srgbClr val="CCFFFF"/>
    <a:srgbClr val="CCFFCC"/>
    <a:srgbClr val="FFCCFF"/>
    <a:srgbClr val="006600"/>
    <a:srgbClr val="663300"/>
    <a:srgbClr val="FF5050"/>
    <a:srgbClr val="728E3A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34552" autoAdjust="0"/>
    <p:restoredTop sz="76975" autoAdjust="0"/>
  </p:normalViewPr>
  <p:slideViewPr>
    <p:cSldViewPr>
      <p:cViewPr>
        <p:scale>
          <a:sx n="100" d="100"/>
          <a:sy n="100" d="100"/>
        </p:scale>
        <p:origin x="-1224" y="-912"/>
      </p:cViewPr>
      <p:guideLst>
        <p:guide orient="horz" pos="1627"/>
        <p:guide pos="2880"/>
      </p:guideLst>
    </p:cSldViewPr>
  </p:slideViewPr>
  <p:outlineViewPr>
    <p:cViewPr>
      <p:scale>
        <a:sx n="33" d="100"/>
        <a:sy n="33" d="100"/>
      </p:scale>
      <p:origin x="0" y="33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7" d="100"/>
          <a:sy n="87" d="100"/>
        </p:scale>
        <p:origin x="-3780" y="-78"/>
      </p:cViewPr>
      <p:guideLst>
        <p:guide orient="horz" pos="2928"/>
        <p:guide pos="220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n-US"/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endParaRPr lang="en-US"/>
          </a:p>
        </p:txBody>
      </p:sp>
      <p:sp>
        <p:nvSpPr>
          <p:cNvPr id="1013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831265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n-US"/>
          </a:p>
        </p:txBody>
      </p:sp>
      <p:sp>
        <p:nvSpPr>
          <p:cNvPr id="1013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5" y="8831265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fld id="{F781F78A-6DA5-4E5C-B7DA-CC0FBB00C99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3340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n-US"/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endParaRPr lang="en-US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511175" y="511175"/>
            <a:ext cx="6040438" cy="33972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72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587828" y="4376060"/>
            <a:ext cx="6259286" cy="4419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972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31265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n-US"/>
          </a:p>
        </p:txBody>
      </p:sp>
      <p:sp>
        <p:nvSpPr>
          <p:cNvPr id="972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31265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fld id="{14BF4540-F070-4ED6-A048-E38C81298C3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6477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11175" y="511175"/>
            <a:ext cx="6040438" cy="33972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4540-F070-4ED6-A048-E38C81298C37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8464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11175" y="511175"/>
            <a:ext cx="6040438" cy="33972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4540-F070-4ED6-A048-E38C81298C37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1364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3" descr="SLATITLEPAGE.jpg copy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40539" y="845202"/>
            <a:ext cx="8262922" cy="1102519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lang="en-US" sz="3600" b="1" baseline="0" dirty="0">
                <a:solidFill>
                  <a:schemeClr val="tx1"/>
                </a:solidFill>
                <a:latin typeface="Calibri" pitchFamily="34" charset="0"/>
                <a:ea typeface="+mj-ea"/>
                <a:cs typeface="Calibri" pitchFamily="34" charset="0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903402" y="3375921"/>
            <a:ext cx="5337199" cy="1075292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lang="en-US" sz="1800" b="1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ea typeface="+mj-ea"/>
                <a:cs typeface="Calibri" pitchFamily="34" charset="0"/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Presenter Information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30078" y="2198903"/>
            <a:ext cx="8283844" cy="926702"/>
          </a:xfrm>
        </p:spPr>
        <p:txBody>
          <a:bodyPr/>
          <a:lstStyle>
            <a:lvl1pPr marL="0" indent="0" algn="ctr">
              <a:spcBef>
                <a:spcPts val="0"/>
              </a:spcBef>
              <a:buNone/>
              <a:defRPr lang="en-US" sz="2400" b="1" dirty="0">
                <a:solidFill>
                  <a:schemeClr val="tx1"/>
                </a:solidFill>
                <a:latin typeface="Calibri" pitchFamily="34" charset="0"/>
                <a:ea typeface="+mj-ea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Subtitle</a:t>
            </a:r>
            <a:endParaRPr lang="en-US" dirty="0"/>
          </a:p>
        </p:txBody>
      </p:sp>
      <p:pic>
        <p:nvPicPr>
          <p:cNvPr id="7" name="Picture 6" descr="SLA Logo Vertical110728 copy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657598" y="4589879"/>
            <a:ext cx="1828804" cy="470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8601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idx="1"/>
          </p:nvPr>
        </p:nvSpPr>
        <p:spPr bwMode="auto">
          <a:xfrm>
            <a:off x="572293" y="942268"/>
            <a:ext cx="8152608" cy="3650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7123" tIns="43561" rIns="87123" bIns="435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" name="Title 9"/>
          <p:cNvSpPr>
            <a:spLocks noGrp="1" noChangeArrowheads="1"/>
          </p:cNvSpPr>
          <p:nvPr>
            <p:ph type="title"/>
          </p:nvPr>
        </p:nvSpPr>
        <p:spPr bwMode="auto">
          <a:xfrm>
            <a:off x="104776" y="1"/>
            <a:ext cx="8938418" cy="610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7123" tIns="43561" rIns="87123" bIns="43561" numCol="1" anchor="ctr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  <p:extLst>
      <p:ext uri="{BB962C8B-B14F-4D97-AF65-F5344CB8AC3E}">
        <p14:creationId xmlns:p14="http://schemas.microsoft.com/office/powerpoint/2010/main" val="40263309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85776" y="936198"/>
            <a:ext cx="3800474" cy="3692281"/>
          </a:xfrm>
        </p:spPr>
        <p:txBody>
          <a:bodyPr/>
          <a:lstStyle>
            <a:lvl1pPr>
              <a:defRPr sz="2400" baseline="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First 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752976" y="945714"/>
            <a:ext cx="3819525" cy="369228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First 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04776" y="1"/>
            <a:ext cx="8938418" cy="610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7123" tIns="43561" rIns="87123" bIns="43561" numCol="1" anchor="ctr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  <p:extLst>
      <p:ext uri="{BB962C8B-B14F-4D97-AF65-F5344CB8AC3E}">
        <p14:creationId xmlns:p14="http://schemas.microsoft.com/office/powerpoint/2010/main" val="35931296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04776" y="1"/>
            <a:ext cx="8938418" cy="610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7123" tIns="43561" rIns="87123" bIns="43561" numCol="1" anchor="ctr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  <p:extLst>
      <p:ext uri="{BB962C8B-B14F-4D97-AF65-F5344CB8AC3E}">
        <p14:creationId xmlns:p14="http://schemas.microsoft.com/office/powerpoint/2010/main" val="4612671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715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pic>
        <p:nvPicPr>
          <p:cNvPr id="5" name="Picture 13" descr="SLATITLEPAGE.jpg copy.png"/>
          <p:cNvPicPr>
            <a:picLocks noChangeAspect="1"/>
          </p:cNvPicPr>
          <p:nvPr userDrawn="1"/>
        </p:nvPicPr>
        <p:blipFill>
          <a:blip r:embed="rId2" cstate="print"/>
          <a:srcRect l="15042" r="12174"/>
          <a:stretch>
            <a:fillRect/>
          </a:stretch>
        </p:blipFill>
        <p:spPr bwMode="auto">
          <a:xfrm>
            <a:off x="0" y="-961611"/>
            <a:ext cx="9144000" cy="7066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SLA Logo Vertical110728 copy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262267" y="2234495"/>
            <a:ext cx="2619466" cy="67451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134"/>
            <a:ext cx="7772400" cy="110387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2" y="2915126"/>
            <a:ext cx="6400800" cy="1313234"/>
          </a:xfrm>
        </p:spPr>
        <p:txBody>
          <a:bodyPr/>
          <a:lstStyle>
            <a:lvl1pPr marL="0" indent="0" algn="ctr">
              <a:buNone/>
              <a:defRPr/>
            </a:lvl1pPr>
            <a:lvl2pPr marL="457098" indent="0" algn="ctr">
              <a:buNone/>
              <a:defRPr/>
            </a:lvl2pPr>
            <a:lvl3pPr marL="914195" indent="0" algn="ctr">
              <a:buNone/>
              <a:defRPr/>
            </a:lvl3pPr>
            <a:lvl4pPr marL="1371292" indent="0" algn="ctr">
              <a:buNone/>
              <a:defRPr/>
            </a:lvl4pPr>
            <a:lvl5pPr marL="1828390" indent="0" algn="ctr">
              <a:buNone/>
              <a:defRPr/>
            </a:lvl5pPr>
            <a:lvl6pPr marL="2285488" indent="0" algn="ctr">
              <a:buNone/>
              <a:defRPr/>
            </a:lvl6pPr>
            <a:lvl7pPr marL="2742586" indent="0" algn="ctr">
              <a:buNone/>
              <a:defRPr/>
            </a:lvl7pPr>
            <a:lvl8pPr marL="3199683" indent="0" algn="ctr">
              <a:buNone/>
              <a:defRPr/>
            </a:lvl8pPr>
            <a:lvl9pPr marL="3656781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xfrm>
            <a:off x="228600" y="4934144"/>
            <a:ext cx="1905000" cy="228389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3011489" y="4934144"/>
            <a:ext cx="3798887" cy="228389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40563" y="4934144"/>
            <a:ext cx="1143000" cy="228389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61E4BB-42E6-44FD-B7A2-754130598F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413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SLATITLEPAGE.jpg copy.png"/>
          <p:cNvPicPr>
            <a:picLocks noChangeAspect="1"/>
          </p:cNvPicPr>
          <p:nvPr userDrawn="1"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4916837"/>
            <a:ext cx="9144000" cy="22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26" name="Rectangle 14"/>
          <p:cNvSpPr>
            <a:spLocks noChangeArrowheads="1"/>
          </p:cNvSpPr>
          <p:nvPr userDrawn="1"/>
        </p:nvSpPr>
        <p:spPr bwMode="auto">
          <a:xfrm>
            <a:off x="0" y="1"/>
            <a:ext cx="9144000" cy="610245"/>
          </a:xfrm>
          <a:prstGeom prst="rect">
            <a:avLst/>
          </a:prstGeom>
          <a:solidFill>
            <a:srgbClr val="000066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715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9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+mn-ea"/>
              <a:cs typeface="Calibri" pitchFamily="34" charset="0"/>
            </a:endParaRPr>
          </a:p>
        </p:txBody>
      </p:sp>
      <p:sp>
        <p:nvSpPr>
          <p:cNvPr id="1032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04776" y="1"/>
            <a:ext cx="8938418" cy="610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7123" tIns="43561" rIns="87123" bIns="4356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title</a:t>
            </a:r>
          </a:p>
        </p:txBody>
      </p:sp>
      <p:sp>
        <p:nvSpPr>
          <p:cNvPr id="103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2293" y="770812"/>
            <a:ext cx="8152608" cy="3835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7123" tIns="43561" rIns="87123" bIns="435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1" name="Picture 10" descr="SLA Logo Horizontal 110728 copy.png"/>
          <p:cNvPicPr>
            <a:picLocks noChangeAspect="1"/>
          </p:cNvPicPr>
          <p:nvPr userDrawn="1"/>
        </p:nvPicPr>
        <p:blipFill>
          <a:blip r:embed="rId9" cstate="print"/>
          <a:srcRect l="3013"/>
          <a:stretch>
            <a:fillRect/>
          </a:stretch>
        </p:blipFill>
        <p:spPr>
          <a:xfrm>
            <a:off x="69528" y="4947551"/>
            <a:ext cx="2291120" cy="171516"/>
          </a:xfrm>
          <a:prstGeom prst="rect">
            <a:avLst/>
          </a:prstGeom>
        </p:spPr>
      </p:pic>
      <p:sp>
        <p:nvSpPr>
          <p:cNvPr id="13" name="Footer Placeholder 3"/>
          <p:cNvSpPr txBox="1">
            <a:spLocks/>
          </p:cNvSpPr>
          <p:nvPr userDrawn="1"/>
        </p:nvSpPr>
        <p:spPr>
          <a:xfrm>
            <a:off x="4038600" y="4929344"/>
            <a:ext cx="5105401" cy="215504"/>
          </a:xfrm>
          <a:prstGeom prst="rect">
            <a:avLst/>
          </a:prstGeom>
          <a:noFill/>
        </p:spPr>
        <p:txBody>
          <a:bodyPr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600" b="1" kern="1200">
                <a:solidFill>
                  <a:srgbClr val="000066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CA" sz="800" dirty="0" smtClean="0"/>
              <a:t>JCTVC-Q0141 Non-SCE1: Coding of color gamut prediction coefficients</a:t>
            </a:r>
            <a:r>
              <a:rPr lang="en-US" sz="700" kern="0" dirty="0" smtClean="0"/>
              <a:t>   |   </a:t>
            </a:r>
            <a:fld id="{95F343B4-3827-46CB-BBEB-8360B6C13ADE}" type="slidenum">
              <a:rPr lang="en-US" sz="700" kern="0" smtClean="0"/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r>
              <a:rPr lang="en-US" sz="700" kern="0" dirty="0" smtClean="0"/>
              <a:t>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68" r:id="rId2"/>
    <p:sldLayoutId id="2147483696" r:id="rId3"/>
    <p:sldLayoutId id="2147483669" r:id="rId4"/>
    <p:sldLayoutId id="2147483699" r:id="rId5"/>
    <p:sldLayoutId id="2147483703" r:id="rId6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871538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  <a:ea typeface="+mj-ea"/>
          <a:cs typeface="Calibri" pitchFamily="34" charset="0"/>
        </a:defRPr>
      </a:lvl1pPr>
      <a:lvl2pPr algn="l" defTabSz="871538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2pPr>
      <a:lvl3pPr algn="l" defTabSz="871538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3pPr>
      <a:lvl4pPr algn="l" defTabSz="871538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4pPr>
      <a:lvl5pPr algn="l" defTabSz="871538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5pPr>
      <a:lvl6pPr marL="457200" algn="l" defTabSz="871538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6pPr>
      <a:lvl7pPr marL="914400" algn="l" defTabSz="871538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7pPr>
      <a:lvl8pPr marL="1371600" algn="l" defTabSz="871538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8pPr>
      <a:lvl9pPr marL="1828800" algn="l" defTabSz="871538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9pPr>
    </p:titleStyle>
    <p:bodyStyle>
      <a:lvl1pPr marL="325438" indent="-325438" algn="l" defTabSz="871538" rtl="0" eaLnBrk="0" fontAlgn="base" hangingPunct="0">
        <a:spcBef>
          <a:spcPct val="20000"/>
        </a:spcBef>
        <a:spcAft>
          <a:spcPct val="0"/>
        </a:spcAft>
        <a:buClr>
          <a:schemeClr val="bg1">
            <a:lumMod val="50000"/>
          </a:schemeClr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1pPr>
      <a:lvl2pPr marL="706438" indent="-269875" algn="l" defTabSz="871538" rtl="0" eaLnBrk="0" fontAlgn="base" hangingPunct="0">
        <a:spcBef>
          <a:spcPct val="20000"/>
        </a:spcBef>
        <a:spcAft>
          <a:spcPct val="0"/>
        </a:spcAft>
        <a:buClr>
          <a:schemeClr val="bg1">
            <a:lumMod val="50000"/>
          </a:schemeClr>
        </a:buClr>
        <a:buSzPct val="55000"/>
        <a:buFont typeface="Wingdings" pitchFamily="2" charset="2"/>
        <a:buChar char="n"/>
        <a:defRPr sz="2400">
          <a:solidFill>
            <a:schemeClr val="tx1"/>
          </a:solidFill>
          <a:latin typeface="Calibri" pitchFamily="34" charset="0"/>
          <a:cs typeface="Calibri" pitchFamily="34" charset="0"/>
        </a:defRPr>
      </a:lvl2pPr>
      <a:lvl3pPr marL="1087438" indent="-215900" algn="l" defTabSz="871538" rtl="0" eaLnBrk="0" fontAlgn="base" hangingPunct="0">
        <a:spcBef>
          <a:spcPct val="20000"/>
        </a:spcBef>
        <a:spcAft>
          <a:spcPct val="0"/>
        </a:spcAft>
        <a:buClr>
          <a:schemeClr val="bg1">
            <a:lumMod val="50000"/>
          </a:schemeClr>
        </a:buClr>
        <a:buSzPct val="50000"/>
        <a:buFont typeface="Wingdings" pitchFamily="2" charset="2"/>
        <a:buChar char="n"/>
        <a:defRPr sz="2200">
          <a:solidFill>
            <a:schemeClr val="tx1"/>
          </a:solidFill>
          <a:latin typeface="Calibri" pitchFamily="34" charset="0"/>
          <a:cs typeface="Calibri" pitchFamily="34" charset="0"/>
        </a:defRPr>
      </a:lvl3pPr>
      <a:lvl4pPr marL="1524000" indent="-217488" algn="l" defTabSz="871538" rtl="0" eaLnBrk="0" fontAlgn="base" hangingPunct="0">
        <a:spcBef>
          <a:spcPct val="20000"/>
        </a:spcBef>
        <a:spcAft>
          <a:spcPct val="0"/>
        </a:spcAft>
        <a:buClr>
          <a:schemeClr val="bg1">
            <a:lumMod val="50000"/>
          </a:schemeClr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Calibri" pitchFamily="34" charset="0"/>
          <a:cs typeface="Calibri" pitchFamily="34" charset="0"/>
        </a:defRPr>
      </a:lvl4pPr>
      <a:lvl5pPr marL="1960563" indent="-217488" algn="l" defTabSz="871538" rtl="0" eaLnBrk="0" fontAlgn="base" hangingPunct="0">
        <a:spcBef>
          <a:spcPct val="20000"/>
        </a:spcBef>
        <a:spcAft>
          <a:spcPct val="0"/>
        </a:spcAft>
        <a:buClr>
          <a:schemeClr val="bg1">
            <a:lumMod val="50000"/>
          </a:schemeClr>
        </a:buClr>
        <a:buSzPct val="50000"/>
        <a:buFont typeface="Wingdings" pitchFamily="2" charset="2"/>
        <a:buChar char="n"/>
        <a:defRPr sz="1800">
          <a:solidFill>
            <a:schemeClr val="tx1"/>
          </a:solidFill>
          <a:latin typeface="Calibri" pitchFamily="34" charset="0"/>
          <a:cs typeface="Calibri" pitchFamily="34" charset="0"/>
        </a:defRPr>
      </a:lvl5pPr>
      <a:lvl6pPr marL="2417763" indent="-217488" algn="l" defTabSz="87153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900">
          <a:solidFill>
            <a:schemeClr val="tx1"/>
          </a:solidFill>
          <a:latin typeface="+mn-lt"/>
        </a:defRPr>
      </a:lvl6pPr>
      <a:lvl7pPr marL="2874963" indent="-217488" algn="l" defTabSz="87153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900">
          <a:solidFill>
            <a:schemeClr val="tx1"/>
          </a:solidFill>
          <a:latin typeface="+mn-lt"/>
        </a:defRPr>
      </a:lvl7pPr>
      <a:lvl8pPr marL="3332163" indent="-217488" algn="l" defTabSz="87153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900">
          <a:solidFill>
            <a:schemeClr val="tx1"/>
          </a:solidFill>
          <a:latin typeface="+mn-lt"/>
        </a:defRPr>
      </a:lvl8pPr>
      <a:lvl9pPr marL="3789363" indent="-217488" algn="l" defTabSz="87153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9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sz="4000" dirty="0" smtClean="0"/>
              <a:t>JCTVC-Q0141 Non-SCE1</a:t>
            </a:r>
            <a:r>
              <a:rPr lang="en-CA" sz="4000" dirty="0"/>
              <a:t>: Coding of color gamut prediction coefficients</a:t>
            </a:r>
            <a:endParaRPr lang="en-US" sz="4000" dirty="0">
              <a:solidFill>
                <a:srgbClr val="0070C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3402" y="3429000"/>
            <a:ext cx="5337199" cy="1075292"/>
          </a:xfrm>
        </p:spPr>
        <p:txBody>
          <a:bodyPr/>
          <a:lstStyle/>
          <a:p>
            <a:r>
              <a:rPr lang="en-US" dirty="0"/>
              <a:t>Kiran Misra, </a:t>
            </a:r>
            <a:r>
              <a:rPr lang="en-US" dirty="0" err="1"/>
              <a:t>Seung</a:t>
            </a:r>
            <a:r>
              <a:rPr lang="en-US" dirty="0"/>
              <a:t>-Hwan Kim, Andrew </a:t>
            </a:r>
            <a:r>
              <a:rPr lang="en-US" dirty="0" err="1" smtClean="0"/>
              <a:t>Segall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6666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Results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794396"/>
              </p:ext>
            </p:extLst>
          </p:nvPr>
        </p:nvGraphicFramePr>
        <p:xfrm>
          <a:off x="76200" y="1232416"/>
          <a:ext cx="8991596" cy="2706555"/>
        </p:xfrm>
        <a:graphic>
          <a:graphicData uri="http://schemas.openxmlformats.org/drawingml/2006/table">
            <a:tbl>
              <a:tblPr firstRow="1" bandRow="1">
                <a:tableStyleId>{EB9631B5-78F2-41C9-869B-9F39066F8104}</a:tableStyleId>
              </a:tblPr>
              <a:tblGrid>
                <a:gridCol w="1142997"/>
                <a:gridCol w="1219200"/>
                <a:gridCol w="1295400"/>
                <a:gridCol w="1434989"/>
                <a:gridCol w="1299670"/>
                <a:gridCol w="1299670"/>
                <a:gridCol w="1299670"/>
              </a:tblGrid>
              <a:tr h="762000">
                <a:tc>
                  <a:txBody>
                    <a:bodyPr/>
                    <a:lstStyle/>
                    <a:p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 smtClean="0">
                          <a:latin typeface="Calibri" panose="020F0502020204030204" pitchFamily="34" charset="0"/>
                        </a:rPr>
                        <a:t>Cfg</a:t>
                      </a:r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 1: 8x8x8 matrix-mapping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Proposed</a:t>
                      </a:r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/JCTVCQ0072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 smtClean="0">
                          <a:latin typeface="Calibri" panose="020F0502020204030204" pitchFamily="34" charset="0"/>
                        </a:rPr>
                        <a:t>Cfg</a:t>
                      </a:r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 3: 8x8x8 gain-offset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Proposed</a:t>
                      </a:r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/JCTVCQ0072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8911">
                <a:tc>
                  <a:txBody>
                    <a:bodyPr/>
                    <a:lstStyle/>
                    <a:p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Y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U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V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Y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U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V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88911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All intra 1x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9.0% </a:t>
                      </a:r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/ 8.1%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16.1%</a:t>
                      </a:r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 / 15.3%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19.2%</a:t>
                      </a:r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 / 18.4%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5.7%</a:t>
                      </a:r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 / 5.2%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6.6%</a:t>
                      </a:r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 / 6.1%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12.5%</a:t>
                      </a:r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 / 12.0%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88911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All intra 2x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9.1%</a:t>
                      </a:r>
                      <a:r>
                        <a:rPr lang="en-US" sz="1400" baseline="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/ 8.5%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12.9%</a:t>
                      </a:r>
                      <a:r>
                        <a:rPr lang="en-US" sz="1400" baseline="0" dirty="0" smtClean="0">
                          <a:latin typeface="Calibri" panose="020F0502020204030204" pitchFamily="34" charset="0"/>
                        </a:rPr>
                        <a:t> / 12.3%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17.3%</a:t>
                      </a:r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 / 16.7%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5.5%</a:t>
                      </a:r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 / 5.1%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4.8%</a:t>
                      </a:r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 / 4.4%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10.2%</a:t>
                      </a:r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 / 9.8%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88911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RA</a:t>
                      </a:r>
                      <a:r>
                        <a:rPr lang="en-US" sz="1400" baseline="0" dirty="0" smtClean="0">
                          <a:latin typeface="Calibri" panose="020F0502020204030204" pitchFamily="34" charset="0"/>
                        </a:rPr>
                        <a:t> 1x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9.8% </a:t>
                      </a:r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/ 9.7%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16.0%</a:t>
                      </a:r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 / 15.9%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19.5%</a:t>
                      </a:r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 / 19.4%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6.9%</a:t>
                      </a:r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 / 6.9%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8.4%</a:t>
                      </a:r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 / 8.3%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13.9%</a:t>
                      </a:r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 / 13.8%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88911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RA 2x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6.5% </a:t>
                      </a:r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/ 6.4%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10.2%</a:t>
                      </a:r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 / 10.2%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14.3%</a:t>
                      </a:r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 / 14.2%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4.3%</a:t>
                      </a:r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 / 4.3%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4.8%</a:t>
                      </a:r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 / 4.8%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9.5%</a:t>
                      </a:r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 / 9.4%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381000" y="819150"/>
            <a:ext cx="5164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latin typeface="Calibri" pitchFamily="34" charset="0"/>
                <a:cs typeface="Calibri" pitchFamily="34" charset="0"/>
              </a:rPr>
              <a:t>Average </a:t>
            </a:r>
            <a:r>
              <a:rPr lang="en-US" sz="1800" b="1" dirty="0" smtClean="0">
                <a:latin typeface="Calibri" pitchFamily="34" charset="0"/>
                <a:cs typeface="Calibri" pitchFamily="34" charset="0"/>
              </a:rPr>
              <a:t>BD </a:t>
            </a:r>
            <a:r>
              <a:rPr lang="en-US" sz="1800" b="1" dirty="0" smtClean="0">
                <a:latin typeface="Calibri" pitchFamily="34" charset="0"/>
                <a:cs typeface="Calibri" pitchFamily="34" charset="0"/>
              </a:rPr>
              <a:t>rate improvements (with SCE1 anchors):</a:t>
            </a:r>
          </a:p>
        </p:txBody>
      </p:sp>
    </p:spTree>
    <p:extLst>
      <p:ext uri="{BB962C8B-B14F-4D97-AF65-F5344CB8AC3E}">
        <p14:creationId xmlns:p14="http://schemas.microsoft.com/office/powerpoint/2010/main" val="3131858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09600" y="742950"/>
            <a:ext cx="8152608" cy="3650794"/>
          </a:xfrm>
        </p:spPr>
        <p:txBody>
          <a:bodyPr/>
          <a:lstStyle/>
          <a:p>
            <a:r>
              <a:rPr lang="en-US" sz="2400" dirty="0" smtClean="0"/>
              <a:t>Improves coding efficiency of signaling color prediction coefficients for JCTVC-Q0072 configuration 1 and 3. The BD rate with SCE1 anchors is:</a:t>
            </a:r>
          </a:p>
          <a:p>
            <a:pPr lvl="1"/>
            <a:r>
              <a:rPr lang="en-CA" b="1" dirty="0" smtClean="0"/>
              <a:t>Configuration 1:</a:t>
            </a:r>
            <a:r>
              <a:rPr lang="en-CA" dirty="0" smtClean="0"/>
              <a:t> 8x8x8 Matrix mapping</a:t>
            </a:r>
          </a:p>
          <a:p>
            <a:pPr marL="871538" lvl="2" indent="0">
              <a:buNone/>
            </a:pPr>
            <a:r>
              <a:rPr lang="en-CA" sz="2400" dirty="0" smtClean="0"/>
              <a:t>9.0</a:t>
            </a:r>
            <a:r>
              <a:rPr lang="en-CA" sz="2400" dirty="0"/>
              <a:t>% (All intra 1x</a:t>
            </a:r>
            <a:r>
              <a:rPr lang="en-CA" sz="2400" dirty="0" smtClean="0"/>
              <a:t>) 		9.1</a:t>
            </a:r>
            <a:r>
              <a:rPr lang="en-CA" sz="2400" dirty="0"/>
              <a:t>% (All intra 2x), </a:t>
            </a:r>
            <a:endParaRPr lang="en-CA" sz="2400" dirty="0" smtClean="0"/>
          </a:p>
          <a:p>
            <a:pPr marL="871538" lvl="2" indent="0">
              <a:buNone/>
            </a:pPr>
            <a:r>
              <a:rPr lang="en-CA" sz="2400" dirty="0" smtClean="0"/>
              <a:t>9.8</a:t>
            </a:r>
            <a:r>
              <a:rPr lang="en-CA" sz="2400" dirty="0"/>
              <a:t>% (Random access 1x) </a:t>
            </a:r>
            <a:r>
              <a:rPr lang="en-CA" sz="2400" dirty="0" smtClean="0"/>
              <a:t>	6.5</a:t>
            </a:r>
            <a:r>
              <a:rPr lang="en-CA" sz="2400" dirty="0"/>
              <a:t>% (Random access 2x) </a:t>
            </a:r>
            <a:endParaRPr lang="en-US" sz="2400" dirty="0"/>
          </a:p>
          <a:p>
            <a:pPr lvl="1"/>
            <a:r>
              <a:rPr lang="en-CA" b="1" dirty="0"/>
              <a:t>Configuration </a:t>
            </a:r>
            <a:r>
              <a:rPr lang="en-CA" b="1" dirty="0" smtClean="0"/>
              <a:t>3:</a:t>
            </a:r>
            <a:r>
              <a:rPr lang="en-CA" dirty="0" smtClean="0"/>
              <a:t> 8x8x8 Gain-offset</a:t>
            </a:r>
          </a:p>
          <a:p>
            <a:pPr marL="871538" lvl="2" indent="0">
              <a:buNone/>
            </a:pPr>
            <a:r>
              <a:rPr lang="en-CA" sz="2400" dirty="0" smtClean="0"/>
              <a:t>5.7</a:t>
            </a:r>
            <a:r>
              <a:rPr lang="en-CA" sz="2400" dirty="0"/>
              <a:t>% (All intra 1x</a:t>
            </a:r>
            <a:r>
              <a:rPr lang="en-CA" sz="2400" dirty="0" smtClean="0"/>
              <a:t>) 		5.5</a:t>
            </a:r>
            <a:r>
              <a:rPr lang="en-CA" sz="2400" dirty="0"/>
              <a:t>% (All intra 2x), </a:t>
            </a:r>
            <a:endParaRPr lang="en-CA" sz="2400" dirty="0" smtClean="0"/>
          </a:p>
          <a:p>
            <a:pPr marL="871538" lvl="2" indent="0">
              <a:buNone/>
            </a:pPr>
            <a:r>
              <a:rPr lang="en-CA" sz="2400" dirty="0" smtClean="0"/>
              <a:t>6.9</a:t>
            </a:r>
            <a:r>
              <a:rPr lang="en-CA" sz="2400" dirty="0"/>
              <a:t>% (Random access 1x) </a:t>
            </a:r>
            <a:r>
              <a:rPr lang="en-CA" sz="2400" dirty="0" smtClean="0"/>
              <a:t>	4.3</a:t>
            </a:r>
            <a:r>
              <a:rPr lang="en-CA" sz="2400" dirty="0"/>
              <a:t>% (Random access 2x</a:t>
            </a:r>
            <a:r>
              <a:rPr lang="en-CA" sz="2400" dirty="0" smtClean="0"/>
              <a:t>)</a:t>
            </a:r>
            <a:endParaRPr lang="en-US" sz="2400" dirty="0"/>
          </a:p>
          <a:p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 overview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6250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ouble Bracket 4"/>
          <p:cNvSpPr/>
          <p:nvPr/>
        </p:nvSpPr>
        <p:spPr bwMode="auto">
          <a:xfrm>
            <a:off x="1676400" y="2266950"/>
            <a:ext cx="457200" cy="1600200"/>
          </a:xfrm>
          <a:prstGeom prst="bracketPair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715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rPr>
              <a:t>Y</a:t>
            </a:r>
          </a:p>
          <a:p>
            <a:pPr marL="0" marR="0" indent="0" algn="l" defTabSz="8715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  <a:p>
            <a:pPr marL="0" marR="0" indent="0" algn="l" defTabSz="8715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Cb</a:t>
            </a:r>
          </a:p>
          <a:p>
            <a:pPr marL="0" marR="0" indent="0" algn="l" defTabSz="8715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/>
          </a:p>
          <a:p>
            <a:pPr marL="0" marR="0" indent="0" algn="l" defTabSz="8715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rPr>
              <a:t>Cr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057400" y="3619500"/>
            <a:ext cx="685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alibri" pitchFamily="34" charset="0"/>
                <a:cs typeface="Calibri" pitchFamily="34" charset="0"/>
              </a:rPr>
              <a:t>2020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362200" y="2724150"/>
            <a:ext cx="30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Calibri" pitchFamily="34" charset="0"/>
                <a:cs typeface="Calibri" pitchFamily="34" charset="0"/>
              </a:rPr>
              <a:t>=</a:t>
            </a:r>
          </a:p>
        </p:txBody>
      </p:sp>
      <p:sp>
        <p:nvSpPr>
          <p:cNvPr id="8" name="Double Bracket 7"/>
          <p:cNvSpPr/>
          <p:nvPr/>
        </p:nvSpPr>
        <p:spPr bwMode="auto">
          <a:xfrm>
            <a:off x="2971800" y="2266950"/>
            <a:ext cx="1828800" cy="1600200"/>
          </a:xfrm>
          <a:prstGeom prst="bracketPair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871538"/>
            <a:r>
              <a:rPr lang="en-US" dirty="0" smtClean="0">
                <a:solidFill>
                  <a:srgbClr val="FF0000"/>
                </a:solidFill>
              </a:rPr>
              <a:t>G</a:t>
            </a:r>
            <a:r>
              <a:rPr lang="en-US" baseline="-25000" dirty="0" smtClean="0">
                <a:solidFill>
                  <a:srgbClr val="FF0000"/>
                </a:solidFill>
              </a:rPr>
              <a:t>YY    </a:t>
            </a:r>
            <a:r>
              <a:rPr lang="en-US" dirty="0" err="1" smtClean="0">
                <a:solidFill>
                  <a:srgbClr val="FF0000"/>
                </a:solidFill>
              </a:rPr>
              <a:t>G</a:t>
            </a:r>
            <a:r>
              <a:rPr lang="en-US" baseline="-25000" dirty="0" err="1" smtClean="0">
                <a:solidFill>
                  <a:srgbClr val="FF0000"/>
                </a:solidFill>
              </a:rPr>
              <a:t>YCb</a:t>
            </a:r>
            <a:r>
              <a:rPr lang="en-US" baseline="-25000" dirty="0" smtClean="0">
                <a:solidFill>
                  <a:srgbClr val="FF0000"/>
                </a:solidFill>
              </a:rPr>
              <a:t>   </a:t>
            </a:r>
            <a:r>
              <a:rPr lang="en-US" dirty="0" err="1" smtClean="0">
                <a:solidFill>
                  <a:srgbClr val="FF0000"/>
                </a:solidFill>
              </a:rPr>
              <a:t>G</a:t>
            </a:r>
            <a:r>
              <a:rPr lang="en-US" baseline="-25000" dirty="0" err="1">
                <a:solidFill>
                  <a:srgbClr val="FF0000"/>
                </a:solidFill>
              </a:rPr>
              <a:t>Y</a:t>
            </a:r>
            <a:r>
              <a:rPr lang="en-US" baseline="-25000" dirty="0" err="1" smtClean="0">
                <a:solidFill>
                  <a:srgbClr val="FF0000"/>
                </a:solidFill>
              </a:rPr>
              <a:t>Cr</a:t>
            </a:r>
            <a:endParaRPr kumimoji="0" lang="en-US" sz="1900" b="0" i="0" u="none" strike="noStrike" cap="none" normalizeH="0" baseline="-25000" dirty="0" smtClean="0">
              <a:ln>
                <a:noFill/>
              </a:ln>
              <a:solidFill>
                <a:srgbClr val="FF0000"/>
              </a:solidFill>
              <a:effectLst/>
            </a:endParaRPr>
          </a:p>
          <a:p>
            <a:pPr marL="0" marR="0" indent="0" algn="l" defTabSz="8715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9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ahoma" pitchFamily="34" charset="0"/>
            </a:endParaRPr>
          </a:p>
          <a:p>
            <a:pPr defTabSz="871538"/>
            <a:r>
              <a:rPr lang="en-US" dirty="0" err="1" smtClean="0">
                <a:solidFill>
                  <a:srgbClr val="FF0000"/>
                </a:solidFill>
              </a:rPr>
              <a:t>G</a:t>
            </a:r>
            <a:r>
              <a:rPr lang="en-US" baseline="-25000" dirty="0" err="1" smtClean="0">
                <a:solidFill>
                  <a:srgbClr val="FF0000"/>
                </a:solidFill>
              </a:rPr>
              <a:t>CbY</a:t>
            </a:r>
            <a:r>
              <a:rPr lang="en-US" baseline="-25000" dirty="0" smtClean="0">
                <a:solidFill>
                  <a:srgbClr val="FF0000"/>
                </a:solidFill>
              </a:rPr>
              <a:t>  </a:t>
            </a:r>
            <a:r>
              <a:rPr lang="en-US" dirty="0" err="1" smtClean="0">
                <a:solidFill>
                  <a:srgbClr val="FF0000"/>
                </a:solidFill>
              </a:rPr>
              <a:t>G</a:t>
            </a:r>
            <a:r>
              <a:rPr lang="en-US" baseline="-25000" dirty="0" err="1" smtClean="0">
                <a:solidFill>
                  <a:srgbClr val="FF0000"/>
                </a:solidFill>
              </a:rPr>
              <a:t>CbCb</a:t>
            </a:r>
            <a:r>
              <a:rPr lang="en-US" baseline="-25000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G</a:t>
            </a:r>
            <a:r>
              <a:rPr lang="en-US" baseline="-25000" dirty="0" smtClean="0">
                <a:solidFill>
                  <a:srgbClr val="FF0000"/>
                </a:solidFill>
              </a:rPr>
              <a:t>CbCr</a:t>
            </a:r>
          </a:p>
          <a:p>
            <a:pPr marL="0" marR="0" indent="0" algn="l" defTabSz="8715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solidFill>
                <a:srgbClr val="FF0000"/>
              </a:solidFill>
            </a:endParaRPr>
          </a:p>
          <a:p>
            <a:pPr defTabSz="871538"/>
            <a:r>
              <a:rPr lang="en-US" dirty="0" err="1" smtClean="0">
                <a:solidFill>
                  <a:srgbClr val="FF0000"/>
                </a:solidFill>
              </a:rPr>
              <a:t>G</a:t>
            </a:r>
            <a:r>
              <a:rPr lang="en-US" baseline="-25000" dirty="0" err="1" smtClean="0">
                <a:solidFill>
                  <a:srgbClr val="FF0000"/>
                </a:solidFill>
              </a:rPr>
              <a:t>CrY</a:t>
            </a:r>
            <a:r>
              <a:rPr lang="en-US" baseline="-25000" dirty="0" smtClean="0">
                <a:solidFill>
                  <a:srgbClr val="FF0000"/>
                </a:solidFill>
              </a:rPr>
              <a:t>  </a:t>
            </a:r>
            <a:r>
              <a:rPr lang="en-US" dirty="0" err="1" smtClean="0">
                <a:solidFill>
                  <a:srgbClr val="FF0000"/>
                </a:solidFill>
              </a:rPr>
              <a:t>G</a:t>
            </a:r>
            <a:r>
              <a:rPr lang="en-US" baseline="-25000" dirty="0" err="1" smtClean="0">
                <a:solidFill>
                  <a:srgbClr val="FF0000"/>
                </a:solidFill>
              </a:rPr>
              <a:t>CrCb</a:t>
            </a:r>
            <a:r>
              <a:rPr lang="en-US" baseline="-25000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G</a:t>
            </a:r>
            <a:r>
              <a:rPr lang="en-US" baseline="-25000" dirty="0" smtClean="0">
                <a:solidFill>
                  <a:srgbClr val="FF0000"/>
                </a:solidFill>
              </a:rPr>
              <a:t>CrCr</a:t>
            </a:r>
          </a:p>
        </p:txBody>
      </p:sp>
      <p:sp>
        <p:nvSpPr>
          <p:cNvPr id="9" name="Double Bracket 8"/>
          <p:cNvSpPr/>
          <p:nvPr/>
        </p:nvSpPr>
        <p:spPr bwMode="auto">
          <a:xfrm>
            <a:off x="5105400" y="2266950"/>
            <a:ext cx="457200" cy="1600200"/>
          </a:xfrm>
          <a:prstGeom prst="bracketPair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715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rPr>
              <a:t>Y</a:t>
            </a:r>
          </a:p>
          <a:p>
            <a:pPr marL="0" marR="0" indent="0" algn="l" defTabSz="8715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  <a:p>
            <a:pPr marL="0" marR="0" indent="0" algn="l" defTabSz="8715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Cb</a:t>
            </a:r>
          </a:p>
          <a:p>
            <a:pPr marL="0" marR="0" indent="0" algn="l" defTabSz="8715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/>
          </a:p>
          <a:p>
            <a:pPr marL="0" marR="0" indent="0" algn="l" defTabSz="8715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rPr>
              <a:t>Cr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486400" y="3619500"/>
            <a:ext cx="685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alibri" pitchFamily="34" charset="0"/>
                <a:cs typeface="Calibri" pitchFamily="34" charset="0"/>
              </a:rPr>
              <a:t>709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019800" y="2724150"/>
            <a:ext cx="30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Calibri" pitchFamily="34" charset="0"/>
                <a:cs typeface="Calibri" pitchFamily="34" charset="0"/>
              </a:rPr>
              <a:t>+</a:t>
            </a:r>
          </a:p>
        </p:txBody>
      </p:sp>
      <p:sp>
        <p:nvSpPr>
          <p:cNvPr id="12" name="Double Bracket 11"/>
          <p:cNvSpPr/>
          <p:nvPr/>
        </p:nvSpPr>
        <p:spPr bwMode="auto">
          <a:xfrm>
            <a:off x="6553200" y="2266950"/>
            <a:ext cx="533400" cy="1600200"/>
          </a:xfrm>
          <a:prstGeom prst="bracketPair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715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9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ahoma" pitchFamily="34" charset="0"/>
              </a:rPr>
              <a:t>O</a:t>
            </a:r>
            <a:r>
              <a:rPr kumimoji="0" lang="en-US" sz="1900" b="0" i="0" u="none" strike="noStrike" cap="none" normalizeH="0" baseline="-25000" dirty="0" smtClean="0">
                <a:ln>
                  <a:noFill/>
                </a:ln>
                <a:solidFill>
                  <a:srgbClr val="FF0000"/>
                </a:solidFill>
                <a:effectLst/>
                <a:latin typeface="Tahoma" pitchFamily="34" charset="0"/>
              </a:rPr>
              <a:t>Y</a:t>
            </a:r>
          </a:p>
          <a:p>
            <a:pPr marL="0" marR="0" indent="0" algn="l" defTabSz="8715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9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ahoma" pitchFamily="34" charset="0"/>
            </a:endParaRPr>
          </a:p>
          <a:p>
            <a:pPr defTabSz="871538"/>
            <a:r>
              <a:rPr lang="en-US" dirty="0" err="1" smtClean="0">
                <a:solidFill>
                  <a:srgbClr val="FF0000"/>
                </a:solidFill>
              </a:rPr>
              <a:t>O</a:t>
            </a:r>
            <a:r>
              <a:rPr lang="en-US" baseline="-25000" dirty="0" err="1" smtClean="0">
                <a:solidFill>
                  <a:srgbClr val="FF0000"/>
                </a:solidFill>
              </a:rPr>
              <a:t>Cb</a:t>
            </a:r>
            <a:endParaRPr lang="en-US" baseline="-25000" dirty="0" smtClean="0">
              <a:solidFill>
                <a:srgbClr val="FF0000"/>
              </a:solidFill>
            </a:endParaRPr>
          </a:p>
          <a:p>
            <a:pPr marL="0" marR="0" indent="0" algn="l" defTabSz="8715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solidFill>
                <a:srgbClr val="FF0000"/>
              </a:solidFill>
            </a:endParaRPr>
          </a:p>
          <a:p>
            <a:pPr defTabSz="871538"/>
            <a:r>
              <a:rPr lang="en-US" dirty="0" err="1" smtClean="0">
                <a:solidFill>
                  <a:srgbClr val="FF0000"/>
                </a:solidFill>
              </a:rPr>
              <a:t>O</a:t>
            </a:r>
            <a:r>
              <a:rPr lang="en-US" baseline="-25000" dirty="0" err="1" smtClean="0">
                <a:solidFill>
                  <a:srgbClr val="FF0000"/>
                </a:solidFill>
              </a:rPr>
              <a:t>Cr</a:t>
            </a:r>
            <a:endParaRPr lang="en-US" baseline="-25000" dirty="0" smtClean="0">
              <a:solidFill>
                <a:srgbClr val="FF0000"/>
              </a:solidFill>
            </a:endParaRPr>
          </a:p>
        </p:txBody>
      </p:sp>
      <p:sp>
        <p:nvSpPr>
          <p:cNvPr id="13" name="Title 5"/>
          <p:cNvSpPr txBox="1">
            <a:spLocks/>
          </p:cNvSpPr>
          <p:nvPr/>
        </p:nvSpPr>
        <p:spPr bwMode="auto">
          <a:xfrm>
            <a:off x="104776" y="1"/>
            <a:ext cx="8938418" cy="610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7123" tIns="43561" rIns="87123" bIns="43561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87153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Background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j-ea"/>
              <a:cs typeface="Calibri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81000" y="782419"/>
            <a:ext cx="7239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Calibri" pitchFamily="34" charset="0"/>
                <a:cs typeface="Calibri" pitchFamily="34" charset="0"/>
              </a:rPr>
              <a:t>Built on top of 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JCTVC-Q0072</a:t>
            </a:r>
            <a:endParaRPr lang="en-US" sz="1800" dirty="0">
              <a:latin typeface="Calibri" pitchFamily="34" charset="0"/>
              <a:cs typeface="Calibri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Calibri" pitchFamily="34" charset="0"/>
                <a:cs typeface="Calibri" pitchFamily="34" charset="0"/>
              </a:rPr>
              <a:t>Enhancement layer (BT. 2020) is predicted from the decoded base layer (BT. 709)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err="1" smtClean="0">
                <a:latin typeface="Calibri" pitchFamily="34" charset="0"/>
                <a:cs typeface="Calibri" pitchFamily="34" charset="0"/>
              </a:rPr>
              <a:t>Cfg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 1: Matrix mapping equation is as follows: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24000" y="4336018"/>
            <a:ext cx="62626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  <a:cs typeface="Calibri" pitchFamily="34" charset="0"/>
              </a:rPr>
              <a:t>For </a:t>
            </a:r>
            <a:r>
              <a:rPr lang="en-US" sz="1800" dirty="0" err="1" smtClean="0">
                <a:latin typeface="Calibri" pitchFamily="34" charset="0"/>
                <a:cs typeface="Calibri" pitchFamily="34" charset="0"/>
              </a:rPr>
              <a:t>Cfg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 3 (Gain-offset model</a:t>
            </a:r>
            <a:r>
              <a:rPr lang="en-US" sz="1800" smtClean="0">
                <a:latin typeface="Calibri" pitchFamily="34" charset="0"/>
                <a:cs typeface="Calibri" pitchFamily="34" charset="0"/>
              </a:rPr>
              <a:t>) the off-diagonal 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elements are zero.</a:t>
            </a:r>
          </a:p>
        </p:txBody>
      </p:sp>
      <p:sp>
        <p:nvSpPr>
          <p:cNvPr id="3" name="Left Brace 2"/>
          <p:cNvSpPr/>
          <p:nvPr/>
        </p:nvSpPr>
        <p:spPr bwMode="auto">
          <a:xfrm rot="16200000">
            <a:off x="3733800" y="3181350"/>
            <a:ext cx="304800" cy="1828800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715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3410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228600" y="942268"/>
            <a:ext cx="8763000" cy="3650794"/>
          </a:xfrm>
        </p:spPr>
        <p:txBody>
          <a:bodyPr/>
          <a:lstStyle/>
          <a:p>
            <a:r>
              <a:rPr lang="en-US" dirty="0"/>
              <a:t>The color prediction coefficients are decomposed into quotient, remainder and sign for a predetermined divisor (128). The coefficients are derived as follows:</a:t>
            </a:r>
          </a:p>
          <a:p>
            <a:endParaRPr lang="fr-FR" sz="1600" dirty="0"/>
          </a:p>
          <a:p>
            <a:pPr marL="0" indent="0">
              <a:buNone/>
            </a:pPr>
            <a:r>
              <a:rPr lang="fr-FR" dirty="0" smtClean="0"/>
              <a:t>	Coefficient </a:t>
            </a:r>
            <a:r>
              <a:rPr lang="fr-FR" dirty="0"/>
              <a:t>= (Quotient &lt;&lt; 7) + </a:t>
            </a:r>
            <a:r>
              <a:rPr lang="fr-FR" dirty="0" err="1"/>
              <a:t>Remainder</a:t>
            </a:r>
            <a:endParaRPr lang="fr-FR" dirty="0"/>
          </a:p>
          <a:p>
            <a:pPr marL="0" indent="0">
              <a:buNone/>
            </a:pPr>
            <a:r>
              <a:rPr lang="fr-FR" dirty="0" smtClean="0"/>
              <a:t>	Coefficient </a:t>
            </a:r>
            <a:r>
              <a:rPr lang="fr-FR" dirty="0"/>
              <a:t>= (</a:t>
            </a:r>
            <a:r>
              <a:rPr lang="fr-FR" dirty="0" err="1"/>
              <a:t>Sign</a:t>
            </a:r>
            <a:r>
              <a:rPr lang="fr-FR" dirty="0"/>
              <a:t>==0) ? Coefficient : −Coefficient</a:t>
            </a:r>
          </a:p>
          <a:p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modification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001000" y="4933950"/>
            <a:ext cx="1143000" cy="228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C61E4BB-42E6-44FD-B7A2-754130598FC3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425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485776" y="546353"/>
            <a:ext cx="3800474" cy="3692281"/>
          </a:xfrm>
        </p:spPr>
        <p:txBody>
          <a:bodyPr/>
          <a:lstStyle/>
          <a:p>
            <a:r>
              <a:rPr lang="en-US" dirty="0" smtClean="0"/>
              <a:t>JCTVC-Q0072 signaling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4752976" y="555869"/>
            <a:ext cx="3819525" cy="3692281"/>
          </a:xfrm>
        </p:spPr>
        <p:txBody>
          <a:bodyPr/>
          <a:lstStyle/>
          <a:p>
            <a:r>
              <a:rPr lang="en-US" dirty="0" smtClean="0"/>
              <a:t>Proposed signaling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syntax modification (configuration 1)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001000" y="4933950"/>
            <a:ext cx="1143000" cy="228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C61E4BB-42E6-44FD-B7A2-754130598FC3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8812"/>
              </p:ext>
            </p:extLst>
          </p:nvPr>
        </p:nvGraphicFramePr>
        <p:xfrm>
          <a:off x="4953000" y="1023945"/>
          <a:ext cx="3732971" cy="3833805"/>
        </p:xfrm>
        <a:graphic>
          <a:graphicData uri="http://schemas.openxmlformats.org/drawingml/2006/table">
            <a:tbl>
              <a:tblPr firstRow="1" firstCol="1" bandRow="1"/>
              <a:tblGrid>
                <a:gridCol w="3257148"/>
                <a:gridCol w="475823"/>
              </a:tblGrid>
              <a:tr h="147966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800" dirty="0" err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cgs_matrix</a:t>
                      </a:r>
                      <a:r>
                        <a:rPr lang="en-US" sz="8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( ) {</a:t>
                      </a:r>
                      <a:endParaRPr lang="en-US" sz="8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5295" marR="55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800" dirty="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</a:p>
                  </a:txBody>
                  <a:tcPr marL="55295" marR="55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966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8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for( n = 0; n &lt; </a:t>
                      </a:r>
                      <a:r>
                        <a:rPr lang="en-US" sz="800" dirty="0" err="1">
                          <a:effectLst/>
                          <a:latin typeface="Times"/>
                          <a:ea typeface="Malgun Gothic"/>
                          <a:cs typeface="Times New Roman"/>
                        </a:rPr>
                        <a:t>numRefLayerPics</a:t>
                      </a:r>
                      <a:r>
                        <a:rPr lang="en-US" sz="8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; n++ ) {</a:t>
                      </a:r>
                      <a:endParaRPr lang="en-US" sz="8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5295" marR="55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</a:p>
                  </a:txBody>
                  <a:tcPr marL="55295" marR="55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966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800" b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cgs_enabled_flag</a:t>
                      </a:r>
                      <a:r>
                        <a:rPr lang="en-US" sz="8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[ n ]</a:t>
                      </a:r>
                      <a:endParaRPr lang="en-US" sz="8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5295" marR="55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Malgun Gothic"/>
                        </a:rPr>
                        <a:t>u(1)</a:t>
                      </a:r>
                    </a:p>
                  </a:txBody>
                  <a:tcPr marL="55295" marR="55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966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800" b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US" sz="8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if( cgs_enabled_flag ) {</a:t>
                      </a:r>
                      <a:endParaRPr lang="en-US" sz="8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5295" marR="55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</a:p>
                  </a:txBody>
                  <a:tcPr marL="55295" marR="55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966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8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US" sz="800" b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cgs</a:t>
                      </a:r>
                      <a:r>
                        <a:rPr lang="en-US" sz="8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_</a:t>
                      </a:r>
                      <a:r>
                        <a:rPr lang="en-US" sz="800" b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coeff_precision</a:t>
                      </a:r>
                      <a:r>
                        <a:rPr lang="en-US" sz="8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[ n ]</a:t>
                      </a:r>
                      <a:endParaRPr lang="en-US" sz="8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5295" marR="55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Malgun Gothic"/>
                        </a:rPr>
                        <a:t>ue(v)</a:t>
                      </a:r>
                    </a:p>
                  </a:txBody>
                  <a:tcPr marL="55295" marR="55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966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8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for( i = 0; i &lt; 8; i++ ) {</a:t>
                      </a:r>
                      <a:endParaRPr lang="en-US" sz="8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5295" marR="55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</a:p>
                  </a:txBody>
                  <a:tcPr marL="55295" marR="55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966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8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	for( j = 0; j &lt; 8; j++ ) {</a:t>
                      </a:r>
                      <a:endParaRPr lang="en-US" sz="8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5295" marR="55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</a:p>
                  </a:txBody>
                  <a:tcPr marL="55295" marR="55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966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8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		for( k = 0; k &lt; 8; k++ ) {</a:t>
                      </a:r>
                      <a:endParaRPr lang="en-US" sz="8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5295" marR="55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</a:p>
                  </a:txBody>
                  <a:tcPr marL="55295" marR="55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966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800" b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			cgs_present_flag</a:t>
                      </a:r>
                      <a:r>
                        <a:rPr lang="en-US" sz="8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[ i ][ j ][ k ][ n ]</a:t>
                      </a:r>
                      <a:endParaRPr lang="en-US" sz="8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5295" marR="55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Malgun Gothic"/>
                        </a:rPr>
                        <a:t>u(1)</a:t>
                      </a:r>
                    </a:p>
                  </a:txBody>
                  <a:tcPr marL="55295" marR="55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966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800" b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			</a:t>
                      </a:r>
                      <a:r>
                        <a:rPr lang="en-US" sz="8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if( cgs_present_flag[ i ][ j ][ k ][ n ] ) {</a:t>
                      </a:r>
                      <a:endParaRPr lang="en-US" sz="8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5295" marR="55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</a:p>
                  </a:txBody>
                  <a:tcPr marL="55295" marR="55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966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8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				for( cIdx = 0; cIdx &lt; 3; cIdx++ ) {</a:t>
                      </a:r>
                      <a:endParaRPr lang="en-US" sz="8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5295" marR="55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</a:p>
                  </a:txBody>
                  <a:tcPr marL="55295" marR="55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966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800" b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					</a:t>
                      </a:r>
                      <a:r>
                        <a:rPr lang="en-US" sz="8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for( d = 0; d &lt; 4;d++ ) {</a:t>
                      </a:r>
                      <a:endParaRPr lang="en-US" sz="8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5295" marR="55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</a:p>
                  </a:txBody>
                  <a:tcPr marL="55295" marR="55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966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8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			</a:t>
                      </a:r>
                      <a:r>
                        <a:rPr lang="en-US" sz="8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US" sz="800" b="1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cgs_coeff_q</a:t>
                      </a:r>
                      <a:r>
                        <a:rPr lang="en-US" sz="8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[ </a:t>
                      </a:r>
                      <a:r>
                        <a:rPr lang="en-US" sz="800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cIdx</a:t>
                      </a:r>
                      <a:r>
                        <a:rPr lang="en-US" sz="8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][ d ][ </a:t>
                      </a:r>
                      <a:r>
                        <a:rPr lang="en-US" sz="800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US" sz="8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][ j ][ k ][ n ]</a:t>
                      </a:r>
                      <a:endParaRPr lang="en-US" sz="800" dirty="0">
                        <a:solidFill>
                          <a:srgbClr val="FF0000"/>
                        </a:solidFill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5295" marR="55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8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</a:rPr>
                        <a:t>ue(v)</a:t>
                      </a:r>
                    </a:p>
                  </a:txBody>
                  <a:tcPr marL="55295" marR="55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966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8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			</a:t>
                      </a:r>
                      <a:r>
                        <a:rPr lang="en-US" sz="8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US" sz="800" b="1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cgs_coeff_r</a:t>
                      </a:r>
                      <a:r>
                        <a:rPr lang="en-US" sz="8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[ </a:t>
                      </a:r>
                      <a:r>
                        <a:rPr lang="en-US" sz="800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cIdx</a:t>
                      </a:r>
                      <a:r>
                        <a:rPr lang="en-US" sz="8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][ d ][ </a:t>
                      </a:r>
                      <a:r>
                        <a:rPr lang="en-US" sz="800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US" sz="8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][ j ][ k ][ n ]</a:t>
                      </a:r>
                      <a:endParaRPr lang="en-US" sz="800" dirty="0">
                        <a:solidFill>
                          <a:srgbClr val="FF0000"/>
                        </a:solidFill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5295" marR="55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8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</a:rPr>
                        <a:t>u(7)</a:t>
                      </a:r>
                    </a:p>
                  </a:txBody>
                  <a:tcPr marL="55295" marR="55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621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8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						if ( </a:t>
                      </a:r>
                      <a:r>
                        <a:rPr lang="en-US" sz="800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cgs_coeff_q</a:t>
                      </a:r>
                      <a:r>
                        <a:rPr lang="en-US" sz="8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[ </a:t>
                      </a:r>
                      <a:r>
                        <a:rPr lang="en-US" sz="800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cIdx</a:t>
                      </a:r>
                      <a:r>
                        <a:rPr lang="en-US" sz="8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][ d ][ </a:t>
                      </a:r>
                      <a:r>
                        <a:rPr lang="en-US" sz="800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US" sz="8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][ j ][ k ][ n ] </a:t>
                      </a:r>
                      <a:r>
                        <a:rPr lang="en-GB" sz="800" dirty="0">
                          <a:solidFill>
                            <a:srgbClr val="FF0000"/>
                          </a:solidFill>
                          <a:effectLst/>
                          <a:latin typeface="Times"/>
                          <a:ea typeface="Malgun Gothic"/>
                          <a:cs typeface="Times New Roman"/>
                        </a:rPr>
                        <a:t>| |</a:t>
                      </a:r>
                      <a:r>
                        <a:rPr lang="en-GB" sz="8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 </a:t>
                      </a:r>
                      <a:r>
                        <a:rPr lang="en-US" sz="800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cgs_coeff_r</a:t>
                      </a:r>
                      <a:r>
                        <a:rPr lang="en-US" sz="8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[ </a:t>
                      </a:r>
                      <a:r>
                        <a:rPr lang="en-US" sz="800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cIdx</a:t>
                      </a:r>
                      <a:r>
                        <a:rPr lang="en-US" sz="8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][ d ][ </a:t>
                      </a:r>
                      <a:r>
                        <a:rPr lang="en-US" sz="800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US" sz="8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][ j ][ k ][ n ] )</a:t>
                      </a:r>
                      <a:endParaRPr lang="en-US" sz="800" dirty="0">
                        <a:solidFill>
                          <a:srgbClr val="FF0000"/>
                        </a:solidFill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5295" marR="55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8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</a:p>
                  </a:txBody>
                  <a:tcPr marL="55295" marR="55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966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8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			</a:t>
                      </a:r>
                      <a:r>
                        <a:rPr lang="en-US" sz="8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	cgs_coeff_s</a:t>
                      </a:r>
                      <a:r>
                        <a:rPr lang="en-US" sz="8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[ cIdx ][ d ][ i ][ j ][ k ][ n ]</a:t>
                      </a:r>
                      <a:endParaRPr lang="en-US" sz="800">
                        <a:solidFill>
                          <a:srgbClr val="FF0000"/>
                        </a:solidFill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5295" marR="55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8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</a:rPr>
                        <a:t>u(1)</a:t>
                      </a:r>
                    </a:p>
                  </a:txBody>
                  <a:tcPr marL="55295" marR="55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966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8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					}</a:t>
                      </a:r>
                      <a:endParaRPr lang="en-US" sz="8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5295" marR="55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</a:p>
                  </a:txBody>
                  <a:tcPr marL="55295" marR="55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966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8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				}</a:t>
                      </a:r>
                      <a:endParaRPr lang="en-US" sz="8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5295" marR="55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</a:p>
                  </a:txBody>
                  <a:tcPr marL="55295" marR="55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966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8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			}</a:t>
                      </a:r>
                      <a:endParaRPr lang="en-US" sz="8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5295" marR="55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</a:p>
                  </a:txBody>
                  <a:tcPr marL="55295" marR="55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966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8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		}</a:t>
                      </a:r>
                      <a:endParaRPr lang="en-US" sz="8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5295" marR="55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</a:p>
                  </a:txBody>
                  <a:tcPr marL="55295" marR="55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966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8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	}</a:t>
                      </a:r>
                      <a:endParaRPr lang="en-US" sz="8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5295" marR="55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</a:p>
                  </a:txBody>
                  <a:tcPr marL="55295" marR="55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966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8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}</a:t>
                      </a:r>
                      <a:endParaRPr lang="en-US" sz="8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5295" marR="55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</a:p>
                  </a:txBody>
                  <a:tcPr marL="55295" marR="55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966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8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}</a:t>
                      </a:r>
                      <a:endParaRPr lang="en-US" sz="8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5295" marR="55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</a:p>
                  </a:txBody>
                  <a:tcPr marL="55295" marR="55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966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8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}</a:t>
                      </a:r>
                      <a:endParaRPr lang="en-US" sz="8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5295" marR="55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</a:p>
                  </a:txBody>
                  <a:tcPr marL="55295" marR="55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966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8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  <a:endParaRPr lang="en-US" sz="8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5295" marR="55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800" dirty="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</a:p>
                  </a:txBody>
                  <a:tcPr marL="55295" marR="55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679924"/>
              </p:ext>
            </p:extLst>
          </p:nvPr>
        </p:nvGraphicFramePr>
        <p:xfrm>
          <a:off x="533400" y="1023942"/>
          <a:ext cx="4114800" cy="3833808"/>
        </p:xfrm>
        <a:graphic>
          <a:graphicData uri="http://schemas.openxmlformats.org/drawingml/2006/table">
            <a:tbl>
              <a:tblPr/>
              <a:tblGrid>
                <a:gridCol w="3590307"/>
                <a:gridCol w="524493"/>
              </a:tblGrid>
              <a:tr h="174264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 dirty="0" err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cgs_matrix</a:t>
                      </a:r>
                      <a:r>
                        <a:rPr lang="en-US" sz="9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( ) {</a:t>
                      </a:r>
                      <a:endParaRPr lang="en-US" sz="9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5123" marR="65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90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</a:p>
                  </a:txBody>
                  <a:tcPr marL="65123" marR="65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64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for( n = 0; n &lt; </a:t>
                      </a:r>
                      <a:r>
                        <a:rPr lang="en-US" sz="900">
                          <a:effectLst/>
                          <a:latin typeface="Times"/>
                          <a:ea typeface="Malgun Gothic"/>
                          <a:cs typeface="Times New Roman"/>
                        </a:rPr>
                        <a:t>numRefLayerPics</a:t>
                      </a:r>
                      <a:r>
                        <a:rPr lang="en-US" sz="9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; n++ ) {</a:t>
                      </a:r>
                      <a:endParaRPr lang="en-US" sz="9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5123" marR="65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90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</a:p>
                  </a:txBody>
                  <a:tcPr marL="65123" marR="65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64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 b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cgs_enabled_flag</a:t>
                      </a:r>
                      <a:r>
                        <a:rPr lang="en-US" sz="9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[ n ]</a:t>
                      </a:r>
                      <a:endParaRPr lang="en-US" sz="9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5123" marR="65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900">
                          <a:effectLst/>
                          <a:latin typeface="Times New Roman"/>
                          <a:ea typeface="Malgun Gothic"/>
                        </a:rPr>
                        <a:t>u(1)</a:t>
                      </a:r>
                    </a:p>
                  </a:txBody>
                  <a:tcPr marL="65123" marR="65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64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 b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US" sz="9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if( cgs_enabled_flag ) {</a:t>
                      </a:r>
                      <a:endParaRPr lang="en-US" sz="9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5123" marR="65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90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</a:p>
                  </a:txBody>
                  <a:tcPr marL="65123" marR="65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64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US" sz="900" b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cgs</a:t>
                      </a:r>
                      <a:r>
                        <a:rPr lang="en-US" sz="9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_</a:t>
                      </a:r>
                      <a:r>
                        <a:rPr lang="en-US" sz="900" b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coeff_precision</a:t>
                      </a:r>
                      <a:r>
                        <a:rPr lang="en-US" sz="9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[ n ]</a:t>
                      </a:r>
                      <a:endParaRPr lang="en-US" sz="9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5123" marR="65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900">
                          <a:effectLst/>
                          <a:latin typeface="Times New Roman"/>
                          <a:ea typeface="Malgun Gothic"/>
                        </a:rPr>
                        <a:t>ue(v)</a:t>
                      </a:r>
                    </a:p>
                  </a:txBody>
                  <a:tcPr marL="65123" marR="65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64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for( i = 0; i &lt; 8; i++ ) {</a:t>
                      </a:r>
                      <a:endParaRPr lang="en-US" sz="9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5123" marR="65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90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</a:p>
                  </a:txBody>
                  <a:tcPr marL="65123" marR="65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64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	for( j = 0; j &lt; 8; j++ ) {</a:t>
                      </a:r>
                      <a:endParaRPr lang="en-US" sz="9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5123" marR="65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90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</a:p>
                  </a:txBody>
                  <a:tcPr marL="65123" marR="65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64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		for( k = 0; k &lt; 8; k++ ) {</a:t>
                      </a:r>
                      <a:endParaRPr lang="en-US" sz="9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5123" marR="65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90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</a:p>
                  </a:txBody>
                  <a:tcPr marL="65123" marR="65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64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 b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			cgs_present_flag</a:t>
                      </a:r>
                      <a:r>
                        <a:rPr lang="en-US" sz="9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[ i ][ j ][ k ][ n ]</a:t>
                      </a:r>
                      <a:endParaRPr lang="en-US" sz="9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5123" marR="65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900">
                          <a:effectLst/>
                          <a:latin typeface="Times New Roman"/>
                          <a:ea typeface="Malgun Gothic"/>
                        </a:rPr>
                        <a:t>u(1)</a:t>
                      </a:r>
                    </a:p>
                  </a:txBody>
                  <a:tcPr marL="65123" marR="65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64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 b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			</a:t>
                      </a:r>
                      <a:r>
                        <a:rPr lang="en-US" sz="9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if( cgs_present_flag[ i ][ j ][ k ][ n ] ) {</a:t>
                      </a:r>
                      <a:endParaRPr lang="en-US" sz="9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5123" marR="65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90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</a:p>
                  </a:txBody>
                  <a:tcPr marL="65123" marR="65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64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				for( cIdx = 0; cIdx &lt; 3; cIdx++ ) {</a:t>
                      </a:r>
                      <a:endParaRPr lang="en-US" sz="9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5123" marR="65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90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</a:p>
                  </a:txBody>
                  <a:tcPr marL="65123" marR="65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64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 b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					</a:t>
                      </a:r>
                      <a:r>
                        <a:rPr lang="en-US" sz="9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for( d = 0; d &lt; 4;d++ ) {</a:t>
                      </a:r>
                      <a:endParaRPr lang="en-US" sz="9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5123" marR="65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90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</a:p>
                  </a:txBody>
                  <a:tcPr marL="65123" marR="65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64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			</a:t>
                      </a:r>
                      <a:r>
                        <a:rPr lang="en-US" sz="9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US" sz="900" b="1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cgs_coeff</a:t>
                      </a:r>
                      <a:r>
                        <a:rPr lang="en-US" sz="9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[ </a:t>
                      </a:r>
                      <a:r>
                        <a:rPr lang="en-US" sz="900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cIdx</a:t>
                      </a:r>
                      <a:r>
                        <a:rPr lang="en-US" sz="9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][ d ][ </a:t>
                      </a:r>
                      <a:r>
                        <a:rPr lang="en-US" sz="900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US" sz="9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][ j ][ k ][ n ]</a:t>
                      </a:r>
                      <a:endParaRPr lang="en-US" sz="900" dirty="0">
                        <a:solidFill>
                          <a:srgbClr val="FF0000"/>
                        </a:solidFill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5123" marR="65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9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</a:rPr>
                        <a:t>se(v)</a:t>
                      </a:r>
                    </a:p>
                  </a:txBody>
                  <a:tcPr marL="65123" marR="65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64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					}</a:t>
                      </a:r>
                      <a:endParaRPr lang="en-US" sz="9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5123" marR="65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90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</a:p>
                  </a:txBody>
                  <a:tcPr marL="65123" marR="65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64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				}</a:t>
                      </a:r>
                      <a:endParaRPr lang="en-US" sz="9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5123" marR="65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90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</a:p>
                  </a:txBody>
                  <a:tcPr marL="65123" marR="65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64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			}</a:t>
                      </a:r>
                      <a:endParaRPr lang="en-US" sz="9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5123" marR="65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90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</a:p>
                  </a:txBody>
                  <a:tcPr marL="65123" marR="65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64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		}</a:t>
                      </a:r>
                      <a:endParaRPr lang="en-US" sz="9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5123" marR="65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90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</a:p>
                  </a:txBody>
                  <a:tcPr marL="65123" marR="65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64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	}</a:t>
                      </a:r>
                      <a:endParaRPr lang="en-US" sz="9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5123" marR="65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90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</a:p>
                  </a:txBody>
                  <a:tcPr marL="65123" marR="65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64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}</a:t>
                      </a:r>
                      <a:endParaRPr lang="en-US" sz="9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5123" marR="65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90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</a:p>
                  </a:txBody>
                  <a:tcPr marL="65123" marR="65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64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}</a:t>
                      </a:r>
                      <a:endParaRPr lang="en-US" sz="9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5123" marR="65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90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</a:p>
                  </a:txBody>
                  <a:tcPr marL="65123" marR="65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64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}</a:t>
                      </a:r>
                      <a:endParaRPr lang="en-US" sz="9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5123" marR="65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90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</a:p>
                  </a:txBody>
                  <a:tcPr marL="65123" marR="65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64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  <a:endParaRPr lang="en-US" sz="9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5123" marR="65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900" dirty="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</a:p>
                  </a:txBody>
                  <a:tcPr marL="65123" marR="65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33656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syntax modification (configuration 3)</a:t>
            </a:r>
            <a:endParaRPr lang="en-US" dirty="0"/>
          </a:p>
        </p:txBody>
      </p:sp>
      <p:sp>
        <p:nvSpPr>
          <p:cNvPr id="5" name="Content Placeholder 6"/>
          <p:cNvSpPr>
            <a:spLocks noGrp="1"/>
          </p:cNvSpPr>
          <p:nvPr>
            <p:ph sz="half" idx="1"/>
          </p:nvPr>
        </p:nvSpPr>
        <p:spPr>
          <a:xfrm>
            <a:off x="485776" y="590550"/>
            <a:ext cx="3800474" cy="3692281"/>
          </a:xfrm>
        </p:spPr>
        <p:txBody>
          <a:bodyPr/>
          <a:lstStyle/>
          <a:p>
            <a:r>
              <a:rPr lang="en-US" dirty="0" smtClean="0"/>
              <a:t>JCTVC-Q0072 signaling</a:t>
            </a:r>
            <a:endParaRPr lang="en-US" dirty="0"/>
          </a:p>
        </p:txBody>
      </p:sp>
      <p:sp>
        <p:nvSpPr>
          <p:cNvPr id="6" name="Content Placeholder 7"/>
          <p:cNvSpPr>
            <a:spLocks noGrp="1"/>
          </p:cNvSpPr>
          <p:nvPr>
            <p:ph sz="half" idx="2"/>
          </p:nvPr>
        </p:nvSpPr>
        <p:spPr>
          <a:xfrm>
            <a:off x="4752976" y="590550"/>
            <a:ext cx="3819525" cy="3692281"/>
          </a:xfrm>
        </p:spPr>
        <p:txBody>
          <a:bodyPr/>
          <a:lstStyle/>
          <a:p>
            <a:r>
              <a:rPr lang="en-US" dirty="0" smtClean="0"/>
              <a:t>Proposed signaling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1775447"/>
              </p:ext>
            </p:extLst>
          </p:nvPr>
        </p:nvGraphicFramePr>
        <p:xfrm>
          <a:off x="4876800" y="1023945"/>
          <a:ext cx="3810000" cy="3833805"/>
        </p:xfrm>
        <a:graphic>
          <a:graphicData uri="http://schemas.openxmlformats.org/drawingml/2006/table">
            <a:tbl>
              <a:tblPr firstRow="1" firstCol="1" bandRow="1"/>
              <a:tblGrid>
                <a:gridCol w="3324358"/>
                <a:gridCol w="485642"/>
              </a:tblGrid>
              <a:tr h="147966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800" dirty="0" err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cgs_matrix</a:t>
                      </a:r>
                      <a:r>
                        <a:rPr lang="en-US" sz="8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( ) {</a:t>
                      </a:r>
                      <a:endParaRPr lang="en-US" sz="8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5295" marR="55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</a:p>
                  </a:txBody>
                  <a:tcPr marL="55295" marR="55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966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8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for( n = 0; n &lt; </a:t>
                      </a:r>
                      <a:r>
                        <a:rPr lang="en-US" sz="800">
                          <a:effectLst/>
                          <a:latin typeface="Times"/>
                          <a:ea typeface="Malgun Gothic"/>
                          <a:cs typeface="Times New Roman"/>
                        </a:rPr>
                        <a:t>numRefLayerPics</a:t>
                      </a:r>
                      <a:r>
                        <a:rPr lang="en-US" sz="8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; n++ ) {</a:t>
                      </a:r>
                      <a:endParaRPr lang="en-US" sz="8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5295" marR="55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</a:p>
                  </a:txBody>
                  <a:tcPr marL="55295" marR="55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966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800" b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cgs_enabled_flag</a:t>
                      </a:r>
                      <a:r>
                        <a:rPr lang="en-US" sz="8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[ n ]</a:t>
                      </a:r>
                      <a:endParaRPr lang="en-US" sz="8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5295" marR="55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Malgun Gothic"/>
                        </a:rPr>
                        <a:t>u(1)</a:t>
                      </a:r>
                    </a:p>
                  </a:txBody>
                  <a:tcPr marL="55295" marR="55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966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800" b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US" sz="8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if( cgs_enabled_flag ) {</a:t>
                      </a:r>
                      <a:endParaRPr lang="en-US" sz="8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5295" marR="55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</a:p>
                  </a:txBody>
                  <a:tcPr marL="55295" marR="55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966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8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US" sz="800" b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cgs</a:t>
                      </a:r>
                      <a:r>
                        <a:rPr lang="en-US" sz="8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_</a:t>
                      </a:r>
                      <a:r>
                        <a:rPr lang="en-US" sz="800" b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coeff_precision</a:t>
                      </a:r>
                      <a:r>
                        <a:rPr lang="en-US" sz="8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[ n ]</a:t>
                      </a:r>
                      <a:endParaRPr lang="en-US" sz="8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5295" marR="55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Malgun Gothic"/>
                        </a:rPr>
                        <a:t>ue(v)</a:t>
                      </a:r>
                    </a:p>
                  </a:txBody>
                  <a:tcPr marL="55295" marR="55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966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8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for( i = 0; i &lt; 8; i++ ) {</a:t>
                      </a:r>
                      <a:endParaRPr lang="en-US" sz="8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5295" marR="55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</a:p>
                  </a:txBody>
                  <a:tcPr marL="55295" marR="55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966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8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	for( j = 0; j &lt; 8; j++ ) {</a:t>
                      </a:r>
                      <a:endParaRPr lang="en-US" sz="8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5295" marR="55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</a:p>
                  </a:txBody>
                  <a:tcPr marL="55295" marR="55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966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8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		for( k = 0; k &lt; 8; k++ ) {</a:t>
                      </a:r>
                      <a:endParaRPr lang="en-US" sz="8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5295" marR="55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</a:p>
                  </a:txBody>
                  <a:tcPr marL="55295" marR="55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966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800" b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			cgs_present_flag</a:t>
                      </a:r>
                      <a:r>
                        <a:rPr lang="en-US" sz="8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[ i ][ j ][ k ][ n ]</a:t>
                      </a:r>
                      <a:endParaRPr lang="en-US" sz="8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5295" marR="55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Malgun Gothic"/>
                        </a:rPr>
                        <a:t>u(1)</a:t>
                      </a:r>
                    </a:p>
                  </a:txBody>
                  <a:tcPr marL="55295" marR="55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966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800" b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			</a:t>
                      </a:r>
                      <a:r>
                        <a:rPr lang="en-US" sz="8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if( cgs_present_flag[ i ][ j ][ k ][ n ] ) {</a:t>
                      </a:r>
                      <a:endParaRPr lang="en-US" sz="8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5295" marR="55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</a:p>
                  </a:txBody>
                  <a:tcPr marL="55295" marR="55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966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8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				for( cIdx = 0; cIdx &lt; 3; cIdx++ ) {</a:t>
                      </a:r>
                      <a:endParaRPr lang="en-US" sz="8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5295" marR="55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</a:p>
                  </a:txBody>
                  <a:tcPr marL="55295" marR="55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966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800" b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					</a:t>
                      </a:r>
                      <a:r>
                        <a:rPr lang="en-US" sz="8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for( d = 0; d &lt; 2;d++ ) {</a:t>
                      </a:r>
                      <a:endParaRPr lang="en-US" sz="8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5295" marR="55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</a:p>
                  </a:txBody>
                  <a:tcPr marL="55295" marR="55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966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8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			</a:t>
                      </a:r>
                      <a:r>
                        <a:rPr lang="en-US" sz="8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US" sz="800" b="1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cgs_coeff_q</a:t>
                      </a:r>
                      <a:r>
                        <a:rPr lang="en-US" sz="8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[ </a:t>
                      </a:r>
                      <a:r>
                        <a:rPr lang="en-US" sz="800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cIdx</a:t>
                      </a:r>
                      <a:r>
                        <a:rPr lang="en-US" sz="8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][ d ][ </a:t>
                      </a:r>
                      <a:r>
                        <a:rPr lang="en-US" sz="800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US" sz="8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][ j ][ k ][ n ]</a:t>
                      </a:r>
                      <a:endParaRPr lang="en-US" sz="800" dirty="0">
                        <a:solidFill>
                          <a:srgbClr val="FF0000"/>
                        </a:solidFill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5295" marR="55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8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</a:rPr>
                        <a:t>ue(v)</a:t>
                      </a:r>
                    </a:p>
                  </a:txBody>
                  <a:tcPr marL="55295" marR="55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966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8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			</a:t>
                      </a:r>
                      <a:r>
                        <a:rPr lang="en-US" sz="8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US" sz="800" b="1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cgs_coeff_r</a:t>
                      </a:r>
                      <a:r>
                        <a:rPr lang="en-US" sz="8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[ </a:t>
                      </a:r>
                      <a:r>
                        <a:rPr lang="en-US" sz="800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cIdx</a:t>
                      </a:r>
                      <a:r>
                        <a:rPr lang="en-US" sz="8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][ d ][ </a:t>
                      </a:r>
                      <a:r>
                        <a:rPr lang="en-US" sz="800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US" sz="8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][ j ][ k ][ n ]</a:t>
                      </a:r>
                      <a:endParaRPr lang="en-US" sz="800" dirty="0">
                        <a:solidFill>
                          <a:srgbClr val="FF0000"/>
                        </a:solidFill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5295" marR="55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8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</a:rPr>
                        <a:t>u(7)</a:t>
                      </a:r>
                    </a:p>
                  </a:txBody>
                  <a:tcPr marL="55295" marR="55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621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8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						if ( </a:t>
                      </a:r>
                      <a:r>
                        <a:rPr lang="en-US" sz="800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cgs_coeff_q</a:t>
                      </a:r>
                      <a:r>
                        <a:rPr lang="en-US" sz="8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[ </a:t>
                      </a:r>
                      <a:r>
                        <a:rPr lang="en-US" sz="800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cIdx</a:t>
                      </a:r>
                      <a:r>
                        <a:rPr lang="en-US" sz="8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][ d ][ </a:t>
                      </a:r>
                      <a:r>
                        <a:rPr lang="en-US" sz="800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US" sz="8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][ j ][ k ][ n ] </a:t>
                      </a:r>
                      <a:r>
                        <a:rPr lang="en-GB" sz="800" dirty="0">
                          <a:solidFill>
                            <a:srgbClr val="FF0000"/>
                          </a:solidFill>
                          <a:effectLst/>
                          <a:latin typeface="Times"/>
                          <a:ea typeface="Malgun Gothic"/>
                          <a:cs typeface="Times New Roman"/>
                        </a:rPr>
                        <a:t>| |</a:t>
                      </a:r>
                      <a:r>
                        <a:rPr lang="en-GB" sz="8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 </a:t>
                      </a:r>
                      <a:r>
                        <a:rPr lang="en-US" sz="800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cgs_coeff_r</a:t>
                      </a:r>
                      <a:r>
                        <a:rPr lang="en-US" sz="8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[ </a:t>
                      </a:r>
                      <a:r>
                        <a:rPr lang="en-US" sz="800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cIdx</a:t>
                      </a:r>
                      <a:r>
                        <a:rPr lang="en-US" sz="8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][ d ][ </a:t>
                      </a:r>
                      <a:r>
                        <a:rPr lang="en-US" sz="800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US" sz="8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][ j ][ k ][ n ] )</a:t>
                      </a:r>
                      <a:endParaRPr lang="en-US" sz="800" dirty="0">
                        <a:solidFill>
                          <a:srgbClr val="FF0000"/>
                        </a:solidFill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5295" marR="55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8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</a:p>
                  </a:txBody>
                  <a:tcPr marL="55295" marR="55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966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8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			</a:t>
                      </a:r>
                      <a:r>
                        <a:rPr lang="en-US" sz="8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	</a:t>
                      </a:r>
                      <a:r>
                        <a:rPr lang="en-US" sz="800" b="1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cgs_coeff_s</a:t>
                      </a:r>
                      <a:r>
                        <a:rPr lang="en-US" sz="8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[ </a:t>
                      </a:r>
                      <a:r>
                        <a:rPr lang="en-US" sz="800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cIdx</a:t>
                      </a:r>
                      <a:r>
                        <a:rPr lang="en-US" sz="8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][ d ][ </a:t>
                      </a:r>
                      <a:r>
                        <a:rPr lang="en-US" sz="800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US" sz="8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][ j ][ k ][ n ]</a:t>
                      </a:r>
                      <a:endParaRPr lang="en-US" sz="800" dirty="0">
                        <a:solidFill>
                          <a:srgbClr val="FF0000"/>
                        </a:solidFill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5295" marR="55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8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</a:rPr>
                        <a:t>u(1)</a:t>
                      </a:r>
                    </a:p>
                  </a:txBody>
                  <a:tcPr marL="55295" marR="55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966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8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					}</a:t>
                      </a:r>
                      <a:endParaRPr lang="en-US" sz="8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5295" marR="55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800" dirty="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</a:p>
                  </a:txBody>
                  <a:tcPr marL="55295" marR="55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966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8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				}</a:t>
                      </a:r>
                      <a:endParaRPr lang="en-US" sz="8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5295" marR="55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</a:p>
                  </a:txBody>
                  <a:tcPr marL="55295" marR="55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966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8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			}</a:t>
                      </a:r>
                      <a:endParaRPr lang="en-US" sz="8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5295" marR="55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</a:p>
                  </a:txBody>
                  <a:tcPr marL="55295" marR="55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966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8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		}</a:t>
                      </a:r>
                      <a:endParaRPr lang="en-US" sz="8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5295" marR="55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</a:p>
                  </a:txBody>
                  <a:tcPr marL="55295" marR="55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966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8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	}</a:t>
                      </a:r>
                      <a:endParaRPr lang="en-US" sz="8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5295" marR="55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</a:p>
                  </a:txBody>
                  <a:tcPr marL="55295" marR="55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966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8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}</a:t>
                      </a:r>
                      <a:endParaRPr lang="en-US" sz="8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5295" marR="55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</a:p>
                  </a:txBody>
                  <a:tcPr marL="55295" marR="55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966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8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}</a:t>
                      </a:r>
                      <a:endParaRPr lang="en-US" sz="8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5295" marR="55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</a:p>
                  </a:txBody>
                  <a:tcPr marL="55295" marR="55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966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8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}</a:t>
                      </a:r>
                      <a:endParaRPr lang="en-US" sz="8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5295" marR="55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</a:p>
                  </a:txBody>
                  <a:tcPr marL="55295" marR="55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966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8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  <a:endParaRPr lang="en-US" sz="8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5295" marR="55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800" dirty="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</a:p>
                  </a:txBody>
                  <a:tcPr marL="55295" marR="55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9897623"/>
              </p:ext>
            </p:extLst>
          </p:nvPr>
        </p:nvGraphicFramePr>
        <p:xfrm>
          <a:off x="609601" y="1047750"/>
          <a:ext cx="3962400" cy="3833808"/>
        </p:xfrm>
        <a:graphic>
          <a:graphicData uri="http://schemas.openxmlformats.org/drawingml/2006/table">
            <a:tbl>
              <a:tblPr/>
              <a:tblGrid>
                <a:gridCol w="3457332"/>
                <a:gridCol w="505068"/>
              </a:tblGrid>
              <a:tr h="174264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 dirty="0" err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cgs_matrix</a:t>
                      </a:r>
                      <a:r>
                        <a:rPr lang="en-US" sz="9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( ) {</a:t>
                      </a:r>
                      <a:endParaRPr lang="en-US" sz="9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5123" marR="65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90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</a:p>
                  </a:txBody>
                  <a:tcPr marL="65123" marR="65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64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for( n = 0; n &lt; </a:t>
                      </a:r>
                      <a:r>
                        <a:rPr lang="en-US" sz="900">
                          <a:effectLst/>
                          <a:latin typeface="Times"/>
                          <a:ea typeface="Malgun Gothic"/>
                          <a:cs typeface="Times New Roman"/>
                        </a:rPr>
                        <a:t>numRefLayerPics</a:t>
                      </a:r>
                      <a:r>
                        <a:rPr lang="en-US" sz="9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; n++ ) {</a:t>
                      </a:r>
                      <a:endParaRPr lang="en-US" sz="9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5123" marR="65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90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</a:p>
                  </a:txBody>
                  <a:tcPr marL="65123" marR="65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64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 b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cgs_enabled_flag</a:t>
                      </a:r>
                      <a:r>
                        <a:rPr lang="en-US" sz="9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[ n ]</a:t>
                      </a:r>
                      <a:endParaRPr lang="en-US" sz="9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5123" marR="65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900">
                          <a:effectLst/>
                          <a:latin typeface="Times New Roman"/>
                          <a:ea typeface="Malgun Gothic"/>
                        </a:rPr>
                        <a:t>u(1)</a:t>
                      </a:r>
                    </a:p>
                  </a:txBody>
                  <a:tcPr marL="65123" marR="65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64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 b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US" sz="9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if( cgs_enabled_flag ) {</a:t>
                      </a:r>
                      <a:endParaRPr lang="en-US" sz="9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5123" marR="65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90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</a:p>
                  </a:txBody>
                  <a:tcPr marL="65123" marR="65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64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US" sz="900" b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cgs</a:t>
                      </a:r>
                      <a:r>
                        <a:rPr lang="en-US" sz="9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_</a:t>
                      </a:r>
                      <a:r>
                        <a:rPr lang="en-US" sz="900" b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coeff_precision</a:t>
                      </a:r>
                      <a:r>
                        <a:rPr lang="en-US" sz="9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[ n ]</a:t>
                      </a:r>
                      <a:endParaRPr lang="en-US" sz="9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5123" marR="65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900">
                          <a:effectLst/>
                          <a:latin typeface="Times New Roman"/>
                          <a:ea typeface="Malgun Gothic"/>
                        </a:rPr>
                        <a:t>ue(v)</a:t>
                      </a:r>
                    </a:p>
                  </a:txBody>
                  <a:tcPr marL="65123" marR="65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64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for( i = 0; i &lt; 8; i++ ) {</a:t>
                      </a:r>
                      <a:endParaRPr lang="en-US" sz="9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5123" marR="65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90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</a:p>
                  </a:txBody>
                  <a:tcPr marL="65123" marR="65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64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	for( j = 0; j &lt; 8; j++ ) {</a:t>
                      </a:r>
                      <a:endParaRPr lang="en-US" sz="9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5123" marR="65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90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</a:p>
                  </a:txBody>
                  <a:tcPr marL="65123" marR="65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64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		for( k = 0; k &lt; 8; k++ ) {</a:t>
                      </a:r>
                      <a:endParaRPr lang="en-US" sz="9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5123" marR="65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90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</a:p>
                  </a:txBody>
                  <a:tcPr marL="65123" marR="65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64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 b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			cgs_present_flag</a:t>
                      </a:r>
                      <a:r>
                        <a:rPr lang="en-US" sz="9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[ i ][ j ][ k ][ n ]</a:t>
                      </a:r>
                      <a:endParaRPr lang="en-US" sz="9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5123" marR="65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900">
                          <a:effectLst/>
                          <a:latin typeface="Times New Roman"/>
                          <a:ea typeface="Malgun Gothic"/>
                        </a:rPr>
                        <a:t>u(1)</a:t>
                      </a:r>
                    </a:p>
                  </a:txBody>
                  <a:tcPr marL="65123" marR="65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64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 b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			</a:t>
                      </a:r>
                      <a:r>
                        <a:rPr lang="en-US" sz="9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if( cgs_present_flag[ i ][ j ][ k ][ n ] ) {</a:t>
                      </a:r>
                      <a:endParaRPr lang="en-US" sz="9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5123" marR="65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90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</a:p>
                  </a:txBody>
                  <a:tcPr marL="65123" marR="65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64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				for( cIdx = 0; cIdx &lt; 3; cIdx++ ) {</a:t>
                      </a:r>
                      <a:endParaRPr lang="en-US" sz="9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5123" marR="65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90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</a:p>
                  </a:txBody>
                  <a:tcPr marL="65123" marR="65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64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 b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					</a:t>
                      </a:r>
                      <a:r>
                        <a:rPr lang="en-US" sz="9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for( d = 0; d &lt; 2;d++ ) {</a:t>
                      </a:r>
                      <a:endParaRPr lang="en-US" sz="9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5123" marR="65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90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</a:p>
                  </a:txBody>
                  <a:tcPr marL="65123" marR="65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64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			</a:t>
                      </a:r>
                      <a:r>
                        <a:rPr lang="en-US" sz="900" b="1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US" sz="900" b="1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cgs_coeff</a:t>
                      </a:r>
                      <a:r>
                        <a:rPr lang="en-US" sz="9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[ </a:t>
                      </a:r>
                      <a:r>
                        <a:rPr lang="en-US" sz="900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cIdx</a:t>
                      </a:r>
                      <a:r>
                        <a:rPr lang="en-US" sz="9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][ d ][ </a:t>
                      </a:r>
                      <a:r>
                        <a:rPr lang="en-US" sz="900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US" sz="9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][ j ][ k ][ n ]</a:t>
                      </a:r>
                      <a:endParaRPr lang="en-US" sz="900" dirty="0">
                        <a:solidFill>
                          <a:srgbClr val="FF0000"/>
                        </a:solidFill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5123" marR="65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9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</a:rPr>
                        <a:t>se(v)</a:t>
                      </a:r>
                    </a:p>
                  </a:txBody>
                  <a:tcPr marL="65123" marR="65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64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					}</a:t>
                      </a:r>
                      <a:endParaRPr lang="en-US" sz="9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5123" marR="65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90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</a:p>
                  </a:txBody>
                  <a:tcPr marL="65123" marR="65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64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				}</a:t>
                      </a:r>
                      <a:endParaRPr lang="en-US" sz="9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5123" marR="65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90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</a:p>
                  </a:txBody>
                  <a:tcPr marL="65123" marR="65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64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			}</a:t>
                      </a:r>
                      <a:endParaRPr lang="en-US" sz="9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5123" marR="65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90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</a:p>
                  </a:txBody>
                  <a:tcPr marL="65123" marR="65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64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		}</a:t>
                      </a:r>
                      <a:endParaRPr lang="en-US" sz="9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5123" marR="65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90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</a:p>
                  </a:txBody>
                  <a:tcPr marL="65123" marR="65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64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	}</a:t>
                      </a:r>
                      <a:endParaRPr lang="en-US" sz="9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5123" marR="65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90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</a:p>
                  </a:txBody>
                  <a:tcPr marL="65123" marR="65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64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}</a:t>
                      </a:r>
                      <a:endParaRPr lang="en-US" sz="9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5123" marR="65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90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</a:p>
                  </a:txBody>
                  <a:tcPr marL="65123" marR="65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64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}</a:t>
                      </a:r>
                      <a:endParaRPr lang="en-US" sz="9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5123" marR="65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90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</a:p>
                  </a:txBody>
                  <a:tcPr marL="65123" marR="65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64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}</a:t>
                      </a:r>
                      <a:endParaRPr lang="en-US" sz="9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5123" marR="65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90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</a:p>
                  </a:txBody>
                  <a:tcPr marL="65123" marR="65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64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  <a:endParaRPr lang="en-US" sz="9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5123" marR="65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900" dirty="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</a:p>
                  </a:txBody>
                  <a:tcPr marL="65123" marR="65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0364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Results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3288578"/>
              </p:ext>
            </p:extLst>
          </p:nvPr>
        </p:nvGraphicFramePr>
        <p:xfrm>
          <a:off x="381000" y="1232416"/>
          <a:ext cx="8610600" cy="2317644"/>
        </p:xfrm>
        <a:graphic>
          <a:graphicData uri="http://schemas.openxmlformats.org/drawingml/2006/table">
            <a:tbl>
              <a:tblPr firstRow="1" bandRow="1">
                <a:tableStyleId>{EB9631B5-78F2-41C9-869B-9F39066F8104}</a:tableStyleId>
              </a:tblPr>
              <a:tblGrid>
                <a:gridCol w="1600200"/>
                <a:gridCol w="3276600"/>
                <a:gridCol w="3733800"/>
              </a:tblGrid>
              <a:tr h="762000">
                <a:tc>
                  <a:txBody>
                    <a:bodyPr/>
                    <a:lstStyle/>
                    <a:p>
                      <a:endParaRPr lang="en-US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>
                          <a:latin typeface="Calibri" panose="020F0502020204030204" pitchFamily="34" charset="0"/>
                        </a:rPr>
                        <a:t>Cfg</a:t>
                      </a:r>
                      <a:r>
                        <a:rPr lang="en-US" dirty="0" smtClean="0">
                          <a:latin typeface="Calibri" panose="020F0502020204030204" pitchFamily="34" charset="0"/>
                        </a:rPr>
                        <a:t> 1: 8x8x8 matrix-mapping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Calibri" panose="020F0502020204030204" pitchFamily="34" charset="0"/>
                        </a:rPr>
                        <a:t>Proposed/JCTVCQ0072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>
                          <a:latin typeface="Calibri" panose="020F0502020204030204" pitchFamily="34" charset="0"/>
                        </a:rPr>
                        <a:t>Cfg</a:t>
                      </a:r>
                      <a:r>
                        <a:rPr lang="en-US" dirty="0" smtClean="0">
                          <a:latin typeface="Calibri" panose="020F0502020204030204" pitchFamily="34" charset="0"/>
                        </a:rPr>
                        <a:t> 3: 8x8x8 gain-offset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Calibri" panose="020F0502020204030204" pitchFamily="34" charset="0"/>
                        </a:rPr>
                        <a:t>Proposed/JCTVCQ0072</a:t>
                      </a:r>
                    </a:p>
                  </a:txBody>
                  <a:tcPr/>
                </a:tc>
              </a:tr>
              <a:tr h="388911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anose="020F0502020204030204" pitchFamily="34" charset="0"/>
                        </a:rPr>
                        <a:t>All intra 1x</a:t>
                      </a:r>
                      <a:endParaRPr lang="en-US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alibri" panose="020F0502020204030204" pitchFamily="34" charset="0"/>
                        </a:rPr>
                        <a:t>9.0% / 8.1%</a:t>
                      </a:r>
                      <a:endParaRPr lang="en-US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alibri" panose="020F0502020204030204" pitchFamily="34" charset="0"/>
                        </a:rPr>
                        <a:t>5.7% / 5.2%</a:t>
                      </a:r>
                      <a:endParaRPr lang="en-US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88911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anose="020F0502020204030204" pitchFamily="34" charset="0"/>
                        </a:rPr>
                        <a:t>All intra 2x</a:t>
                      </a:r>
                      <a:endParaRPr lang="en-US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alibri" panose="020F0502020204030204" pitchFamily="34" charset="0"/>
                        </a:rPr>
                        <a:t>9.1%</a:t>
                      </a:r>
                      <a:r>
                        <a:rPr lang="en-US" baseline="0" dirty="0" smtClean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dirty="0" smtClean="0">
                          <a:latin typeface="Calibri" panose="020F0502020204030204" pitchFamily="34" charset="0"/>
                        </a:rPr>
                        <a:t>/ 8.5%</a:t>
                      </a:r>
                      <a:endParaRPr lang="en-US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alibri" panose="020F0502020204030204" pitchFamily="34" charset="0"/>
                        </a:rPr>
                        <a:t>5.5% / 5.1%</a:t>
                      </a:r>
                      <a:endParaRPr lang="en-US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88911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anose="020F0502020204030204" pitchFamily="34" charset="0"/>
                        </a:rPr>
                        <a:t>RA</a:t>
                      </a:r>
                      <a:r>
                        <a:rPr lang="en-US" baseline="0" dirty="0" smtClean="0">
                          <a:latin typeface="Calibri" panose="020F0502020204030204" pitchFamily="34" charset="0"/>
                        </a:rPr>
                        <a:t> 1x</a:t>
                      </a:r>
                      <a:endParaRPr lang="en-US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alibri" panose="020F0502020204030204" pitchFamily="34" charset="0"/>
                        </a:rPr>
                        <a:t>9.8% / 9.7%</a:t>
                      </a:r>
                      <a:endParaRPr lang="en-US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alibri" panose="020F0502020204030204" pitchFamily="34" charset="0"/>
                        </a:rPr>
                        <a:t>6.9% / 6.9%</a:t>
                      </a:r>
                      <a:endParaRPr lang="en-US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88911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anose="020F0502020204030204" pitchFamily="34" charset="0"/>
                        </a:rPr>
                        <a:t>RA 2x</a:t>
                      </a:r>
                      <a:endParaRPr lang="en-US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alibri" panose="020F0502020204030204" pitchFamily="34" charset="0"/>
                        </a:rPr>
                        <a:t>6.5% / 6.4%</a:t>
                      </a:r>
                      <a:endParaRPr lang="en-US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alibri" panose="020F0502020204030204" pitchFamily="34" charset="0"/>
                        </a:rPr>
                        <a:t>4.3% / 4.3%</a:t>
                      </a:r>
                      <a:endParaRPr lang="en-US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381000" y="819150"/>
            <a:ext cx="5698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latin typeface="Calibri" pitchFamily="34" charset="0"/>
                <a:cs typeface="Calibri" pitchFamily="34" charset="0"/>
              </a:rPr>
              <a:t>Average </a:t>
            </a:r>
            <a:r>
              <a:rPr lang="en-US" sz="1800" b="1" dirty="0" err="1" smtClean="0">
                <a:latin typeface="Calibri" pitchFamily="34" charset="0"/>
                <a:cs typeface="Calibri" pitchFamily="34" charset="0"/>
              </a:rPr>
              <a:t>luma</a:t>
            </a:r>
            <a:r>
              <a:rPr lang="en-US" sz="1800" b="1" dirty="0" smtClean="0">
                <a:latin typeface="Calibri" pitchFamily="34" charset="0"/>
                <a:cs typeface="Calibri" pitchFamily="34" charset="0"/>
              </a:rPr>
              <a:t> BD rate improvements (with SCE1 anchors):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257800" y="3895725"/>
            <a:ext cx="36262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  <a:cs typeface="Calibri" pitchFamily="34" charset="0"/>
              </a:rPr>
              <a:t>Thank you Nokia for the cross-check.</a:t>
            </a:r>
          </a:p>
        </p:txBody>
      </p:sp>
    </p:spTree>
    <p:extLst>
      <p:ext uri="{BB962C8B-B14F-4D97-AF65-F5344CB8AC3E}">
        <p14:creationId xmlns:p14="http://schemas.microsoft.com/office/powerpoint/2010/main" val="758872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For SCE1 anchors the BD rate results are reported to be: </a:t>
            </a:r>
          </a:p>
          <a:p>
            <a:pPr lvl="1"/>
            <a:r>
              <a:rPr lang="en-CA" sz="2000" dirty="0"/>
              <a:t>Configuration 1: 8x8x8 Matrix mapping: </a:t>
            </a:r>
          </a:p>
          <a:p>
            <a:pPr marL="871538" lvl="2" indent="0">
              <a:buNone/>
            </a:pPr>
            <a:r>
              <a:rPr lang="en-CA" sz="2000" dirty="0"/>
              <a:t>9.0% (All intra 1x) 		9.1% (All intra 2x), </a:t>
            </a:r>
          </a:p>
          <a:p>
            <a:pPr marL="871538" lvl="2" indent="0">
              <a:buNone/>
            </a:pPr>
            <a:r>
              <a:rPr lang="en-CA" sz="2000" dirty="0"/>
              <a:t>9.8% (Random access 1x) 	6.5% (Random access 2x) </a:t>
            </a:r>
            <a:endParaRPr lang="en-US" sz="2000" dirty="0"/>
          </a:p>
          <a:p>
            <a:pPr lvl="1"/>
            <a:r>
              <a:rPr lang="en-CA" sz="2000" dirty="0"/>
              <a:t>Configuration 3, 8x8x8 Gain-offset: </a:t>
            </a:r>
          </a:p>
          <a:p>
            <a:pPr marL="871538" lvl="2" indent="0">
              <a:buNone/>
            </a:pPr>
            <a:r>
              <a:rPr lang="en-CA" sz="2000" dirty="0"/>
              <a:t>5.7% (All intra 1x) 		5.5% (All intra 2x), </a:t>
            </a:r>
          </a:p>
          <a:p>
            <a:pPr marL="871538" lvl="2" indent="0">
              <a:buNone/>
            </a:pPr>
            <a:r>
              <a:rPr lang="en-CA" sz="2000" dirty="0"/>
              <a:t>6.9% (Random access 1x) 	4.3% (Random access </a:t>
            </a:r>
            <a:r>
              <a:rPr lang="en-CA" sz="2000" dirty="0" smtClean="0"/>
              <a:t>2x)</a:t>
            </a:r>
          </a:p>
          <a:p>
            <a:endParaRPr lang="en-US" sz="2000" dirty="0" smtClean="0"/>
          </a:p>
          <a:p>
            <a:r>
              <a:rPr lang="en-US" sz="2000" dirty="0" smtClean="0"/>
              <a:t>We </a:t>
            </a:r>
            <a:r>
              <a:rPr lang="en-US" sz="2000" dirty="0"/>
              <a:t>propose that the modified </a:t>
            </a:r>
            <a:r>
              <a:rPr lang="en-US" sz="2000" dirty="0" smtClean="0"/>
              <a:t>color prediction coefficient </a:t>
            </a:r>
            <a:r>
              <a:rPr lang="en-US" sz="2000" dirty="0"/>
              <a:t>signaling be considered for adoption along with JCTVC-Q0072 configuration 1 and 3.</a:t>
            </a:r>
          </a:p>
          <a:p>
            <a:endParaRPr lang="en-US" sz="20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3125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11441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ST July Monthly Dept Meeting 073008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CST July Monthly Dept Meeting 073008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715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715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1800" dirty="0" smtClean="0">
            <a:latin typeface="Calibri" pitchFamily="34" charset="0"/>
            <a:cs typeface="Calibri" pitchFamily="34" charset="0"/>
          </a:defRPr>
        </a:defPPr>
      </a:lstStyle>
    </a:txDef>
  </a:objectDefaults>
  <a:extraClrSchemeLst>
    <a:extraClrScheme>
      <a:clrScheme name="CST July Monthly Dept Meeting 073008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ST July Monthly Dept Meeting 073008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T July Monthly Dept Meeting 073008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T July Monthly Dept Meeting 073008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ST July Monthly Dept Meeting 073008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T July Monthly Dept Meeting 073008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T July Monthly Dept Meeting 073008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CST July Monthly Dept Meeting 073008</Template>
  <TotalTime>18574</TotalTime>
  <Words>498</Words>
  <Application>Microsoft Office PowerPoint</Application>
  <PresentationFormat>On-screen Show (16:9)</PresentationFormat>
  <Paragraphs>311</Paragraphs>
  <Slides>10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CST July Monthly Dept Meeting 073008</vt:lpstr>
      <vt:lpstr>JCTVC-Q0141 Non-SCE1: Coding of color gamut prediction coefficients</vt:lpstr>
      <vt:lpstr>Proposal overview</vt:lpstr>
      <vt:lpstr>PowerPoint Presentation</vt:lpstr>
      <vt:lpstr>Proposed modification</vt:lpstr>
      <vt:lpstr>Proposed syntax modification (configuration 1)</vt:lpstr>
      <vt:lpstr>Proposed syntax modification (configuration 3)</vt:lpstr>
      <vt:lpstr>Experimental Results</vt:lpstr>
      <vt:lpstr>Conclusion</vt:lpstr>
      <vt:lpstr>PowerPoint Presentation</vt:lpstr>
      <vt:lpstr>Experimental Results</vt:lpstr>
    </vt:vector>
  </TitlesOfParts>
  <Company>Sharp Labs of America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 Overview Nov 2011</dc:title>
  <dc:creator>Larry Meixner</dc:creator>
  <dc:description>Letter Paper size
Meets sharp Logo Reqt. 2007</dc:description>
  <cp:lastModifiedBy>Kiran Misra</cp:lastModifiedBy>
  <cp:revision>357</cp:revision>
  <cp:lastPrinted>2012-05-17T23:57:45Z</cp:lastPrinted>
  <dcterms:created xsi:type="dcterms:W3CDTF">2008-07-29T15:54:01Z</dcterms:created>
  <dcterms:modified xsi:type="dcterms:W3CDTF">2014-03-26T23:53:46Z</dcterms:modified>
</cp:coreProperties>
</file>