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0"/>
  </p:notesMasterIdLst>
  <p:sldIdLst>
    <p:sldId id="256" r:id="rId2"/>
    <p:sldId id="258" r:id="rId3"/>
    <p:sldId id="264" r:id="rId4"/>
    <p:sldId id="265" r:id="rId5"/>
    <p:sldId id="266" r:id="rId6"/>
    <p:sldId id="267" r:id="rId7"/>
    <p:sldId id="268" r:id="rId8"/>
    <p:sldId id="26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8"/>
            <p14:sldId id="264"/>
            <p14:sldId id="265"/>
            <p14:sldId id="266"/>
            <p14:sldId id="267"/>
            <p14:sldId id="268"/>
            <p14:sldId id="26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3/29/2014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a:t>Performance of encoder and parameter only changes for </a:t>
            </a:r>
            <a:r>
              <a:rPr lang="en-CA" sz="2400" b="1" dirty="0" smtClean="0"/>
              <a:t>Screen </a:t>
            </a:r>
            <a:r>
              <a:rPr lang="en-CA" sz="2400" b="1" dirty="0"/>
              <a:t>Content Coding</a:t>
            </a:r>
            <a:r>
              <a:rPr lang="en-CA" sz="2400" b="1" dirty="0" smtClean="0"/>
              <a:t/>
            </a:r>
            <a:br>
              <a:rPr lang="en-CA" sz="2400" b="1" dirty="0" smtClean="0"/>
            </a:br>
            <a:r>
              <a:rPr lang="en-CA" b="1" dirty="0" smtClean="0"/>
              <a:t/>
            </a:r>
            <a:br>
              <a:rPr lang="en-CA" b="1" dirty="0" smtClean="0"/>
            </a:br>
            <a:r>
              <a:rPr lang="en-CA" b="1" dirty="0" smtClean="0"/>
              <a:t>JCTVC-Q0140</a:t>
            </a:r>
            <a:endParaRPr lang="en-US" dirty="0"/>
          </a:p>
        </p:txBody>
      </p:sp>
      <p:sp>
        <p:nvSpPr>
          <p:cNvPr id="3" name="Subtitle 2"/>
          <p:cNvSpPr>
            <a:spLocks noGrp="1"/>
          </p:cNvSpPr>
          <p:nvPr>
            <p:ph type="subTitle" idx="1"/>
          </p:nvPr>
        </p:nvSpPr>
        <p:spPr>
          <a:xfrm>
            <a:off x="1143000" y="5715000"/>
            <a:ext cx="7162800" cy="364390"/>
          </a:xfrm>
        </p:spPr>
        <p:txBody>
          <a:bodyPr/>
          <a:lstStyle/>
          <a:p>
            <a:pPr hangingPunct="0"/>
            <a:r>
              <a:rPr lang="en-US" sz="1800" dirty="0"/>
              <a:t>Joel Sole, Chao Pang, </a:t>
            </a:r>
            <a:r>
              <a:rPr lang="en-CA" sz="1800" dirty="0"/>
              <a:t>Li Zhang</a:t>
            </a:r>
            <a:r>
              <a:rPr lang="en-US" sz="1800" dirty="0"/>
              <a:t>, Krishna Rapaka, 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lstStyle/>
          <a:p>
            <a:endParaRPr lang="en-CA" dirty="0" smtClean="0"/>
          </a:p>
          <a:p>
            <a:r>
              <a:rPr lang="en-CA" dirty="0" smtClean="0"/>
              <a:t>No </a:t>
            </a:r>
            <a:r>
              <a:rPr lang="en-CA" dirty="0"/>
              <a:t>new tools are introduced in the HEVC Range Extensions </a:t>
            </a:r>
            <a:r>
              <a:rPr lang="en-CA" dirty="0" smtClean="0"/>
              <a:t>design;</a:t>
            </a:r>
          </a:p>
          <a:p>
            <a:endParaRPr lang="en-CA" dirty="0"/>
          </a:p>
          <a:p>
            <a:r>
              <a:rPr lang="en-CA" dirty="0" smtClean="0"/>
              <a:t>Encoder-only </a:t>
            </a:r>
            <a:r>
              <a:rPr lang="en-CA" dirty="0"/>
              <a:t>improvements and changing </a:t>
            </a:r>
            <a:r>
              <a:rPr lang="en-CA" dirty="0" smtClean="0"/>
              <a:t>parameters</a:t>
            </a:r>
          </a:p>
          <a:p>
            <a:pPr lvl="1"/>
            <a:endParaRPr lang="en-CA" dirty="0" smtClean="0"/>
          </a:p>
          <a:p>
            <a:pPr lvl="1"/>
            <a:r>
              <a:rPr lang="en-CA" dirty="0" smtClean="0"/>
              <a:t>Increased transform skip size to 8×8</a:t>
            </a:r>
          </a:p>
          <a:p>
            <a:pPr lvl="1"/>
            <a:r>
              <a:rPr lang="en-CA" dirty="0"/>
              <a:t>Increased search area for Intra BC to full frame (JCTVC-Q0139)</a:t>
            </a:r>
          </a:p>
          <a:p>
            <a:pPr lvl="1"/>
            <a:r>
              <a:rPr lang="en-CA" dirty="0" smtClean="0"/>
              <a:t>Inter frame motion estimation refinement (JCTVC-Q0147)</a:t>
            </a:r>
          </a:p>
          <a:p>
            <a:pPr lvl="1"/>
            <a:r>
              <a:rPr lang="en-CA" dirty="0" smtClean="0"/>
              <a:t>Uniform quantization for </a:t>
            </a:r>
            <a:r>
              <a:rPr lang="en-CA" dirty="0"/>
              <a:t>RDPCM (</a:t>
            </a:r>
            <a:r>
              <a:rPr lang="en-CA" dirty="0" smtClean="0"/>
              <a:t>JCTVC-Q0148)</a:t>
            </a:r>
          </a:p>
          <a:p>
            <a:pPr lvl="1"/>
            <a:r>
              <a:rPr lang="en-CA" dirty="0" smtClean="0"/>
              <a:t>Intra BC refinement with </a:t>
            </a:r>
            <a:r>
              <a:rPr lang="en-CA" dirty="0" err="1" smtClean="0"/>
              <a:t>chroma</a:t>
            </a:r>
            <a:r>
              <a:rPr lang="en-CA" dirty="0" smtClean="0"/>
              <a:t> </a:t>
            </a:r>
            <a:r>
              <a:rPr lang="en-CA" dirty="0"/>
              <a:t>component (</a:t>
            </a:r>
            <a:r>
              <a:rPr lang="en-CA" dirty="0" smtClean="0"/>
              <a:t>JCTVC-Q0175)</a:t>
            </a:r>
          </a:p>
          <a:p>
            <a:endParaRPr lang="en-US" dirty="0" smtClean="0"/>
          </a:p>
        </p:txBody>
      </p:sp>
    </p:spTree>
    <p:extLst>
      <p:ext uri="{BB962C8B-B14F-4D97-AF65-F5344CB8AC3E}">
        <p14:creationId xmlns:p14="http://schemas.microsoft.com/office/powerpoint/2010/main" val="565793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endParaRPr lang="en-US" dirty="0" smtClean="0"/>
          </a:p>
          <a:p>
            <a:r>
              <a:rPr lang="en-US" dirty="0" smtClean="0"/>
              <a:t>Test </a:t>
            </a:r>
            <a:r>
              <a:rPr lang="en-US" dirty="0"/>
              <a:t>1: anchor is HM-13.0+RExt-6.0 with </a:t>
            </a:r>
            <a:r>
              <a:rPr lang="en-US" dirty="0" err="1"/>
              <a:t>CfP</a:t>
            </a:r>
            <a:r>
              <a:rPr lang="en-US" dirty="0"/>
              <a:t> sequences</a:t>
            </a:r>
            <a:endParaRPr lang="en-US" dirty="0" smtClean="0"/>
          </a:p>
          <a:p>
            <a:endParaRPr lang="en-US" dirty="0" smtClean="0"/>
          </a:p>
          <a:p>
            <a:r>
              <a:rPr lang="en-US" dirty="0" smtClean="0"/>
              <a:t>Test </a:t>
            </a:r>
            <a:r>
              <a:rPr lang="en-US" dirty="0"/>
              <a:t>2: anchor is </a:t>
            </a:r>
            <a:r>
              <a:rPr lang="en-US" dirty="0" smtClean="0"/>
              <a:t>the </a:t>
            </a:r>
            <a:r>
              <a:rPr lang="en-US" dirty="0" err="1" smtClean="0"/>
              <a:t>CfP</a:t>
            </a:r>
            <a:r>
              <a:rPr lang="en-US" dirty="0" smtClean="0"/>
              <a:t> </a:t>
            </a:r>
            <a:r>
              <a:rPr lang="en-US" dirty="0"/>
              <a:t>anchor</a:t>
            </a:r>
            <a:endParaRPr lang="en-CA" dirty="0" smtClean="0"/>
          </a:p>
          <a:p>
            <a:endParaRPr lang="en-US" dirty="0" smtClean="0"/>
          </a:p>
          <a:p>
            <a:r>
              <a:rPr lang="en-US" dirty="0" smtClean="0"/>
              <a:t>Test </a:t>
            </a:r>
            <a:r>
              <a:rPr lang="en-US" dirty="0"/>
              <a:t>3: anchor is AVC High </a:t>
            </a:r>
            <a:r>
              <a:rPr lang="en-US" dirty="0" smtClean="0"/>
              <a:t>4:4:4 with AHG8 sequences</a:t>
            </a:r>
            <a:endParaRPr lang="en-US" dirty="0"/>
          </a:p>
        </p:txBody>
      </p:sp>
    </p:spTree>
    <p:extLst>
      <p:ext uri="{BB962C8B-B14F-4D97-AF65-F5344CB8AC3E}">
        <p14:creationId xmlns:p14="http://schemas.microsoft.com/office/powerpoint/2010/main" val="274329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RExt</a:t>
            </a:r>
            <a:r>
              <a:rPr lang="en-US" dirty="0" smtClean="0"/>
              <a:t> 6.1 as anchor with </a:t>
            </a:r>
            <a:r>
              <a:rPr lang="en-US" dirty="0" err="1" smtClean="0"/>
              <a:t>CfP</a:t>
            </a:r>
            <a:r>
              <a:rPr lang="en-US" dirty="0" smtClean="0"/>
              <a:t> sequences</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706514975"/>
              </p:ext>
            </p:extLst>
          </p:nvPr>
        </p:nvGraphicFramePr>
        <p:xfrm>
          <a:off x="304800" y="1295400"/>
          <a:ext cx="8229600" cy="2346960"/>
        </p:xfrm>
        <a:graphic>
          <a:graphicData uri="http://schemas.openxmlformats.org/drawingml/2006/table">
            <a:tbl>
              <a:tblPr/>
              <a:tblGrid>
                <a:gridCol w="2683566"/>
                <a:gridCol w="613386"/>
                <a:gridCol w="690060"/>
                <a:gridCol w="536713"/>
                <a:gridCol w="690060"/>
                <a:gridCol w="536713"/>
                <a:gridCol w="536713"/>
                <a:gridCol w="766733"/>
                <a:gridCol w="613386"/>
                <a:gridCol w="562270"/>
              </a:tblGrid>
              <a:tr h="162870">
                <a:tc>
                  <a:txBody>
                    <a:bodyPr/>
                    <a:lstStyle/>
                    <a:p>
                      <a:pPr algn="l" fontAlgn="b"/>
                      <a:endParaRPr lang="en-US" sz="1100" b="0" i="0" u="none" strike="noStrike" dirty="0">
                        <a:solidFill>
                          <a:srgbClr val="000000"/>
                        </a:solidFill>
                        <a:effectLst/>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4809">
                <a:tc>
                  <a:txBody>
                    <a:bodyPr/>
                    <a:lstStyle/>
                    <a:p>
                      <a:pPr algn="l" fontAlgn="b"/>
                      <a:endParaRPr lang="en-US" sz="1100" b="0" i="0" u="none" strike="noStrike">
                        <a:solidFill>
                          <a:srgbClr val="000000"/>
                        </a:solidFill>
                        <a:effectLst/>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2870">
                <a:tc>
                  <a:txBody>
                    <a:bodyPr/>
                    <a:lstStyle/>
                    <a:p>
                      <a:pPr algn="l" fontAlgn="b"/>
                      <a:r>
                        <a:rPr lang="en-US" sz="1100" b="0" i="0" u="none" strike="noStrike">
                          <a:solidFill>
                            <a:srgbClr val="000000"/>
                          </a:solidFill>
                          <a:effectLst/>
                          <a:latin typeface="Arial"/>
                        </a:rPr>
                        <a:t>RGB, text &amp; graphics with motion,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-31.3%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-27.6%</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-27.7%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-30.8%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-26.2%</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-26.0%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-29.1%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-22.9%</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-21.8%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62870">
                <a:tc>
                  <a:txBody>
                    <a:bodyPr/>
                    <a:lstStyle/>
                    <a:p>
                      <a:pPr algn="l" fontAlgn="b"/>
                      <a:r>
                        <a:rPr lang="en-US" sz="1100" b="0" i="0" u="none" strike="noStrike">
                          <a:solidFill>
                            <a:srgbClr val="000000"/>
                          </a:solidFill>
                          <a:effectLst/>
                          <a:latin typeface="Arial"/>
                        </a:rPr>
                        <a:t>RGB, text &amp; graphics with motion,720p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-22.9%</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-16.9%</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-29.3%</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-22.1%</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-23.9%</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-21.3%</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-23.3%</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RGB, mixed content, 1440p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-19.6%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-28.6%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-41.2%</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-32.2%</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RGB, mixed content,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-17.1%</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-11.9%</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-11.8%</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-15.1%</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-14.5%</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-30.6%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-17.0%</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RGB, Animation, 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-8.8%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0.5%</a:t>
                      </a:r>
                    </a:p>
                  </a:txBody>
                  <a:tcPr marL="0" marR="0" marT="0"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-14.2%</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-22.6%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YUV, text &amp; graphics with motion,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-26.7%</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-27.0%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-26.7%</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-25.9%</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-28.8%</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-28.7%</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-27.8%</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-27.3%</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YUV, text &amp; graphics with motion,720p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-15.4%</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-15.8%</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-16.2%</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-22.4%</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-25.1%</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-22.9%</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-27.6%</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YUV, mixed content, 1440p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-14.7%</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-14.8%</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-14.8%</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-19.7%</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-23.1%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-29.4%</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-36.8%</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-37.0%</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2870">
                <a:tc>
                  <a:txBody>
                    <a:bodyPr/>
                    <a:lstStyle/>
                    <a:p>
                      <a:pPr algn="l" fontAlgn="b"/>
                      <a:r>
                        <a:rPr lang="en-US" sz="1100" b="0" i="0" u="none" strike="noStrike">
                          <a:solidFill>
                            <a:srgbClr val="000000"/>
                          </a:solidFill>
                          <a:effectLst/>
                          <a:latin typeface="Arial"/>
                        </a:rPr>
                        <a:t>YUV, mixed content,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-12.5%</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-13.0%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-12.7%</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-15.6%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-20.6%</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-19.7%</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-18.5%</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-23.9%</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-23.3%</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4809">
                <a:tc>
                  <a:txBody>
                    <a:bodyPr/>
                    <a:lstStyle/>
                    <a:p>
                      <a:pPr algn="l" fontAlgn="b"/>
                      <a:r>
                        <a:rPr lang="en-US" sz="1100" b="0" i="0" u="none" strike="noStrike">
                          <a:solidFill>
                            <a:srgbClr val="000000"/>
                          </a:solidFill>
                          <a:effectLst/>
                          <a:latin typeface="Arial"/>
                        </a:rPr>
                        <a:t>YUV, Animation, 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-10.9%</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-13.1%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-7.0%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-14.2%</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-18.0%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62870">
                <a:tc>
                  <a:txBody>
                    <a:bodyPr/>
                    <a:lstStyle/>
                    <a:p>
                      <a:pPr algn="l" fontAlgn="b"/>
                      <a:r>
                        <a:rPr lang="en-US" sz="1100" b="0" i="0" u="none" strike="noStrike">
                          <a:solidFill>
                            <a:srgbClr val="000000"/>
                          </a:solidFill>
                          <a:effectLst/>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117%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4809">
                <a:tc>
                  <a:txBody>
                    <a:bodyPr/>
                    <a:lstStyle/>
                    <a:p>
                      <a:pPr algn="l" fontAlgn="b"/>
                      <a:r>
                        <a:rPr lang="en-US" sz="1100" b="0" i="0" u="none" strike="noStrike">
                          <a:solidFill>
                            <a:srgbClr val="000000"/>
                          </a:solidFill>
                          <a:effectLst/>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dirty="0">
                          <a:solidFill>
                            <a:srgbClr val="000000"/>
                          </a:solidFill>
                          <a:effectLst/>
                          <a:latin typeface="Arial"/>
                        </a:rPr>
                        <a:t>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79620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CfP</a:t>
            </a:r>
            <a:r>
              <a:rPr lang="en-US" dirty="0" smtClean="0"/>
              <a:t> anchor as anchor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39410906"/>
              </p:ext>
            </p:extLst>
          </p:nvPr>
        </p:nvGraphicFramePr>
        <p:xfrm>
          <a:off x="304800" y="1295400"/>
          <a:ext cx="8178799" cy="2346960"/>
        </p:xfrm>
        <a:graphic>
          <a:graphicData uri="http://schemas.openxmlformats.org/drawingml/2006/table">
            <a:tbl>
              <a:tblPr/>
              <a:tblGrid>
                <a:gridCol w="2667000"/>
                <a:gridCol w="685800"/>
                <a:gridCol w="533400"/>
                <a:gridCol w="609600"/>
                <a:gridCol w="685800"/>
                <a:gridCol w="533400"/>
                <a:gridCol w="533400"/>
                <a:gridCol w="762000"/>
                <a:gridCol w="609600"/>
                <a:gridCol w="558799"/>
              </a:tblGrid>
              <a:tr h="152400">
                <a:tc>
                  <a:txBody>
                    <a:bodyPr/>
                    <a:lstStyle/>
                    <a:p>
                      <a:pPr algn="l" fontAlgn="b"/>
                      <a:endParaRPr lang="en-US" sz="1100" b="0" i="0" u="none" strike="noStrike" dirty="0">
                        <a:solidFill>
                          <a:srgbClr val="000000"/>
                        </a:solidFill>
                        <a:effectLst/>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100" b="0" i="0" u="none" strike="noStrike">
                        <a:solidFill>
                          <a:srgbClr val="000000"/>
                        </a:solidFill>
                        <a:effectLst/>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100" b="0" i="0" u="none" strike="noStrike">
                          <a:solidFill>
                            <a:srgbClr val="000000"/>
                          </a:solidFill>
                          <a:effectLst/>
                          <a:latin typeface="Arial"/>
                        </a:rPr>
                        <a:t>RGB, text &amp; graphics with motion,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-41.0%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-37.6%</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-37.6%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-36.0%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-31.4%</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-31.1%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-31.9%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-25.5%</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-24.4%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100" b="0" i="0" u="none" strike="noStrike">
                          <a:solidFill>
                            <a:srgbClr val="000000"/>
                          </a:solidFill>
                          <a:effectLst/>
                          <a:latin typeface="Arial"/>
                        </a:rPr>
                        <a:t>RGB, text &amp; graphics with motion,720p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-29.2%</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-23.5%</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-24.0%</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-33.8%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-26.7%</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-28.4%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-34.4%</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-23.6%</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-25.9%</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RGB, mixed content, 1440p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-24.6%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-19.4%</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-19.6%</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-31.3%</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-42.7%</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-33.6%</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-33.8%</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RGB, mixed content,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-23.8%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-19.1%</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-29.0%</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-18.8%</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-18.2%</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-32.5%</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-20.1%</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-19.0%</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RGB, Animation, 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-9.5%</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-0.4%</a:t>
                      </a:r>
                    </a:p>
                  </a:txBody>
                  <a:tcPr marL="0" marR="0" marT="0"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-14.9%</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-6.7%</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-23.2%</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-5.6%</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-3.5%</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YUV, text &amp; graphics with motion,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-36.5%</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-36.7%</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-30.6%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-33.5%</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-33.3%</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-26.1%</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-30.2%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-29.7%</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YUV, text &amp; graphics with motion,720p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-21.6%</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-22.3%</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-25.3%</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-27.0%</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-29.6%</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-22.0%</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-29.6%</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YUV, mixed content, 1440p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-19.8%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-20.1%</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-22.8%</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-26.7%</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-26.8%</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-31.0%</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-38.5%</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-38.9%</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100" b="0" i="0" u="none" strike="noStrike">
                          <a:solidFill>
                            <a:srgbClr val="000000"/>
                          </a:solidFill>
                          <a:effectLst/>
                          <a:latin typeface="Arial"/>
                        </a:rPr>
                        <a:t>YUV, mixed content, 1080p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-19.1%</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-19.9%</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-19.6%</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-19.2%</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-24.2%</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-23.4%</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-20.5%</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-25.9%</a:t>
                      </a:r>
                    </a:p>
                  </a:txBody>
                  <a:tcPr marL="0" marR="0" marT="0"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-25.2%</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100" b="0" i="0" u="none" strike="noStrike">
                          <a:solidFill>
                            <a:srgbClr val="000000"/>
                          </a:solidFill>
                          <a:effectLst/>
                          <a:latin typeface="Arial"/>
                        </a:rPr>
                        <a:t>YUV, Animation, 720p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-1.9%</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-11.3%</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-13.3%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-7.2%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-14.1%</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-17.8%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100" b="0" i="0" u="none" strike="noStrike">
                          <a:solidFill>
                            <a:srgbClr val="000000"/>
                          </a:solidFill>
                          <a:effectLst/>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169%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100" b="0" i="0" u="none" strike="noStrike">
                          <a:solidFill>
                            <a:srgbClr val="000000"/>
                          </a:solidFill>
                          <a:effectLst/>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dirty="0">
                          <a:solidFill>
                            <a:srgbClr val="000000"/>
                          </a:solidFill>
                          <a:effectLst/>
                          <a:latin typeface="Arial"/>
                        </a:rPr>
                        <a:t>73%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dirty="0">
                          <a:solidFill>
                            <a:srgbClr val="000000"/>
                          </a:solidFill>
                          <a:effectLst/>
                          <a:latin typeface="Arial"/>
                        </a:rPr>
                        <a:t>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595039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AVC High </a:t>
            </a:r>
            <a:r>
              <a:rPr lang="en-US" dirty="0" smtClean="0"/>
              <a:t>4:4:4 as anchor with AHG8 sequences</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772519097"/>
              </p:ext>
            </p:extLst>
          </p:nvPr>
        </p:nvGraphicFramePr>
        <p:xfrm>
          <a:off x="381000" y="914400"/>
          <a:ext cx="8000999" cy="2031907"/>
        </p:xfrm>
        <a:graphic>
          <a:graphicData uri="http://schemas.openxmlformats.org/drawingml/2006/table">
            <a:tbl>
              <a:tblPr/>
              <a:tblGrid>
                <a:gridCol w="2209800"/>
                <a:gridCol w="609600"/>
                <a:gridCol w="685800"/>
                <a:gridCol w="609600"/>
                <a:gridCol w="609600"/>
                <a:gridCol w="685800"/>
                <a:gridCol w="685800"/>
                <a:gridCol w="609600"/>
                <a:gridCol w="685800"/>
                <a:gridCol w="609599"/>
              </a:tblGrid>
              <a:tr h="171317">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All Intra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3242">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317">
                <a:tc>
                  <a:txBody>
                    <a:bodyPr/>
                    <a:lstStyle/>
                    <a:p>
                      <a:pPr algn="l" fontAlgn="b"/>
                      <a:r>
                        <a:rPr lang="en-US" sz="1100" b="0" i="0" u="none" strike="noStrike">
                          <a:solidFill>
                            <a:srgbClr val="000000"/>
                          </a:solidFill>
                          <a:effectLst/>
                          <a:latin typeface="Arial"/>
                        </a:rPr>
                        <a:t>Class F 4:2:0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-43.2%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-41.7%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-44.7%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-37.8%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-38.3%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dirty="0">
                          <a:solidFill>
                            <a:srgbClr val="000000"/>
                          </a:solidFill>
                          <a:effectLst/>
                          <a:latin typeface="Arial"/>
                        </a:rPr>
                        <a:t>-43.8%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-35.5%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-36.2%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71317">
                <a:tc>
                  <a:txBody>
                    <a:bodyPr/>
                    <a:lstStyle/>
                    <a:p>
                      <a:pPr algn="l" fontAlgn="b"/>
                      <a:r>
                        <a:rPr lang="en-US" sz="1100" b="0" i="0" u="none" strike="noStrike">
                          <a:solidFill>
                            <a:srgbClr val="000000"/>
                          </a:solidFill>
                          <a:effectLst/>
                          <a:latin typeface="Arial"/>
                        </a:rPr>
                        <a:t>Class B 4:2:0 Natural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-19.2%</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-13.5%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1317">
                <a:tc>
                  <a:txBody>
                    <a:bodyPr/>
                    <a:lstStyle/>
                    <a:p>
                      <a:pPr algn="l" fontAlgn="b"/>
                      <a:r>
                        <a:rPr lang="en-US" sz="110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-78.4%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-75.2%</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-75.5%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-79.2%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-77.1%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-77.4%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-77.6%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-75.9%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1317">
                <a:tc>
                  <a:txBody>
                    <a:bodyPr/>
                    <a:lstStyle/>
                    <a:p>
                      <a:pPr algn="l" fontAlgn="b"/>
                      <a:r>
                        <a:rPr lang="en-US" sz="110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-47.8%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-37.3%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-43.8%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-37.2%</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1317">
                <a:tc>
                  <a:txBody>
                    <a:bodyPr/>
                    <a:lstStyle/>
                    <a:p>
                      <a:pPr algn="l" fontAlgn="b"/>
                      <a:r>
                        <a:rPr lang="en-US" sz="110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-64.0%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-61.7%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-65.5%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-61.8%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-64.9%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-61.3%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1317">
                <a:tc>
                  <a:txBody>
                    <a:bodyPr/>
                    <a:lstStyle/>
                    <a:p>
                      <a:pPr algn="l" fontAlgn="b"/>
                      <a:r>
                        <a:rPr lang="en-US" sz="110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-25.4%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-30.1%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-28.4%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-24.3%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1317">
                <a:tc>
                  <a:txBody>
                    <a:bodyPr/>
                    <a:lstStyle/>
                    <a:p>
                      <a:pPr algn="l" fontAlgn="b"/>
                      <a:r>
                        <a:rPr lang="en-US" sz="1100" b="0" i="0" u="none" strike="noStrike">
                          <a:solidFill>
                            <a:srgbClr val="000000"/>
                          </a:solidFill>
                          <a:effectLst/>
                          <a:latin typeface="Arial"/>
                        </a:rPr>
                        <a:t>RangeExt 4:4:4 Natural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-14.8%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08822">
                <a:tc>
                  <a:txBody>
                    <a:bodyPr/>
                    <a:lstStyle/>
                    <a:p>
                      <a:pPr algn="l" fontAlgn="b"/>
                      <a:r>
                        <a:rPr lang="en-US" sz="110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-93.1%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-92.9%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-93.1%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-92.7%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-91.3%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28600">
                <a:tc>
                  <a:txBody>
                    <a:bodyPr/>
                    <a:lstStyle/>
                    <a:p>
                      <a:pPr algn="l" fontAlgn="b"/>
                      <a:r>
                        <a:rPr lang="en-US" sz="110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-87.6%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-83.6%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-83.6%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-87.9%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-84.4%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-84.1%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-86.6%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-85.3%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dirty="0">
                          <a:solidFill>
                            <a:srgbClr val="000000"/>
                          </a:solidFill>
                          <a:effectLst/>
                          <a:latin typeface="Arial"/>
                        </a:rPr>
                        <a:t>-85.1%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51543323"/>
              </p:ext>
            </p:extLst>
          </p:nvPr>
        </p:nvGraphicFramePr>
        <p:xfrm>
          <a:off x="76200" y="3352800"/>
          <a:ext cx="4495802" cy="2836217"/>
        </p:xfrm>
        <a:graphic>
          <a:graphicData uri="http://schemas.openxmlformats.org/drawingml/2006/table">
            <a:tbl>
              <a:tblPr/>
              <a:tblGrid>
                <a:gridCol w="1400330"/>
                <a:gridCol w="515912"/>
                <a:gridCol w="515912"/>
                <a:gridCol w="515912"/>
                <a:gridCol w="515912"/>
                <a:gridCol w="515912"/>
                <a:gridCol w="515912"/>
              </a:tblGrid>
              <a:tr h="335795">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Random </a:t>
                      </a:r>
                      <a:r>
                        <a:rPr lang="en-US" sz="1100" b="1" i="0" u="none" strike="noStrike" dirty="0" smtClean="0">
                          <a:solidFill>
                            <a:srgbClr val="000000"/>
                          </a:solidFill>
                          <a:effectLst/>
                          <a:latin typeface="Arial"/>
                        </a:rPr>
                        <a:t>Access</a:t>
                      </a:r>
                    </a:p>
                    <a:p>
                      <a:pPr algn="ctr" fontAlgn="b"/>
                      <a:r>
                        <a:rPr lang="en-US" sz="1100" b="1" i="0" u="none" strike="noStrike" dirty="0" smtClean="0">
                          <a:solidFill>
                            <a:srgbClr val="000000"/>
                          </a:solidFill>
                          <a:effectLst/>
                          <a:latin typeface="Arial"/>
                        </a:rPr>
                        <a:t> </a:t>
                      </a:r>
                      <a:r>
                        <a:rPr lang="en-US" sz="110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a:solidFill>
                            <a:srgbClr val="000000"/>
                          </a:solidFill>
                          <a:effectLst/>
                          <a:latin typeface="Arial"/>
                        </a:rPr>
                        <a:t>Random </a:t>
                      </a:r>
                      <a:r>
                        <a:rPr lang="en-US" sz="1100" b="1" i="0" u="none" strike="noStrike" dirty="0" smtClean="0">
                          <a:solidFill>
                            <a:srgbClr val="000000"/>
                          </a:solidFill>
                          <a:effectLst/>
                          <a:latin typeface="Arial"/>
                        </a:rPr>
                        <a:t>Access</a:t>
                      </a:r>
                    </a:p>
                    <a:p>
                      <a:pPr algn="ctr" fontAlgn="b"/>
                      <a:r>
                        <a:rPr lang="en-US" sz="1100" b="1" i="0" u="none" strike="noStrike" dirty="0" smtClean="0">
                          <a:solidFill>
                            <a:srgbClr val="000000"/>
                          </a:solidFill>
                          <a:effectLst/>
                          <a:latin typeface="Arial"/>
                        </a:rPr>
                        <a:t> </a:t>
                      </a:r>
                      <a:r>
                        <a:rPr lang="en-US" sz="110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9156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0293">
                <a:tc>
                  <a:txBody>
                    <a:bodyPr/>
                    <a:lstStyle/>
                    <a:p>
                      <a:pPr algn="l" fontAlgn="b"/>
                      <a:r>
                        <a:rPr lang="en-US" sz="1100" b="0" i="0" u="none" strike="noStrike">
                          <a:solidFill>
                            <a:srgbClr val="000000"/>
                          </a:solidFill>
                          <a:effectLst/>
                          <a:latin typeface="Arial"/>
                        </a:rPr>
                        <a:t>Class F 4:2:0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dirty="0">
                          <a:solidFill>
                            <a:srgbClr val="000000"/>
                          </a:solidFill>
                          <a:effectLst/>
                          <a:latin typeface="Arial"/>
                        </a:rPr>
                        <a:t>-44.8%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dirty="0">
                          <a:solidFill>
                            <a:srgbClr val="000000"/>
                          </a:solidFill>
                          <a:effectLst/>
                          <a:latin typeface="Arial"/>
                        </a:rPr>
                        <a:t>-51.9%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-52.5%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-43.8%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-47.9%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-47.8%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5658">
                <a:tc>
                  <a:txBody>
                    <a:bodyPr/>
                    <a:lstStyle/>
                    <a:p>
                      <a:pPr algn="l" fontAlgn="b"/>
                      <a:r>
                        <a:rPr lang="en-US" sz="1100" b="0" i="0" u="none" strike="noStrike">
                          <a:solidFill>
                            <a:srgbClr val="000000"/>
                          </a:solidFill>
                          <a:effectLst/>
                          <a:latin typeface="Arial"/>
                        </a:rPr>
                        <a:t>Class B 4:2:0 Natural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-38.0%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-40.9%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-44.8%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a:t>
                      </a:r>
                      <a:r>
                        <a:rPr lang="en-US" sz="1200" b="0" i="0" u="none" strike="noStrike" dirty="0">
                          <a:solidFill>
                            <a:srgbClr val="000000"/>
                          </a:solidFill>
                          <a:effectLst/>
                          <a:latin typeface="Arial"/>
                        </a:rPr>
                        <a:t>35.4</a:t>
                      </a:r>
                      <a:r>
                        <a:rPr lang="en-US" sz="1100" b="0" i="0" u="none" strike="noStrike" dirty="0">
                          <a:solidFill>
                            <a:srgbClr val="000000"/>
                          </a:solidFill>
                          <a:effectLst/>
                          <a:latin typeface="Arial"/>
                        </a:rPr>
                        <a:t>%</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-43.5%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0293">
                <a:tc>
                  <a:txBody>
                    <a:bodyPr/>
                    <a:lstStyle/>
                    <a:p>
                      <a:pPr algn="l" fontAlgn="b"/>
                      <a:r>
                        <a:rPr lang="en-US" sz="110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-76.3%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-71.7%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-72.9%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-75.0%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-71.5%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7347">
                <a:tc>
                  <a:txBody>
                    <a:bodyPr/>
                    <a:lstStyle/>
                    <a:p>
                      <a:pPr algn="l" fontAlgn="b"/>
                      <a:r>
                        <a:rPr lang="en-US" sz="1100" b="0" i="0" u="none" strike="noStrike" dirty="0">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-50.6%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-45.0%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-41.0%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0293">
                <a:tc>
                  <a:txBody>
                    <a:bodyPr/>
                    <a:lstStyle/>
                    <a:p>
                      <a:pPr algn="l" fontAlgn="b"/>
                      <a:r>
                        <a:rPr lang="en-US" sz="110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-63.1%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-63.4%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-62.6%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-65.1%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7347">
                <a:tc>
                  <a:txBody>
                    <a:bodyPr/>
                    <a:lstStyle/>
                    <a:p>
                      <a:pPr algn="l" fontAlgn="b"/>
                      <a:r>
                        <a:rPr lang="en-US" sz="110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-38.3%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-49.5%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-44.8%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-45.7%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20584">
                <a:tc>
                  <a:txBody>
                    <a:bodyPr/>
                    <a:lstStyle/>
                    <a:p>
                      <a:pPr algn="l" fontAlgn="b"/>
                      <a:r>
                        <a:rPr lang="en-US" sz="1100" b="0" i="0" u="none" strike="noStrike">
                          <a:solidFill>
                            <a:srgbClr val="000000"/>
                          </a:solidFill>
                          <a:effectLst/>
                          <a:latin typeface="Arial"/>
                        </a:rPr>
                        <a:t>RangeExt 4:4:4 Natural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-23.3%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-26.2%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332714">
                <a:tc>
                  <a:txBody>
                    <a:bodyPr/>
                    <a:lstStyle/>
                    <a:p>
                      <a:pPr algn="l" fontAlgn="b"/>
                      <a:r>
                        <a:rPr lang="en-US" sz="110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-90.0%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-89.8%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-91.0%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-90.9%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332714">
                <a:tc>
                  <a:txBody>
                    <a:bodyPr/>
                    <a:lstStyle/>
                    <a:p>
                      <a:pPr algn="l" fontAlgn="b"/>
                      <a:r>
                        <a:rPr lang="en-US" sz="110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-81.9%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-82.6%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-82.6%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dirty="0">
                          <a:solidFill>
                            <a:srgbClr val="000000"/>
                          </a:solidFill>
                          <a:effectLst/>
                          <a:latin typeface="Arial"/>
                        </a:rPr>
                        <a:t>-84.0%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-83.4%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dirty="0">
                          <a:solidFill>
                            <a:srgbClr val="000000"/>
                          </a:solidFill>
                          <a:effectLst/>
                          <a:latin typeface="Arial"/>
                        </a:rPr>
                        <a:t>-83.1%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907813463"/>
              </p:ext>
            </p:extLst>
          </p:nvPr>
        </p:nvGraphicFramePr>
        <p:xfrm>
          <a:off x="4648198" y="3352800"/>
          <a:ext cx="4495802" cy="2829470"/>
        </p:xfrm>
        <a:graphic>
          <a:graphicData uri="http://schemas.openxmlformats.org/drawingml/2006/table">
            <a:tbl>
              <a:tblPr/>
              <a:tblGrid>
                <a:gridCol w="1400330"/>
                <a:gridCol w="515912"/>
                <a:gridCol w="515912"/>
                <a:gridCol w="515912"/>
                <a:gridCol w="515912"/>
                <a:gridCol w="515912"/>
                <a:gridCol w="515912"/>
              </a:tblGrid>
              <a:tr h="335795">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smtClean="0">
                          <a:solidFill>
                            <a:srgbClr val="000000"/>
                          </a:solidFill>
                          <a:effectLst/>
                          <a:latin typeface="+mn-lt"/>
                        </a:rPr>
                        <a:t>Low delay B</a:t>
                      </a:r>
                    </a:p>
                    <a:p>
                      <a:pPr algn="ctr" fontAlgn="b"/>
                      <a:r>
                        <a:rPr lang="en-US" sz="1100" b="1" i="0" u="none" strike="noStrike" dirty="0" smtClean="0">
                          <a:solidFill>
                            <a:srgbClr val="000000"/>
                          </a:solidFill>
                          <a:effectLst/>
                          <a:latin typeface="+mn-lt"/>
                        </a:rPr>
                        <a:t> </a:t>
                      </a:r>
                      <a:r>
                        <a:rPr lang="en-US" sz="110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dirty="0" smtClean="0">
                          <a:solidFill>
                            <a:srgbClr val="000000"/>
                          </a:solidFill>
                          <a:effectLst/>
                          <a:latin typeface="+mn-lt"/>
                        </a:rPr>
                        <a:t>Low delay B</a:t>
                      </a:r>
                    </a:p>
                    <a:p>
                      <a:pPr algn="ctr" fontAlgn="b"/>
                      <a:r>
                        <a:rPr lang="en-US" sz="1100" b="1" i="0" u="none" strike="noStrike" dirty="0" smtClean="0">
                          <a:solidFill>
                            <a:srgbClr val="000000"/>
                          </a:solidFill>
                          <a:effectLst/>
                          <a:latin typeface="Arial"/>
                        </a:rPr>
                        <a:t> </a:t>
                      </a:r>
                      <a:r>
                        <a:rPr lang="en-US" sz="110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9156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0293">
                <a:tc>
                  <a:txBody>
                    <a:bodyPr/>
                    <a:lstStyle/>
                    <a:p>
                      <a:pPr algn="l" fontAlgn="b"/>
                      <a:r>
                        <a:rPr lang="en-US" sz="1100" b="0" i="0" u="none" strike="noStrike">
                          <a:solidFill>
                            <a:srgbClr val="000000"/>
                          </a:solidFill>
                          <a:effectLst/>
                          <a:latin typeface="Arial"/>
                        </a:rPr>
                        <a:t>Class F 4:2:0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dirty="0">
                          <a:solidFill>
                            <a:srgbClr val="000000"/>
                          </a:solidFill>
                          <a:effectLst/>
                          <a:latin typeface="Arial"/>
                        </a:rPr>
                        <a:t>-46.1%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-61.3%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-62.3%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-44.2%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-53.7%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-53.5%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5658">
                <a:tc>
                  <a:txBody>
                    <a:bodyPr/>
                    <a:lstStyle/>
                    <a:p>
                      <a:pPr algn="l" fontAlgn="b"/>
                      <a:r>
                        <a:rPr lang="en-US" sz="1100" b="0" i="0" u="none" strike="noStrike">
                          <a:solidFill>
                            <a:srgbClr val="000000"/>
                          </a:solidFill>
                          <a:effectLst/>
                          <a:latin typeface="Arial"/>
                        </a:rPr>
                        <a:t>Class B 4:2:0 Natural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-44.4%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-36.5%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-44.8%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-25.9%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0293">
                <a:tc>
                  <a:txBody>
                    <a:bodyPr/>
                    <a:lstStyle/>
                    <a:p>
                      <a:pPr algn="l" fontAlgn="b"/>
                      <a:r>
                        <a:rPr lang="en-US" sz="110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-72.2%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-65.4%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-67.1%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-70.5%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-65.5%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-66.5%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7347">
                <a:tc>
                  <a:txBody>
                    <a:bodyPr/>
                    <a:lstStyle/>
                    <a:p>
                      <a:pPr algn="l" fontAlgn="b"/>
                      <a:r>
                        <a:rPr lang="en-US" sz="1100" b="0" i="0" u="none" strike="noStrike" dirty="0">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-55.9%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-48.2%</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-44.6%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-42.8%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0293">
                <a:tc>
                  <a:txBody>
                    <a:bodyPr/>
                    <a:lstStyle/>
                    <a:p>
                      <a:pPr algn="l" fontAlgn="b"/>
                      <a:r>
                        <a:rPr lang="en-US" sz="110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-60.3%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-61.2%</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-64.7%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-59.6%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7347">
                <a:tc>
                  <a:txBody>
                    <a:bodyPr/>
                    <a:lstStyle/>
                    <a:p>
                      <a:pPr algn="l" fontAlgn="b"/>
                      <a:r>
                        <a:rPr lang="en-US" sz="110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-46.0%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-60.5%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-58.8%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-35.6%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-56.0%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-53.5%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20584">
                <a:tc>
                  <a:txBody>
                    <a:bodyPr/>
                    <a:lstStyle/>
                    <a:p>
                      <a:pPr algn="l" fontAlgn="b"/>
                      <a:r>
                        <a:rPr lang="en-US" sz="1100" b="0" i="0" u="none" strike="noStrike">
                          <a:solidFill>
                            <a:srgbClr val="000000"/>
                          </a:solidFill>
                          <a:effectLst/>
                          <a:latin typeface="Arial"/>
                        </a:rPr>
                        <a:t>RangeExt 4:4:4 Natural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-36.8%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-38.0%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-34.2%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-32.2%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-38.0%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332714">
                <a:tc>
                  <a:txBody>
                    <a:bodyPr/>
                    <a:lstStyle/>
                    <a:p>
                      <a:pPr algn="l" fontAlgn="b"/>
                      <a:r>
                        <a:rPr lang="en-US" sz="110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-87.7%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-87.1%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-87.2%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-89.9%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-89.5%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dirty="0">
                          <a:solidFill>
                            <a:srgbClr val="000000"/>
                          </a:solidFill>
                          <a:effectLst/>
                          <a:latin typeface="Arial"/>
                        </a:rPr>
                        <a:t>-89.6%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332714">
                <a:tc>
                  <a:txBody>
                    <a:bodyPr/>
                    <a:lstStyle/>
                    <a:p>
                      <a:pPr algn="l" fontAlgn="b"/>
                      <a:r>
                        <a:rPr lang="en-US" sz="110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-78.3%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-80.4%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-80.2%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-81.6%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-81.7%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dirty="0">
                          <a:solidFill>
                            <a:srgbClr val="000000"/>
                          </a:solidFill>
                          <a:effectLst/>
                          <a:latin typeface="Arial"/>
                        </a:rPr>
                        <a:t>-80.9%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bl>
          </a:graphicData>
        </a:graphic>
      </p:graphicFrame>
    </p:spTree>
    <p:extLst>
      <p:ext uri="{BB962C8B-B14F-4D97-AF65-F5344CB8AC3E}">
        <p14:creationId xmlns:p14="http://schemas.microsoft.com/office/powerpoint/2010/main" val="393355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CA" dirty="0" smtClean="0"/>
          </a:p>
          <a:p>
            <a:r>
              <a:rPr lang="en-CA" dirty="0" smtClean="0"/>
              <a:t>Performance </a:t>
            </a:r>
            <a:r>
              <a:rPr lang="en-CA" dirty="0"/>
              <a:t>of encoder and parameter only changes for Screen Content </a:t>
            </a:r>
            <a:r>
              <a:rPr lang="en-CA" dirty="0" smtClean="0"/>
              <a:t>Coding is reported</a:t>
            </a:r>
          </a:p>
          <a:p>
            <a:endParaRPr lang="en-CA" dirty="0"/>
          </a:p>
          <a:p>
            <a:endParaRPr lang="en-CA" dirty="0" smtClean="0"/>
          </a:p>
          <a:p>
            <a:r>
              <a:rPr lang="en-CA" dirty="0" smtClean="0"/>
              <a:t>Significant gains can be obtained from current HEVC </a:t>
            </a:r>
            <a:r>
              <a:rPr lang="en-CA" dirty="0"/>
              <a:t>Range Extensions </a:t>
            </a:r>
            <a:r>
              <a:rPr lang="en-CA" dirty="0" smtClean="0"/>
              <a:t>design without new tools</a:t>
            </a:r>
          </a:p>
          <a:p>
            <a:endParaRPr lang="en-CA" b="1" dirty="0"/>
          </a:p>
          <a:p>
            <a:r>
              <a:rPr lang="en-CA" dirty="0" smtClean="0"/>
              <a:t>Very large gains of the HEVC </a:t>
            </a:r>
            <a:r>
              <a:rPr lang="en-CA" dirty="0" err="1" smtClean="0"/>
              <a:t>RExt</a:t>
            </a:r>
            <a:r>
              <a:rPr lang="en-CA" dirty="0" smtClean="0"/>
              <a:t> with respect to AVC High 4:4:4</a:t>
            </a:r>
            <a:r>
              <a:rPr lang="en-CA" b="1" dirty="0"/>
              <a:t/>
            </a:r>
            <a:br>
              <a:rPr lang="en-CA" b="1" dirty="0"/>
            </a:br>
            <a:endParaRPr lang="en-US" dirty="0"/>
          </a:p>
        </p:txBody>
      </p:sp>
    </p:spTree>
    <p:extLst>
      <p:ext uri="{BB962C8B-B14F-4D97-AF65-F5344CB8AC3E}">
        <p14:creationId xmlns:p14="http://schemas.microsoft.com/office/powerpoint/2010/main" val="1057688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a:t>Performance of encoder and parameter only changes for </a:t>
            </a:r>
            <a:r>
              <a:rPr lang="en-CA" sz="2400" b="1" dirty="0" smtClean="0"/>
              <a:t>Screen </a:t>
            </a:r>
            <a:r>
              <a:rPr lang="en-CA" sz="2400" b="1" dirty="0"/>
              <a:t>Content Coding</a:t>
            </a:r>
            <a:r>
              <a:rPr lang="en-CA" sz="2400" b="1" dirty="0" smtClean="0"/>
              <a:t/>
            </a:r>
            <a:br>
              <a:rPr lang="en-CA" sz="2400" b="1" dirty="0" smtClean="0"/>
            </a:br>
            <a:r>
              <a:rPr lang="en-CA" b="1" dirty="0" smtClean="0"/>
              <a:t/>
            </a:r>
            <a:br>
              <a:rPr lang="en-CA" b="1" dirty="0" smtClean="0"/>
            </a:br>
            <a:r>
              <a:rPr lang="en-CA" b="1" dirty="0" smtClean="0"/>
              <a:t>JCTVC-Q0140</a:t>
            </a:r>
            <a:endParaRPr lang="en-US" dirty="0"/>
          </a:p>
        </p:txBody>
      </p:sp>
      <p:sp>
        <p:nvSpPr>
          <p:cNvPr id="3" name="Subtitle 2"/>
          <p:cNvSpPr>
            <a:spLocks noGrp="1"/>
          </p:cNvSpPr>
          <p:nvPr>
            <p:ph type="subTitle" idx="1"/>
          </p:nvPr>
        </p:nvSpPr>
        <p:spPr>
          <a:xfrm>
            <a:off x="1143000" y="5715000"/>
            <a:ext cx="7162800" cy="364390"/>
          </a:xfrm>
        </p:spPr>
        <p:txBody>
          <a:bodyPr/>
          <a:lstStyle/>
          <a:p>
            <a:pPr hangingPunct="0"/>
            <a:r>
              <a:rPr lang="en-US" sz="1800" dirty="0"/>
              <a:t>Joel Sole, Chao Pang, </a:t>
            </a:r>
            <a:r>
              <a:rPr lang="en-CA" sz="1800" dirty="0"/>
              <a:t>Li Zhang</a:t>
            </a:r>
            <a:r>
              <a:rPr lang="en-US" sz="1800" dirty="0"/>
              <a:t>, Krishna Rapaka, Marta Karczewicz</a:t>
            </a:r>
          </a:p>
        </p:txBody>
      </p:sp>
    </p:spTree>
    <p:extLst>
      <p:ext uri="{BB962C8B-B14F-4D97-AF65-F5344CB8AC3E}">
        <p14:creationId xmlns:p14="http://schemas.microsoft.com/office/powerpoint/2010/main" val="658169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8063</TotalTime>
  <Words>1658</Words>
  <Application>Microsoft Office PowerPoint</Application>
  <PresentationFormat>On-screen Show (4:3)</PresentationFormat>
  <Paragraphs>521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JCTVC-D257</vt:lpstr>
      <vt:lpstr>Performance of encoder and parameter only changes for Screen Content Coding  JCTVC-Q0140</vt:lpstr>
      <vt:lpstr>Proposal</vt:lpstr>
      <vt:lpstr>Experimental results</vt:lpstr>
      <vt:lpstr>RExt 6.1 as anchor with CfP sequences</vt:lpstr>
      <vt:lpstr>The CfP anchor as anchor</vt:lpstr>
      <vt:lpstr>AVC High 4:4:4 as anchor with AHG8 sequences</vt:lpstr>
      <vt:lpstr>Conclusions</vt:lpstr>
      <vt:lpstr>Performance of encoder and parameter only changes for Screen Content Coding  JCTVC-Q0140</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Chao</cp:lastModifiedBy>
  <cp:revision>564</cp:revision>
  <dcterms:created xsi:type="dcterms:W3CDTF">2011-12-07T01:29:30Z</dcterms:created>
  <dcterms:modified xsi:type="dcterms:W3CDTF">2014-03-29T14:13:03Z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861242673</vt:i4>
  </property>
  <property fmtid="{D5CDD505-2E9C-101B-9397-08002B2CF9AE}" pid="3" name="_NewReviewCycle">
    <vt:lpwstr/>
  </property>
  <property fmtid="{D5CDD505-2E9C-101B-9397-08002B2CF9AE}" pid="4" name="_EmailSubject">
    <vt:lpwstr>Intra BM simulations for forts contribution</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261219852</vt:i4>
  </property>
</Properties>
</file>