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14"/>
  </p:notesMasterIdLst>
  <p:sldIdLst>
    <p:sldId id="256" r:id="rId2"/>
    <p:sldId id="257" r:id="rId3"/>
    <p:sldId id="258" r:id="rId4"/>
    <p:sldId id="263" r:id="rId5"/>
    <p:sldId id="264" r:id="rId6"/>
    <p:sldId id="265" r:id="rId7"/>
    <p:sldId id="266" r:id="rId8"/>
    <p:sldId id="268" r:id="rId9"/>
    <p:sldId id="269" r:id="rId10"/>
    <p:sldId id="270" r:id="rId11"/>
    <p:sldId id="271" r:id="rId12"/>
    <p:sldId id="27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7"/>
            <p14:sldId id="258"/>
            <p14:sldId id="263"/>
            <p14:sldId id="264"/>
            <p14:sldId id="265"/>
            <p14:sldId id="266"/>
            <p14:sldId id="268"/>
            <p14:sldId id="269"/>
            <p14:sldId id="270"/>
            <p14:sldId id="271"/>
            <p14:sldId id="27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5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3/27/2014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CA" sz="2400" b="1" dirty="0"/>
              <a:t>Intra block copy with larger search region</a:t>
            </a:r>
            <a:r>
              <a:rPr lang="en-CA" sz="2400" b="1" dirty="0" smtClean="0"/>
              <a:t/>
            </a:r>
            <a:br>
              <a:rPr lang="en-CA" sz="2400" b="1" dirty="0" smtClean="0"/>
            </a:br>
            <a:r>
              <a:rPr lang="en-CA" b="1" dirty="0" smtClean="0"/>
              <a:t/>
            </a:r>
            <a:br>
              <a:rPr lang="en-CA" b="1" dirty="0" smtClean="0"/>
            </a:br>
            <a:r>
              <a:rPr lang="en-CA" b="1" dirty="0" smtClean="0"/>
              <a:t>JCTVC-Q0139</a:t>
            </a:r>
            <a:endParaRPr lang="en-US" dirty="0"/>
          </a:p>
        </p:txBody>
      </p:sp>
      <p:sp>
        <p:nvSpPr>
          <p:cNvPr id="3" name="Subtitle 2"/>
          <p:cNvSpPr>
            <a:spLocks noGrp="1"/>
          </p:cNvSpPr>
          <p:nvPr>
            <p:ph type="subTitle" idx="1"/>
          </p:nvPr>
        </p:nvSpPr>
        <p:spPr>
          <a:xfrm>
            <a:off x="1676400" y="5715000"/>
            <a:ext cx="7162800" cy="364390"/>
          </a:xfrm>
        </p:spPr>
        <p:txBody>
          <a:bodyPr/>
          <a:lstStyle/>
          <a:p>
            <a:pPr hangingPunct="0"/>
            <a:r>
              <a:rPr lang="en-US" sz="1800" dirty="0" smtClean="0"/>
              <a:t>Chao Pang, Joel Sole, Ted Hsieh, </a:t>
            </a:r>
            <a:r>
              <a:rPr lang="en-US" sz="1800" dirty="0"/>
              <a:t>Marta Karczewicz</a:t>
            </a: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Entire frame search with reducing 1 ref frame for inter</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040453307"/>
              </p:ext>
            </p:extLst>
          </p:nvPr>
        </p:nvGraphicFramePr>
        <p:xfrm>
          <a:off x="990598" y="1219201"/>
          <a:ext cx="7010400" cy="2501265"/>
        </p:xfrm>
        <a:graphic>
          <a:graphicData uri="http://schemas.openxmlformats.org/drawingml/2006/table">
            <a:tbl>
              <a:tblPr/>
              <a:tblGrid>
                <a:gridCol w="1843566"/>
                <a:gridCol w="861139"/>
                <a:gridCol w="861139"/>
                <a:gridCol w="861139"/>
                <a:gridCol w="861139"/>
                <a:gridCol w="861139"/>
                <a:gridCol w="861139"/>
              </a:tblGrid>
              <a:tr h="177684">
                <a:tc>
                  <a:txBody>
                    <a:bodyPr/>
                    <a:lstStyle/>
                    <a:p>
                      <a:pPr algn="l" fontAlgn="b"/>
                      <a:endParaRPr lang="en-US" sz="12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a:solidFill>
                            <a:srgbClr val="000000"/>
                          </a:solidFill>
                          <a:effectLst/>
                          <a:latin typeface="Arial"/>
                        </a:rPr>
                        <a:t>Low delay B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effectLst/>
                          <a:latin typeface="Arial"/>
                        </a:rPr>
                        <a:t>Low delay B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8789">
                <a:tc>
                  <a:txBody>
                    <a:bodyPr/>
                    <a:lstStyle/>
                    <a:p>
                      <a:pPr algn="l" fontAlgn="b"/>
                      <a:endParaRPr lang="en-US" sz="12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7684">
                <a:tc>
                  <a:txBody>
                    <a:bodyPr/>
                    <a:lstStyle/>
                    <a:p>
                      <a:pPr algn="l" fontAlgn="b"/>
                      <a:r>
                        <a:rPr lang="en-US" sz="12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7684">
                <a:tc>
                  <a:txBody>
                    <a:bodyPr/>
                    <a:lstStyle/>
                    <a:p>
                      <a:pPr algn="l" fontAlgn="b"/>
                      <a:r>
                        <a:rPr lang="en-US" sz="12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0.9%</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7684">
                <a:tc>
                  <a:txBody>
                    <a:bodyPr/>
                    <a:lstStyle/>
                    <a:p>
                      <a:pPr algn="l" fontAlgn="b"/>
                      <a:r>
                        <a:rPr lang="en-US" sz="1200" b="0" i="0" u="none" strike="noStrike">
                          <a:solidFill>
                            <a:srgbClr val="000000"/>
                          </a:solidFill>
                          <a:effectLst/>
                          <a:latin typeface="Arial"/>
                        </a:rPr>
                        <a:t>RGB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-14.7%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-14.1%</a:t>
                      </a:r>
                    </a:p>
                  </a:txBody>
                  <a:tcPr marL="9525" marR="9525" marT="9525" marB="0" anchor="b">
                    <a:lnL>
                      <a:noFill/>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-14.2%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-14.8%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-14.3%</a:t>
                      </a:r>
                    </a:p>
                  </a:txBody>
                  <a:tcPr marL="9525" marR="9525" marT="9525" marB="0" anchor="b">
                    <a:lnL>
                      <a:noFill/>
                    </a:lnL>
                    <a:lnR>
                      <a:noFill/>
                    </a:lnR>
                    <a:lnT>
                      <a:noFill/>
                    </a:lnT>
                    <a:lnB>
                      <a:noFill/>
                    </a:lnB>
                    <a:solidFill>
                      <a:srgbClr val="CCFFCC"/>
                    </a:solidFill>
                  </a:tcPr>
                </a:tc>
                <a:tc>
                  <a:txBody>
                    <a:bodyPr/>
                    <a:lstStyle/>
                    <a:p>
                      <a:pPr algn="ctr" fontAlgn="b"/>
                      <a:r>
                        <a:rPr lang="en-US" sz="1200" b="0" i="0" u="none" strike="noStrike" dirty="0">
                          <a:solidFill>
                            <a:srgbClr val="000000"/>
                          </a:solidFill>
                          <a:effectLst/>
                          <a:latin typeface="Arial"/>
                        </a:rPr>
                        <a:t>-14.3%</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77684">
                <a:tc>
                  <a:txBody>
                    <a:bodyPr/>
                    <a:lstStyle/>
                    <a:p>
                      <a:pPr algn="l" fontAlgn="b"/>
                      <a:r>
                        <a:rPr lang="en-US" sz="1200" b="0" i="0" u="none" strike="noStrike">
                          <a:solidFill>
                            <a:srgbClr val="000000"/>
                          </a:solidFill>
                          <a:effectLst/>
                          <a:latin typeface="Arial"/>
                        </a:rPr>
                        <a:t>RGB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Arial"/>
                        </a:rPr>
                        <a:t>1.2%</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7684">
                <a:tc>
                  <a:txBody>
                    <a:bodyPr/>
                    <a:lstStyle/>
                    <a:p>
                      <a:pPr algn="l" fontAlgn="b"/>
                      <a:r>
                        <a:rPr lang="en-US" sz="1200" b="0" i="0" u="none" strike="noStrike">
                          <a:solidFill>
                            <a:srgbClr val="000000"/>
                          </a:solidFill>
                          <a:effectLst/>
                          <a:latin typeface="Arial"/>
                        </a:rPr>
                        <a:t>YCbCr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-14.1%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-13.7%</a:t>
                      </a:r>
                    </a:p>
                  </a:txBody>
                  <a:tcPr marL="9525" marR="9525" marT="9525" marB="0" anchor="b">
                    <a:lnL>
                      <a:noFill/>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-13.6%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-14.8%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-14.3%</a:t>
                      </a:r>
                    </a:p>
                  </a:txBody>
                  <a:tcPr marL="9525" marR="9525" marT="9525" marB="0" anchor="b">
                    <a:lnL>
                      <a:noFill/>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-14.1%</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77684">
                <a:tc>
                  <a:txBody>
                    <a:bodyPr/>
                    <a:lstStyle/>
                    <a:p>
                      <a:pPr algn="l" fontAlgn="b"/>
                      <a:r>
                        <a:rPr lang="en-US" sz="1200" b="0" i="0" u="none" strike="noStrike">
                          <a:solidFill>
                            <a:srgbClr val="000000"/>
                          </a:solidFill>
                          <a:effectLst/>
                          <a:latin typeface="Arial"/>
                        </a:rPr>
                        <a:t>YCbCr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Arial"/>
                        </a:rPr>
                        <a:t>1.4%</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7684">
                <a:tc>
                  <a:txBody>
                    <a:bodyPr/>
                    <a:lstStyle/>
                    <a:p>
                      <a:pPr algn="l" fontAlgn="b"/>
                      <a:r>
                        <a:rPr lang="en-US" sz="12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1.5%</a:t>
                      </a:r>
                    </a:p>
                  </a:txBody>
                  <a:tcPr marL="9525" marR="9525" marT="9525" marB="0" anchor="b">
                    <a:lnL>
                      <a:noFill/>
                    </a:lnL>
                    <a:lnR>
                      <a:noFill/>
                    </a:lnR>
                    <a:lnT>
                      <a:noFill/>
                    </a:lnT>
                    <a:lnB>
                      <a:noFill/>
                    </a:lnB>
                  </a:tcPr>
                </a:tc>
                <a:tc>
                  <a:txBody>
                    <a:bodyPr/>
                    <a:lstStyle/>
                    <a:p>
                      <a:pPr algn="ctr" fontAlgn="b"/>
                      <a:r>
                        <a:rPr lang="en-US" sz="1200" b="0" i="0" u="none" strike="noStrike">
                          <a:solidFill>
                            <a:srgbClr val="000000"/>
                          </a:solidFill>
                          <a:effectLst/>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effectLst/>
                          <a:latin typeface="Arial"/>
                        </a:rPr>
                        <a:t>1.4%</a:t>
                      </a:r>
                    </a:p>
                  </a:txBody>
                  <a:tcPr marL="9525" marR="9525" marT="9525" marB="0" anchor="b">
                    <a:lnL>
                      <a:noFill/>
                    </a:lnL>
                    <a:lnR>
                      <a:noFill/>
                    </a:lnR>
                    <a:lnT>
                      <a:noFill/>
                    </a:lnT>
                    <a:lnB>
                      <a:noFill/>
                    </a:lnB>
                  </a:tcPr>
                </a:tc>
                <a:tc>
                  <a:txBody>
                    <a:bodyPr/>
                    <a:lstStyle/>
                    <a:p>
                      <a:pPr algn="ctr" fontAlgn="b"/>
                      <a:r>
                        <a:rPr lang="en-US" sz="1200" b="0" i="0" u="none" strike="noStrike" dirty="0">
                          <a:solidFill>
                            <a:srgbClr val="000000"/>
                          </a:solidFill>
                          <a:effectLst/>
                          <a:latin typeface="Arial"/>
                        </a:rPr>
                        <a:t>1.7%</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3354">
                <a:tc>
                  <a:txBody>
                    <a:bodyPr/>
                    <a:lstStyle/>
                    <a:p>
                      <a:pPr algn="l" fontAlgn="b"/>
                      <a:r>
                        <a:rPr lang="en-US" sz="1200" b="0" i="0" u="none" strike="noStrike">
                          <a:solidFill>
                            <a:srgbClr val="000000"/>
                          </a:solidFill>
                          <a:effectLst/>
                          <a:latin typeface="Arial"/>
                        </a:rPr>
                        <a:t>RGB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Arial"/>
                        </a:rPr>
                        <a:t>-9.0%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-8.7%</a:t>
                      </a:r>
                    </a:p>
                  </a:txBody>
                  <a:tcPr marL="9525" marR="9525" marT="9525" marB="0" anchor="b">
                    <a:lnL>
                      <a:noFill/>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-8.9%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200" b="0" i="0" u="none" strike="noStrike">
                          <a:solidFill>
                            <a:srgbClr val="000000"/>
                          </a:solidFill>
                          <a:effectLst/>
                          <a:latin typeface="Arial"/>
                        </a:rPr>
                        <a:t>-9.4%</a:t>
                      </a:r>
                    </a:p>
                  </a:txBody>
                  <a:tcPr marL="9525" marR="9525" marT="9525" marB="0" anchor="b">
                    <a:lnL>
                      <a:noFill/>
                    </a:lnL>
                    <a:lnR>
                      <a:noFill/>
                    </a:lnR>
                    <a:lnT>
                      <a:noFill/>
                    </a:lnT>
                    <a:lnB>
                      <a:noFill/>
                    </a:lnB>
                    <a:solidFill>
                      <a:srgbClr val="CCFFCC"/>
                    </a:solidFill>
                  </a:tcPr>
                </a:tc>
                <a:tc>
                  <a:txBody>
                    <a:bodyPr/>
                    <a:lstStyle/>
                    <a:p>
                      <a:pPr algn="ctr" fontAlgn="b"/>
                      <a:r>
                        <a:rPr lang="en-US" sz="1200" b="0" i="0" u="none" strike="noStrike" dirty="0">
                          <a:solidFill>
                            <a:srgbClr val="000000"/>
                          </a:solidFill>
                          <a:effectLst/>
                          <a:latin typeface="Arial"/>
                        </a:rPr>
                        <a:t>-9.6%</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solidFill>
                      <a:srgbClr val="CCFFCC"/>
                    </a:solidFill>
                  </a:tcPr>
                </a:tc>
              </a:tr>
              <a:tr h="133349">
                <a:tc>
                  <a:txBody>
                    <a:bodyPr/>
                    <a:lstStyle/>
                    <a:p>
                      <a:pPr algn="l" fontAlgn="b"/>
                      <a:r>
                        <a:rPr lang="en-US" sz="1200" b="0" i="0" u="none" strike="noStrike">
                          <a:solidFill>
                            <a:srgbClr val="000000"/>
                          </a:solidFill>
                          <a:effectLst/>
                          <a:latin typeface="Arial"/>
                        </a:rPr>
                        <a:t>YCbCr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rPr>
                        <a:t>-12.0%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200" b="0" i="0" u="none" strike="noStrike">
                          <a:solidFill>
                            <a:srgbClr val="000000"/>
                          </a:solidFill>
                          <a:effectLst/>
                          <a:latin typeface="Arial"/>
                        </a:rPr>
                        <a:t>-11.0%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200" b="0" i="0" u="none" strike="noStrike">
                          <a:solidFill>
                            <a:srgbClr val="000000"/>
                          </a:solidFill>
                          <a:effectLst/>
                          <a:latin typeface="Arial"/>
                        </a:rPr>
                        <a:t>-11.2%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200" b="0" i="0" u="none" strike="noStrike">
                          <a:solidFill>
                            <a:srgbClr val="000000"/>
                          </a:solidFill>
                          <a:effectLst/>
                          <a:latin typeface="Arial"/>
                        </a:rPr>
                        <a:t>-12.7%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200" b="0" i="0" u="none" strike="noStrike">
                          <a:solidFill>
                            <a:srgbClr val="000000"/>
                          </a:solidFill>
                          <a:effectLst/>
                          <a:latin typeface="Arial"/>
                        </a:rPr>
                        <a:t>-11.8%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200" b="0" i="0" u="none" strike="noStrike" dirty="0">
                          <a:solidFill>
                            <a:srgbClr val="000000"/>
                          </a:solidFill>
                          <a:effectLst/>
                          <a:latin typeface="Arial"/>
                        </a:rPr>
                        <a:t>-11.9%</a:t>
                      </a:r>
                    </a:p>
                  </a:txBody>
                  <a:tcPr marL="9525" marR="9525" marT="9525" marB="0" anchor="b">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77684">
                <a:tc>
                  <a:txBody>
                    <a:bodyPr/>
                    <a:lstStyle/>
                    <a:p>
                      <a:pPr algn="l" fontAlgn="b"/>
                      <a:r>
                        <a:rPr lang="en-US" sz="12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effectLst/>
                          <a:latin typeface="Arial"/>
                        </a:rPr>
                        <a:t>89%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effectLst/>
                          <a:latin typeface="Arial"/>
                        </a:rPr>
                        <a:t>89%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8789">
                <a:tc>
                  <a:txBody>
                    <a:bodyPr/>
                    <a:lstStyle/>
                    <a:p>
                      <a:pPr algn="l" fontAlgn="b"/>
                      <a:r>
                        <a:rPr lang="en-US" sz="12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7929788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endParaRPr lang="en-US" dirty="0" smtClean="0"/>
          </a:p>
          <a:p>
            <a:r>
              <a:rPr lang="en-US" dirty="0" smtClean="0"/>
              <a:t>The </a:t>
            </a:r>
            <a:r>
              <a:rPr lang="en-US" dirty="0" smtClean="0"/>
              <a:t>current search region for Intra BC is too limited</a:t>
            </a:r>
          </a:p>
          <a:p>
            <a:endParaRPr lang="en-US" dirty="0"/>
          </a:p>
          <a:p>
            <a:r>
              <a:rPr lang="en-US" dirty="0" smtClean="0"/>
              <a:t>It is proposed to use larger search region, which can be up to the entire frame</a:t>
            </a:r>
          </a:p>
          <a:p>
            <a:endParaRPr lang="en-US" dirty="0"/>
          </a:p>
          <a:p>
            <a:r>
              <a:rPr lang="en-US" dirty="0" smtClean="0"/>
              <a:t>Attractive gains are obtained with affordable </a:t>
            </a:r>
            <a:r>
              <a:rPr lang="en-US" dirty="0" smtClean="0"/>
              <a:t>complexity</a:t>
            </a:r>
          </a:p>
          <a:p>
            <a:endParaRPr lang="en-US" dirty="0"/>
          </a:p>
          <a:p>
            <a:r>
              <a:rPr lang="en-US" dirty="0" smtClean="0"/>
              <a:t>Adopt a larger search area in HEVC Range Extensions</a:t>
            </a:r>
            <a:endParaRPr lang="en-US" dirty="0"/>
          </a:p>
        </p:txBody>
      </p:sp>
    </p:spTree>
    <p:extLst>
      <p:ext uri="{BB962C8B-B14F-4D97-AF65-F5344CB8AC3E}">
        <p14:creationId xmlns:p14="http://schemas.microsoft.com/office/powerpoint/2010/main" val="2098169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CA" sz="2400" b="1" dirty="0"/>
              <a:t>Intra block copy with larger search region</a:t>
            </a:r>
            <a:r>
              <a:rPr lang="en-CA" sz="2400" b="1" dirty="0" smtClean="0"/>
              <a:t/>
            </a:r>
            <a:br>
              <a:rPr lang="en-CA" sz="2400" b="1" dirty="0" smtClean="0"/>
            </a:br>
            <a:r>
              <a:rPr lang="en-CA" b="1" dirty="0" smtClean="0"/>
              <a:t/>
            </a:r>
            <a:br>
              <a:rPr lang="en-CA" b="1" dirty="0" smtClean="0"/>
            </a:br>
            <a:r>
              <a:rPr lang="en-CA" b="1" dirty="0" smtClean="0"/>
              <a:t>JCTVC-Q0139</a:t>
            </a:r>
            <a:endParaRPr lang="en-US" dirty="0"/>
          </a:p>
        </p:txBody>
      </p:sp>
      <p:sp>
        <p:nvSpPr>
          <p:cNvPr id="3" name="Subtitle 2"/>
          <p:cNvSpPr>
            <a:spLocks noGrp="1"/>
          </p:cNvSpPr>
          <p:nvPr>
            <p:ph type="subTitle" idx="1"/>
          </p:nvPr>
        </p:nvSpPr>
        <p:spPr>
          <a:xfrm>
            <a:off x="1676400" y="5715000"/>
            <a:ext cx="7162800" cy="364390"/>
          </a:xfrm>
        </p:spPr>
        <p:txBody>
          <a:bodyPr/>
          <a:lstStyle/>
          <a:p>
            <a:pPr hangingPunct="0"/>
            <a:r>
              <a:rPr lang="en-US" sz="1800" dirty="0" smtClean="0"/>
              <a:t>Chao Pang, Joel Sole, Ted Hsieh, </a:t>
            </a:r>
            <a:r>
              <a:rPr lang="en-US" sz="1800" dirty="0"/>
              <a:t>Marta Karczewicz</a:t>
            </a:r>
          </a:p>
        </p:txBody>
      </p:sp>
    </p:spTree>
    <p:extLst>
      <p:ext uri="{BB962C8B-B14F-4D97-AF65-F5344CB8AC3E}">
        <p14:creationId xmlns:p14="http://schemas.microsoft.com/office/powerpoint/2010/main" val="13232167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hangingPunct="0"/>
            <a:r>
              <a:rPr lang="en-US" dirty="0"/>
              <a:t>Intra block copy (Intra BC)</a:t>
            </a: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8" name="Group 17"/>
          <p:cNvGrpSpPr/>
          <p:nvPr/>
        </p:nvGrpSpPr>
        <p:grpSpPr>
          <a:xfrm>
            <a:off x="1676400" y="1905000"/>
            <a:ext cx="5791200" cy="3284434"/>
            <a:chOff x="1143000" y="1820966"/>
            <a:chExt cx="5791200" cy="3284434"/>
          </a:xfrm>
        </p:grpSpPr>
        <p:sp>
          <p:nvSpPr>
            <p:cNvPr id="21" name="Rectangle 20"/>
            <p:cNvSpPr/>
            <p:nvPr/>
          </p:nvSpPr>
          <p:spPr>
            <a:xfrm>
              <a:off x="1143000" y="2209800"/>
              <a:ext cx="2895600" cy="289560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038600" y="2209800"/>
              <a:ext cx="2895600" cy="2895600"/>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209800" y="1820966"/>
              <a:ext cx="1066800" cy="381000"/>
            </a:xfrm>
            <a:prstGeom prst="rect">
              <a:avLst/>
            </a:prstGeom>
            <a:noFill/>
          </p:spPr>
          <p:txBody>
            <a:bodyPr wrap="square" rtlCol="0">
              <a:spAutoFit/>
            </a:bodyPr>
            <a:lstStyle/>
            <a:p>
              <a:r>
                <a:rPr lang="en-US" dirty="0" smtClean="0"/>
                <a:t>left CTU</a:t>
              </a:r>
              <a:endParaRPr lang="en-US" dirty="0"/>
            </a:p>
          </p:txBody>
        </p:sp>
        <p:sp>
          <p:nvSpPr>
            <p:cNvPr id="24" name="TextBox 23"/>
            <p:cNvSpPr txBox="1"/>
            <p:nvPr/>
          </p:nvSpPr>
          <p:spPr>
            <a:xfrm>
              <a:off x="4800600" y="1828800"/>
              <a:ext cx="1676400" cy="369332"/>
            </a:xfrm>
            <a:prstGeom prst="rect">
              <a:avLst/>
            </a:prstGeom>
            <a:noFill/>
          </p:spPr>
          <p:txBody>
            <a:bodyPr wrap="square" rtlCol="0">
              <a:spAutoFit/>
            </a:bodyPr>
            <a:lstStyle/>
            <a:p>
              <a:r>
                <a:rPr lang="en-US" dirty="0" smtClean="0"/>
                <a:t>current CTU</a:t>
              </a:r>
              <a:endParaRPr lang="en-US" dirty="0"/>
            </a:p>
          </p:txBody>
        </p:sp>
        <p:sp>
          <p:nvSpPr>
            <p:cNvPr id="25" name="Rectangle 24"/>
            <p:cNvSpPr/>
            <p:nvPr/>
          </p:nvSpPr>
          <p:spPr>
            <a:xfrm>
              <a:off x="4533900" y="4038600"/>
              <a:ext cx="533400" cy="533400"/>
            </a:xfrm>
            <a:prstGeom prst="rect">
              <a:avLst/>
            </a:prstGeom>
            <a:solidFill>
              <a:schemeClr val="accent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a:t>
              </a:r>
              <a:endParaRPr lang="en-US" dirty="0"/>
            </a:p>
          </p:txBody>
        </p:sp>
        <p:sp>
          <p:nvSpPr>
            <p:cNvPr id="26" name="Rectangle 25"/>
            <p:cNvSpPr/>
            <p:nvPr/>
          </p:nvSpPr>
          <p:spPr>
            <a:xfrm>
              <a:off x="2324100" y="2895600"/>
              <a:ext cx="533400" cy="533400"/>
            </a:xfrm>
            <a:prstGeom prst="rect">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p:cNvCxnSpPr/>
            <p:nvPr/>
          </p:nvCxnSpPr>
          <p:spPr>
            <a:xfrm flipH="1" flipV="1">
              <a:off x="2857500" y="3429000"/>
              <a:ext cx="1676400" cy="6096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3781425" y="3817834"/>
            <a:ext cx="533400" cy="307777"/>
          </a:xfrm>
          <a:prstGeom prst="rect">
            <a:avLst/>
          </a:prstGeom>
          <a:noFill/>
        </p:spPr>
        <p:txBody>
          <a:bodyPr wrap="square" rtlCol="0">
            <a:spAutoFit/>
          </a:bodyPr>
          <a:lstStyle/>
          <a:p>
            <a:r>
              <a:rPr lang="en-US" sz="1400" dirty="0"/>
              <a:t>B</a:t>
            </a:r>
            <a:r>
              <a:rPr lang="en-US" sz="1400" dirty="0" smtClean="0"/>
              <a:t>V</a:t>
            </a:r>
            <a:endParaRPr lang="en-US" dirty="0"/>
          </a:p>
        </p:txBody>
      </p:sp>
      <p:sp>
        <p:nvSpPr>
          <p:cNvPr id="28" name="TextBox 27"/>
          <p:cNvSpPr txBox="1"/>
          <p:nvPr/>
        </p:nvSpPr>
        <p:spPr>
          <a:xfrm>
            <a:off x="3076574" y="5376017"/>
            <a:ext cx="2943225" cy="369332"/>
          </a:xfrm>
          <a:prstGeom prst="rect">
            <a:avLst/>
          </a:prstGeom>
          <a:noFill/>
        </p:spPr>
        <p:txBody>
          <a:bodyPr wrap="square" rtlCol="0">
            <a:spAutoFit/>
          </a:bodyPr>
          <a:lstStyle/>
          <a:p>
            <a:r>
              <a:rPr lang="en-US" dirty="0"/>
              <a:t>B</a:t>
            </a:r>
            <a:r>
              <a:rPr lang="en-US" dirty="0" smtClean="0"/>
              <a:t>V (block vector)</a:t>
            </a:r>
            <a:endParaRPr lang="en-US" dirty="0"/>
          </a:p>
        </p:txBody>
      </p:sp>
    </p:spTree>
    <p:extLst>
      <p:ext uri="{BB962C8B-B14F-4D97-AF65-F5344CB8AC3E}">
        <p14:creationId xmlns:p14="http://schemas.microsoft.com/office/powerpoint/2010/main" val="7311658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p:txBody>
          <a:bodyPr/>
          <a:lstStyle/>
          <a:p>
            <a:r>
              <a:rPr lang="en-US" dirty="0" smtClean="0"/>
              <a:t>The search region is </a:t>
            </a:r>
            <a:r>
              <a:rPr lang="en-US" dirty="0" smtClean="0"/>
              <a:t>enlarged. Two different sizes are tested:</a:t>
            </a:r>
            <a:endParaRPr lang="en-US" dirty="0"/>
          </a:p>
          <a:p>
            <a:pPr marL="630237" lvl="1" indent="-342900">
              <a:buFont typeface="+mj-lt"/>
              <a:buAutoNum type="arabicPeriod"/>
            </a:pPr>
            <a:r>
              <a:rPr lang="en-US" dirty="0" smtClean="0"/>
              <a:t>The entire frame </a:t>
            </a:r>
            <a:endParaRPr lang="en-US" dirty="0" smtClean="0"/>
          </a:p>
          <a:p>
            <a:pPr marL="968375" lvl="2" indent="-342900"/>
            <a:r>
              <a:rPr lang="en-US" dirty="0"/>
              <a:t>O</a:t>
            </a:r>
            <a:r>
              <a:rPr lang="en-US" dirty="0" smtClean="0"/>
              <a:t>nly for 8x8 </a:t>
            </a:r>
            <a:r>
              <a:rPr lang="en-US" dirty="0" smtClean="0"/>
              <a:t>and 16x16 </a:t>
            </a:r>
            <a:r>
              <a:rPr lang="en-US" dirty="0" smtClean="0"/>
              <a:t>blocks </a:t>
            </a:r>
          </a:p>
          <a:p>
            <a:pPr marL="968375" lvl="2" indent="-342900"/>
            <a:endParaRPr lang="en-US" dirty="0" smtClean="0"/>
          </a:p>
          <a:p>
            <a:pPr marL="630237" lvl="1" indent="-342900">
              <a:buFont typeface="+mj-lt"/>
              <a:buAutoNum type="arabicPeriod"/>
            </a:pPr>
            <a:r>
              <a:rPr lang="en-US" dirty="0" smtClean="0"/>
              <a:t>The neighboring rectangular region of current </a:t>
            </a:r>
            <a:r>
              <a:rPr lang="en-US" dirty="0" smtClean="0"/>
              <a:t>CTU:</a:t>
            </a:r>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marL="574675" lvl="2" indent="0">
              <a:buNone/>
            </a:pPr>
            <a:endParaRPr lang="en-US" dirty="0"/>
          </a:p>
          <a:p>
            <a:r>
              <a:rPr lang="en-US" dirty="0" smtClean="0"/>
              <a:t>A hash-based </a:t>
            </a:r>
            <a:r>
              <a:rPr lang="en-US" dirty="0"/>
              <a:t>fast encoder search is employed</a:t>
            </a:r>
          </a:p>
          <a:p>
            <a:pPr lvl="1"/>
            <a:endParaRPr lang="en-US"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9029" y="2819400"/>
            <a:ext cx="3267075"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57934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Complexity analysis</a:t>
            </a:r>
            <a:endParaRPr lang="en-US" dirty="0"/>
          </a:p>
        </p:txBody>
      </p:sp>
      <p:sp>
        <p:nvSpPr>
          <p:cNvPr id="3" name="Content Placeholder 2"/>
          <p:cNvSpPr>
            <a:spLocks noGrp="1"/>
          </p:cNvSpPr>
          <p:nvPr>
            <p:ph idx="1"/>
          </p:nvPr>
        </p:nvSpPr>
        <p:spPr/>
        <p:txBody>
          <a:bodyPr/>
          <a:lstStyle/>
          <a:p>
            <a:r>
              <a:rPr lang="en-US" dirty="0" smtClean="0"/>
              <a:t>Memory bandwidth </a:t>
            </a:r>
            <a:r>
              <a:rPr lang="en-US" dirty="0" smtClean="0"/>
              <a:t>evaluation: worst-case is much better than inter MC</a:t>
            </a: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CA" dirty="0" smtClean="0"/>
          </a:p>
          <a:p>
            <a:r>
              <a:rPr lang="en-CA" dirty="0" smtClean="0"/>
              <a:t>Increasing </a:t>
            </a:r>
            <a:r>
              <a:rPr lang="en-CA" dirty="0"/>
              <a:t>the search area to the entire frame has implications in the potential </a:t>
            </a:r>
            <a:r>
              <a:rPr lang="en-CA" dirty="0" smtClean="0"/>
              <a:t>implementation</a:t>
            </a:r>
          </a:p>
          <a:p>
            <a:pPr lvl="1"/>
            <a:r>
              <a:rPr lang="en-CA" dirty="0" smtClean="0"/>
              <a:t>This </a:t>
            </a:r>
            <a:r>
              <a:rPr lang="en-CA" dirty="0"/>
              <a:t>could be similar to the inter motion compensation </a:t>
            </a:r>
            <a:r>
              <a:rPr lang="en-CA" dirty="0" smtClean="0"/>
              <a:t>cache</a:t>
            </a:r>
          </a:p>
          <a:p>
            <a:pPr lvl="1"/>
            <a:r>
              <a:rPr lang="en-CA" dirty="0" smtClean="0"/>
              <a:t>To </a:t>
            </a:r>
            <a:r>
              <a:rPr lang="en-CA" dirty="0" smtClean="0"/>
              <a:t>save frame buffer, it can use the buffer to store reference frame for inter </a:t>
            </a:r>
            <a:r>
              <a:rPr lang="en-CA" dirty="0" smtClean="0"/>
              <a:t>frames</a:t>
            </a:r>
            <a:endParaRPr lang="en-US" dirty="0"/>
          </a:p>
        </p:txBody>
      </p:sp>
      <p:pic>
        <p:nvPicPr>
          <p:cNvPr id="2050"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81200" y="2971800"/>
            <a:ext cx="474238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e 3"/>
          <p:cNvGraphicFramePr>
            <a:graphicFrameLocks noGrp="1"/>
          </p:cNvGraphicFramePr>
          <p:nvPr>
            <p:extLst>
              <p:ext uri="{D42A27DB-BD31-4B8C-83A1-F6EECF244321}">
                <p14:modId xmlns:p14="http://schemas.microsoft.com/office/powerpoint/2010/main" val="832788753"/>
              </p:ext>
            </p:extLst>
          </p:nvPr>
        </p:nvGraphicFramePr>
        <p:xfrm>
          <a:off x="1432282" y="1497392"/>
          <a:ext cx="5992620" cy="1104294"/>
        </p:xfrm>
        <a:graphic>
          <a:graphicData uri="http://schemas.openxmlformats.org/drawingml/2006/table">
            <a:tbl>
              <a:tblPr firstRow="1" firstCol="1" bandRow="1">
                <a:tableStyleId>{5C22544A-7EE6-4342-B048-85BDC9FD1C3A}</a:tableStyleId>
              </a:tblPr>
              <a:tblGrid>
                <a:gridCol w="2368915"/>
                <a:gridCol w="1777705"/>
                <a:gridCol w="1846000"/>
              </a:tblGrid>
              <a:tr h="538204">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Memory configuration</a:t>
                      </a:r>
                      <a:endParaRPr lang="en-US" sz="1800" dirty="0">
                        <a:effectLst/>
                        <a:latin typeface="Times New Roman"/>
                        <a:ea typeface="Times New Roman"/>
                      </a:endParaRPr>
                    </a:p>
                  </a:txBody>
                  <a:tcPr marL="110087" marR="110087" marT="0" marB="0"/>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Intra BC</a:t>
                      </a:r>
                      <a:endParaRPr lang="en-US" sz="1800">
                        <a:effectLst/>
                        <a:latin typeface="Times New Roman"/>
                        <a:ea typeface="Times New Roman"/>
                      </a:endParaRPr>
                    </a:p>
                  </a:txBody>
                  <a:tcPr marL="110087" marR="110087" marT="0" marB="0"/>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Inter </a:t>
                      </a:r>
                      <a:endParaRPr lang="en-US" sz="1800">
                        <a:effectLst/>
                        <a:latin typeface="Times New Roman"/>
                        <a:ea typeface="Times New Roman"/>
                      </a:endParaRPr>
                    </a:p>
                  </a:txBody>
                  <a:tcPr marL="110087" marR="110087" marT="0" marB="0"/>
                </a:tc>
              </a:tr>
              <a:tr h="281334">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4×2</a:t>
                      </a:r>
                      <a:endParaRPr lang="en-US" sz="1800">
                        <a:effectLst/>
                        <a:latin typeface="Times New Roman"/>
                        <a:ea typeface="Times New Roman"/>
                      </a:endParaRPr>
                    </a:p>
                  </a:txBody>
                  <a:tcPr marL="110087" marR="110087" marT="0" marB="0"/>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9.0</a:t>
                      </a:r>
                      <a:endParaRPr lang="en-US" sz="1800">
                        <a:effectLst/>
                        <a:latin typeface="Times New Roman"/>
                        <a:ea typeface="Times New Roman"/>
                      </a:endParaRPr>
                    </a:p>
                  </a:txBody>
                  <a:tcPr marL="110087" marR="110087" marT="0" marB="0"/>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22.0</a:t>
                      </a:r>
                      <a:endParaRPr lang="en-US" sz="1800">
                        <a:effectLst/>
                        <a:latin typeface="Times New Roman"/>
                        <a:ea typeface="Times New Roman"/>
                      </a:endParaRPr>
                    </a:p>
                  </a:txBody>
                  <a:tcPr marL="110087" marR="110087" marT="0" marB="0"/>
                </a:tc>
              </a:tr>
              <a:tr h="270122">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8×2</a:t>
                      </a:r>
                      <a:endParaRPr lang="en-US" sz="1800">
                        <a:effectLst/>
                        <a:latin typeface="Times New Roman"/>
                        <a:ea typeface="Times New Roman"/>
                      </a:endParaRPr>
                    </a:p>
                  </a:txBody>
                  <a:tcPr marL="110087" marR="110087" marT="0" marB="0"/>
                </a:tc>
                <a:tc>
                  <a:txBody>
                    <a:bodyPr/>
                    <a:lstStyle/>
                    <a:p>
                      <a:pPr marL="0" marR="0" algn="ctr" hangingPunct="0">
                        <a:spcBef>
                          <a:spcPts val="680"/>
                        </a:spcBef>
                        <a:spcAft>
                          <a:spcPts val="0"/>
                        </a:spcAft>
                        <a:tabLst>
                          <a:tab pos="228600" algn="l"/>
                          <a:tab pos="457200" algn="l"/>
                          <a:tab pos="685800" algn="l"/>
                          <a:tab pos="914400" algn="l"/>
                        </a:tabLst>
                      </a:pPr>
                      <a:r>
                        <a:rPr lang="en-CA" sz="1800">
                          <a:effectLst/>
                        </a:rPr>
                        <a:t>18.0</a:t>
                      </a:r>
                      <a:endParaRPr lang="en-US" sz="1800">
                        <a:effectLst/>
                        <a:latin typeface="Times New Roman"/>
                        <a:ea typeface="Times New Roman"/>
                      </a:endParaRPr>
                    </a:p>
                  </a:txBody>
                  <a:tcPr marL="110087" marR="110087" marT="0" marB="0"/>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rPr>
                        <a:t>30.0</a:t>
                      </a:r>
                      <a:endParaRPr lang="en-US" sz="1800" dirty="0">
                        <a:effectLst/>
                        <a:latin typeface="Times New Roman"/>
                        <a:ea typeface="Times New Roman"/>
                      </a:endParaRPr>
                    </a:p>
                  </a:txBody>
                  <a:tcPr marL="110087" marR="110087" marT="0" marB="0"/>
                </a:tc>
              </a:tr>
            </a:tbl>
          </a:graphicData>
        </a:graphic>
      </p:graphicFrame>
    </p:spTree>
    <p:extLst>
      <p:ext uri="{BB962C8B-B14F-4D97-AF65-F5344CB8AC3E}">
        <p14:creationId xmlns:p14="http://schemas.microsoft.com/office/powerpoint/2010/main" val="2819970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p:txBody>
          <a:bodyPr/>
          <a:lstStyle/>
          <a:p>
            <a:endParaRPr lang="en-US" dirty="0" smtClean="0"/>
          </a:p>
          <a:p>
            <a:r>
              <a:rPr lang="en-US" dirty="0" smtClean="0"/>
              <a:t>Test </a:t>
            </a:r>
            <a:r>
              <a:rPr lang="en-US" dirty="0"/>
              <a:t>1: Search region is the entire </a:t>
            </a:r>
            <a:r>
              <a:rPr lang="en-US" dirty="0" smtClean="0"/>
              <a:t>frame</a:t>
            </a:r>
          </a:p>
          <a:p>
            <a:endParaRPr lang="en-US" dirty="0" smtClean="0"/>
          </a:p>
          <a:p>
            <a:r>
              <a:rPr lang="en-US" dirty="0" smtClean="0"/>
              <a:t>Test </a:t>
            </a:r>
            <a:r>
              <a:rPr lang="en-US" dirty="0"/>
              <a:t>2: </a:t>
            </a:r>
            <a:r>
              <a:rPr lang="en-US" dirty="0" smtClean="0"/>
              <a:t>Search </a:t>
            </a:r>
            <a:r>
              <a:rPr lang="en-US" dirty="0"/>
              <a:t>region is the neighboring </a:t>
            </a:r>
            <a:r>
              <a:rPr lang="en-CA" dirty="0" smtClean="0"/>
              <a:t>rectangular</a:t>
            </a:r>
          </a:p>
          <a:p>
            <a:endParaRPr lang="en-US" dirty="0" smtClean="0"/>
          </a:p>
          <a:p>
            <a:r>
              <a:rPr lang="en-US" dirty="0" smtClean="0"/>
              <a:t>Test </a:t>
            </a:r>
            <a:r>
              <a:rPr lang="en-US" dirty="0"/>
              <a:t>3: Search region is the entire frame in </a:t>
            </a:r>
            <a:r>
              <a:rPr lang="en-US" dirty="0" err="1"/>
              <a:t>lossy</a:t>
            </a:r>
            <a:r>
              <a:rPr lang="en-US" dirty="0"/>
              <a:t> LB case by reducing one reference frame for inter and use it as the frame buffer for Intra BC</a:t>
            </a:r>
            <a:endParaRPr lang="en-CA" dirty="0" smtClean="0"/>
          </a:p>
          <a:p>
            <a:endParaRPr lang="en-US" dirty="0"/>
          </a:p>
        </p:txBody>
      </p:sp>
    </p:spTree>
    <p:extLst>
      <p:ext uri="{BB962C8B-B14F-4D97-AF65-F5344CB8AC3E}">
        <p14:creationId xmlns:p14="http://schemas.microsoft.com/office/powerpoint/2010/main" val="2743291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Entire frame search (</a:t>
            </a:r>
            <a:r>
              <a:rPr lang="en-US" dirty="0" err="1" smtClean="0"/>
              <a:t>lossy</a:t>
            </a:r>
            <a:r>
              <a:rPr lang="en-US" dirty="0" smtClean="0"/>
              <a: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309916243"/>
              </p:ext>
            </p:extLst>
          </p:nvPr>
        </p:nvGraphicFramePr>
        <p:xfrm>
          <a:off x="838200" y="838200"/>
          <a:ext cx="7505699" cy="2303145"/>
        </p:xfrm>
        <a:graphic>
          <a:graphicData uri="http://schemas.openxmlformats.org/drawingml/2006/table">
            <a:tbl>
              <a:tblPr/>
              <a:tblGrid>
                <a:gridCol w="1676400"/>
                <a:gridCol w="685800"/>
                <a:gridCol w="609600"/>
                <a:gridCol w="685800"/>
                <a:gridCol w="609600"/>
                <a:gridCol w="685800"/>
                <a:gridCol w="685800"/>
                <a:gridCol w="609600"/>
                <a:gridCol w="685800"/>
                <a:gridCol w="571499"/>
              </a:tblGrid>
              <a:tr h="161925">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All Intra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1450">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-5.2%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-5.0%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-5.0%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-4.6%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-4.5%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-4.5%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-4.0%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-4.0%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-4.0%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61925">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100" b="0" i="0" u="none" strike="noStrike">
                          <a:solidFill>
                            <a:srgbClr val="000000"/>
                          </a:solidFill>
                          <a:effectLst/>
                          <a:latin typeface="Arial"/>
                        </a:rPr>
                        <a:t>RGB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-19.0%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-18.8%</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-18.5%</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-17.8%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-17.7%</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-17.7%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1100" b="0" i="0" u="none" strike="noStrike">
                          <a:solidFill>
                            <a:srgbClr val="000000"/>
                          </a:solidFill>
                          <a:effectLst/>
                          <a:latin typeface="Arial"/>
                        </a:rPr>
                        <a:t>RGB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dirty="0">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100" b="0" i="0" u="none" strike="noStrike">
                          <a:solidFill>
                            <a:srgbClr val="000000"/>
                          </a:solidFill>
                          <a:effectLst/>
                          <a:latin typeface="Arial"/>
                        </a:rPr>
                        <a:t>YCbCr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-19.1%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-18.8%</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-18.9%</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-19.0%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-18.4%</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-18.5%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1100" b="0" i="0" u="none" strike="noStrike">
                          <a:solidFill>
                            <a:srgbClr val="000000"/>
                          </a:solidFill>
                          <a:effectLst/>
                          <a:latin typeface="Arial"/>
                        </a:rPr>
                        <a:t>YCbCr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1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1100" b="0" i="0" u="none" strike="noStrike">
                          <a:solidFill>
                            <a:srgbClr val="000000"/>
                          </a:solidFill>
                          <a:effectLst/>
                          <a:latin typeface="Arial"/>
                        </a:rPr>
                        <a:t>RGB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-16.7%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-16.6%</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-16.6%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-16.8%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-16.7%</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-16.8%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-16.6%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-16.3%</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-16.3%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1450">
                <a:tc>
                  <a:txBody>
                    <a:bodyPr/>
                    <a:lstStyle/>
                    <a:p>
                      <a:pPr algn="l" fontAlgn="b"/>
                      <a:r>
                        <a:rPr lang="en-US" sz="1100" b="0" i="0" u="none" strike="noStrike">
                          <a:solidFill>
                            <a:srgbClr val="000000"/>
                          </a:solidFill>
                          <a:effectLst/>
                          <a:latin typeface="Arial"/>
                        </a:rPr>
                        <a:t>YCbCr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-20.7%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-20.2%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-20.4%</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-21.3%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-20.9%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-21.1%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-21.7%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-21.4%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-21.5%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dirty="0">
                          <a:solidFill>
                            <a:srgbClr val="000000"/>
                          </a:solidFill>
                          <a:effectLst/>
                          <a:latin typeface="Arial"/>
                        </a:rPr>
                        <a:t>106%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11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dirty="0">
                          <a:solidFill>
                            <a:srgbClr val="000000"/>
                          </a:solidFill>
                          <a:effectLst/>
                          <a:latin typeface="Arial"/>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81790050"/>
              </p:ext>
            </p:extLst>
          </p:nvPr>
        </p:nvGraphicFramePr>
        <p:xfrm>
          <a:off x="0" y="3352800"/>
          <a:ext cx="4343401" cy="2657123"/>
        </p:xfrm>
        <a:graphic>
          <a:graphicData uri="http://schemas.openxmlformats.org/drawingml/2006/table">
            <a:tbl>
              <a:tblPr/>
              <a:tblGrid>
                <a:gridCol w="1524000"/>
                <a:gridCol w="457200"/>
                <a:gridCol w="457200"/>
                <a:gridCol w="533400"/>
                <a:gridCol w="457200"/>
                <a:gridCol w="457200"/>
                <a:gridCol w="457201"/>
              </a:tblGrid>
              <a:tr h="328951">
                <a:tc>
                  <a:txBody>
                    <a:bodyPr/>
                    <a:lstStyle/>
                    <a:p>
                      <a:pPr algn="l" fontAlgn="b"/>
                      <a:endParaRPr lang="en-US" sz="105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50" b="1" i="0" u="none" strike="noStrike" dirty="0">
                          <a:solidFill>
                            <a:srgbClr val="000000"/>
                          </a:solidFill>
                          <a:effectLst/>
                          <a:latin typeface="Arial"/>
                        </a:rPr>
                        <a:t>Random Access </a:t>
                      </a:r>
                      <a:endParaRPr lang="en-US" sz="1050" b="1" i="0" u="none" strike="noStrike" dirty="0" smtClean="0">
                        <a:solidFill>
                          <a:srgbClr val="000000"/>
                        </a:solidFill>
                        <a:effectLst/>
                        <a:latin typeface="Arial"/>
                      </a:endParaRPr>
                    </a:p>
                    <a:p>
                      <a:pPr algn="ctr" fontAlgn="b"/>
                      <a:r>
                        <a:rPr lang="en-US" sz="1050" b="1" i="0" u="none" strike="noStrike" dirty="0" smtClean="0">
                          <a:solidFill>
                            <a:srgbClr val="000000"/>
                          </a:solidFill>
                          <a:effectLst/>
                          <a:latin typeface="Arial"/>
                        </a:rPr>
                        <a:t>Main-tier</a:t>
                      </a:r>
                      <a:endParaRPr lang="en-US" sz="1050" b="1" i="0" u="none" strike="noStrike" dirty="0">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50" b="1" i="0" u="none" strike="noStrike" dirty="0">
                          <a:solidFill>
                            <a:srgbClr val="000000"/>
                          </a:solidFill>
                          <a:effectLst/>
                          <a:latin typeface="Arial"/>
                        </a:rPr>
                        <a:t>Random Access </a:t>
                      </a:r>
                      <a:endParaRPr lang="en-US" sz="1050" b="1" i="0" u="none" strike="noStrike" dirty="0" smtClean="0">
                        <a:solidFill>
                          <a:srgbClr val="000000"/>
                        </a:solidFill>
                        <a:effectLst/>
                        <a:latin typeface="Arial"/>
                      </a:endParaRPr>
                    </a:p>
                    <a:p>
                      <a:pPr algn="ctr" fontAlgn="b"/>
                      <a:r>
                        <a:rPr lang="en-US" sz="1050" b="1" i="0" u="none" strike="noStrike" dirty="0" smtClean="0">
                          <a:solidFill>
                            <a:srgbClr val="000000"/>
                          </a:solidFill>
                          <a:effectLst/>
                          <a:latin typeface="Arial"/>
                        </a:rPr>
                        <a:t>High-tier</a:t>
                      </a:r>
                      <a:endParaRPr lang="en-US" sz="1050" b="1" i="0" u="none" strike="noStrike" dirty="0">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7657">
                <a:tc>
                  <a:txBody>
                    <a:bodyPr/>
                    <a:lstStyle/>
                    <a:p>
                      <a:pPr algn="l" fontAlgn="b"/>
                      <a:endParaRPr lang="en-US" sz="105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87657">
                <a:tc>
                  <a:txBody>
                    <a:bodyPr/>
                    <a:lstStyle/>
                    <a:p>
                      <a:pPr algn="l" fontAlgn="b"/>
                      <a:r>
                        <a:rPr lang="en-US" sz="105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-4.0%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50" b="0" i="0" u="none" strike="noStrike">
                          <a:solidFill>
                            <a:srgbClr val="000000"/>
                          </a:solidFill>
                          <a:effectLst/>
                          <a:latin typeface="Arial"/>
                        </a:rPr>
                        <a:t>-3.9%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50" b="0" i="0" u="none" strike="noStrike">
                          <a:solidFill>
                            <a:srgbClr val="000000"/>
                          </a:solidFill>
                          <a:effectLst/>
                          <a:latin typeface="Arial"/>
                        </a:rPr>
                        <a:t>-3.7%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50" b="0" i="0" u="none" strike="noStrike">
                          <a:solidFill>
                            <a:srgbClr val="000000"/>
                          </a:solidFill>
                          <a:effectLst/>
                          <a:latin typeface="Arial"/>
                        </a:rPr>
                        <a:t>-3.6%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50" b="0" i="0" u="none" strike="noStrike">
                          <a:solidFill>
                            <a:srgbClr val="000000"/>
                          </a:solidFill>
                          <a:effectLst/>
                          <a:latin typeface="Arial"/>
                        </a:rPr>
                        <a:t>-3.5%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50" b="0" i="0" u="none" strike="noStrike">
                          <a:solidFill>
                            <a:srgbClr val="000000"/>
                          </a:solidFill>
                          <a:effectLst/>
                          <a:latin typeface="Arial"/>
                        </a:rPr>
                        <a:t>-3.5%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76618">
                <a:tc>
                  <a:txBody>
                    <a:bodyPr/>
                    <a:lstStyle/>
                    <a:p>
                      <a:pPr algn="l" fontAlgn="b"/>
                      <a:r>
                        <a:rPr lang="en-US" sz="105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6618">
                <a:tc>
                  <a:txBody>
                    <a:bodyPr/>
                    <a:lstStyle/>
                    <a:p>
                      <a:pPr algn="l" fontAlgn="b"/>
                      <a:r>
                        <a:rPr lang="en-US" sz="1050" b="0" i="0" u="none" strike="noStrike">
                          <a:solidFill>
                            <a:srgbClr val="000000"/>
                          </a:solidFill>
                          <a:effectLst/>
                          <a:latin typeface="Arial"/>
                        </a:rPr>
                        <a:t>RGB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-16.7%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-16.5%</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-16.5%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-16.4%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-16.3%</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-16.3%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6618">
                <a:tc>
                  <a:txBody>
                    <a:bodyPr/>
                    <a:lstStyle/>
                    <a:p>
                      <a:pPr algn="l" fontAlgn="b"/>
                      <a:r>
                        <a:rPr lang="en-US" sz="1050" b="0" i="0" u="none" strike="noStrike">
                          <a:solidFill>
                            <a:srgbClr val="000000"/>
                          </a:solidFill>
                          <a:effectLst/>
                          <a:latin typeface="Arial"/>
                        </a:rPr>
                        <a:t>RGB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dirty="0">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6618">
                <a:tc>
                  <a:txBody>
                    <a:bodyPr/>
                    <a:lstStyle/>
                    <a:p>
                      <a:pPr algn="l" fontAlgn="b"/>
                      <a:r>
                        <a:rPr lang="en-US" sz="1050" b="0" i="0" u="none" strike="noStrike">
                          <a:solidFill>
                            <a:srgbClr val="000000"/>
                          </a:solidFill>
                          <a:effectLst/>
                          <a:latin typeface="Arial"/>
                        </a:rPr>
                        <a:t>YCbCr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-16.5%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-16.2%</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-16.3%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-16.6%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-16.5%</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-16.5%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76618">
                <a:tc>
                  <a:txBody>
                    <a:bodyPr/>
                    <a:lstStyle/>
                    <a:p>
                      <a:pPr algn="l" fontAlgn="b"/>
                      <a:r>
                        <a:rPr lang="en-US" sz="1050" b="0" i="0" u="none" strike="noStrike">
                          <a:solidFill>
                            <a:srgbClr val="000000"/>
                          </a:solidFill>
                          <a:effectLst/>
                          <a:latin typeface="Arial"/>
                        </a:rPr>
                        <a:t>YCbCr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7657">
                <a:tc>
                  <a:txBody>
                    <a:bodyPr/>
                    <a:lstStyle/>
                    <a:p>
                      <a:pPr algn="l" fontAlgn="b"/>
                      <a:r>
                        <a:rPr lang="en-US" sz="105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87657">
                <a:tc>
                  <a:txBody>
                    <a:bodyPr/>
                    <a:lstStyle/>
                    <a:p>
                      <a:pPr algn="l" fontAlgn="b"/>
                      <a:r>
                        <a:rPr lang="en-US" sz="1050" b="0" i="0" u="none" strike="noStrike">
                          <a:solidFill>
                            <a:srgbClr val="000000"/>
                          </a:solidFill>
                          <a:effectLst/>
                          <a:latin typeface="Arial"/>
                        </a:rPr>
                        <a:t>RGB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-13.3%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-13.2%</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-13.0%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-13.4%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-13.3%</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-13.1%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87657">
                <a:tc>
                  <a:txBody>
                    <a:bodyPr/>
                    <a:lstStyle/>
                    <a:p>
                      <a:pPr algn="l" fontAlgn="b"/>
                      <a:r>
                        <a:rPr lang="en-US" sz="1050" b="0" i="0" u="none" strike="noStrike">
                          <a:solidFill>
                            <a:srgbClr val="000000"/>
                          </a:solidFill>
                          <a:effectLst/>
                          <a:latin typeface="Arial"/>
                        </a:rPr>
                        <a:t>YCbCr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-17.6%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-17.0%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-17.1%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-18.3%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-17.7%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-17.9%</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76618">
                <a:tc>
                  <a:txBody>
                    <a:bodyPr/>
                    <a:lstStyle/>
                    <a:p>
                      <a:pPr algn="l" fontAlgn="b"/>
                      <a:r>
                        <a:rPr lang="en-US" sz="105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5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5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7657">
                <a:tc>
                  <a:txBody>
                    <a:bodyPr/>
                    <a:lstStyle/>
                    <a:p>
                      <a:pPr algn="l" fontAlgn="b"/>
                      <a:r>
                        <a:rPr lang="en-US" sz="105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50" b="0" i="0" u="none" strike="noStrike">
                          <a:solidFill>
                            <a:srgbClr val="000000"/>
                          </a:solidFill>
                          <a:effectLst/>
                          <a:latin typeface="Arial"/>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50" b="0" i="0" u="none" strike="noStrike" dirty="0">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119455616"/>
              </p:ext>
            </p:extLst>
          </p:nvPr>
        </p:nvGraphicFramePr>
        <p:xfrm>
          <a:off x="4495800" y="3276601"/>
          <a:ext cx="4572003" cy="2725485"/>
        </p:xfrm>
        <a:graphic>
          <a:graphicData uri="http://schemas.openxmlformats.org/drawingml/2006/table">
            <a:tbl>
              <a:tblPr/>
              <a:tblGrid>
                <a:gridCol w="1524000"/>
                <a:gridCol w="533400"/>
                <a:gridCol w="533400"/>
                <a:gridCol w="533400"/>
                <a:gridCol w="457200"/>
                <a:gridCol w="533400"/>
                <a:gridCol w="457203"/>
              </a:tblGrid>
              <a:tr h="307542">
                <a:tc>
                  <a:txBody>
                    <a:bodyPr/>
                    <a:lstStyle/>
                    <a:p>
                      <a:pPr algn="l" fontAlgn="b"/>
                      <a:endParaRPr lang="en-US" sz="105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50" b="1" i="0" u="none" strike="noStrike" dirty="0">
                          <a:solidFill>
                            <a:srgbClr val="000000"/>
                          </a:solidFill>
                          <a:effectLst/>
                          <a:latin typeface="Arial"/>
                        </a:rPr>
                        <a:t>Low delay B </a:t>
                      </a:r>
                      <a:endParaRPr lang="en-US" sz="1050" b="1" i="0" u="none" strike="noStrike" dirty="0" smtClean="0">
                        <a:solidFill>
                          <a:srgbClr val="000000"/>
                        </a:solidFill>
                        <a:effectLst/>
                        <a:latin typeface="Arial"/>
                      </a:endParaRPr>
                    </a:p>
                    <a:p>
                      <a:pPr algn="ctr" fontAlgn="b"/>
                      <a:r>
                        <a:rPr lang="en-US" sz="1050" b="1" i="0" u="none" strike="noStrike" dirty="0" smtClean="0">
                          <a:solidFill>
                            <a:srgbClr val="000000"/>
                          </a:solidFill>
                          <a:effectLst/>
                          <a:latin typeface="Arial"/>
                        </a:rPr>
                        <a:t>Main-tier</a:t>
                      </a:r>
                      <a:endParaRPr lang="en-US" sz="1050" b="1" i="0" u="none" strike="noStrike" dirty="0">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50" b="1" i="0" u="none" strike="noStrike" dirty="0">
                          <a:solidFill>
                            <a:srgbClr val="000000"/>
                          </a:solidFill>
                          <a:effectLst/>
                          <a:latin typeface="Arial"/>
                        </a:rPr>
                        <a:t>Low delay B </a:t>
                      </a:r>
                      <a:endParaRPr lang="en-US" sz="1050" b="1" i="0" u="none" strike="noStrike" dirty="0" smtClean="0">
                        <a:solidFill>
                          <a:srgbClr val="000000"/>
                        </a:solidFill>
                        <a:effectLst/>
                        <a:latin typeface="Arial"/>
                      </a:endParaRPr>
                    </a:p>
                    <a:p>
                      <a:pPr algn="ctr" fontAlgn="b"/>
                      <a:r>
                        <a:rPr lang="en-US" sz="1050" b="1" i="0" u="none" strike="noStrike" dirty="0" smtClean="0">
                          <a:solidFill>
                            <a:srgbClr val="000000"/>
                          </a:solidFill>
                          <a:effectLst/>
                          <a:latin typeface="Arial"/>
                        </a:rPr>
                        <a:t>High-tier</a:t>
                      </a:r>
                      <a:endParaRPr lang="en-US" sz="1050" b="1" i="0" u="none" strike="noStrike" dirty="0">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8215">
                <a:tc>
                  <a:txBody>
                    <a:bodyPr/>
                    <a:lstStyle/>
                    <a:p>
                      <a:pPr algn="l" fontAlgn="b"/>
                      <a:endParaRPr lang="en-US" sz="105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8215">
                <a:tc>
                  <a:txBody>
                    <a:bodyPr/>
                    <a:lstStyle/>
                    <a:p>
                      <a:pPr algn="l" fontAlgn="b"/>
                      <a:r>
                        <a:rPr lang="en-US" sz="105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-3.0%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-2.6%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-3.3%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050" b="0" i="0" u="none" strike="noStrike">
                          <a:solidFill>
                            <a:srgbClr val="000000"/>
                          </a:solidFill>
                          <a:effectLst/>
                          <a:latin typeface="Arial"/>
                        </a:rPr>
                        <a:t>-2.6%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-2.5%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-2.6%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8215">
                <a:tc>
                  <a:txBody>
                    <a:bodyPr/>
                    <a:lstStyle/>
                    <a:p>
                      <a:pPr algn="l" fontAlgn="b"/>
                      <a:r>
                        <a:rPr lang="en-US" sz="105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8215">
                <a:tc>
                  <a:txBody>
                    <a:bodyPr/>
                    <a:lstStyle/>
                    <a:p>
                      <a:pPr algn="l" fontAlgn="b"/>
                      <a:r>
                        <a:rPr lang="en-US" sz="1050" b="0" i="0" u="none" strike="noStrike">
                          <a:solidFill>
                            <a:srgbClr val="000000"/>
                          </a:solidFill>
                          <a:effectLst/>
                          <a:latin typeface="Arial"/>
                        </a:rPr>
                        <a:t>RGB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-15.2%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-14.7%</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-14.7%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-15.3%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-14.9%</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-14.9%</a:t>
                      </a:r>
                    </a:p>
                  </a:txBody>
                  <a:tcPr marL="9525" marR="9525" marT="9525" marB="0" anchor="b">
                    <a:lnL>
                      <a:noFill/>
                    </a:lnL>
                    <a:lnR>
                      <a:noFill/>
                    </a:lnR>
                    <a:lnT>
                      <a:noFill/>
                    </a:lnT>
                    <a:lnB>
                      <a:noFill/>
                    </a:lnB>
                    <a:solidFill>
                      <a:srgbClr val="CCFFCC"/>
                    </a:solidFill>
                  </a:tcPr>
                </a:tc>
              </a:tr>
              <a:tr h="236665">
                <a:tc>
                  <a:txBody>
                    <a:bodyPr/>
                    <a:lstStyle/>
                    <a:p>
                      <a:pPr algn="l" fontAlgn="b"/>
                      <a:r>
                        <a:rPr lang="en-US" sz="1050" b="0" i="0" u="none" strike="noStrike">
                          <a:solidFill>
                            <a:srgbClr val="000000"/>
                          </a:solidFill>
                          <a:effectLst/>
                          <a:latin typeface="Arial"/>
                        </a:rPr>
                        <a:t>RGB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r>
              <a:tr h="158215">
                <a:tc>
                  <a:txBody>
                    <a:bodyPr/>
                    <a:lstStyle/>
                    <a:p>
                      <a:pPr algn="l" fontAlgn="b"/>
                      <a:r>
                        <a:rPr lang="en-US" sz="1050" b="0" i="0" u="none" strike="noStrike">
                          <a:solidFill>
                            <a:srgbClr val="000000"/>
                          </a:solidFill>
                          <a:effectLst/>
                          <a:latin typeface="Arial"/>
                        </a:rPr>
                        <a:t>YCbCr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-14.8%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-14.4%</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-14.4%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-15.5%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-15.1%</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-15.0%</a:t>
                      </a:r>
                    </a:p>
                  </a:txBody>
                  <a:tcPr marL="9525" marR="9525" marT="9525" marB="0" anchor="b">
                    <a:lnL>
                      <a:noFill/>
                    </a:lnL>
                    <a:lnR>
                      <a:noFill/>
                    </a:lnR>
                    <a:lnT>
                      <a:noFill/>
                    </a:lnT>
                    <a:lnB>
                      <a:noFill/>
                    </a:lnB>
                    <a:solidFill>
                      <a:srgbClr val="CCFFCC"/>
                    </a:solidFill>
                  </a:tcPr>
                </a:tc>
              </a:tr>
              <a:tr h="236665">
                <a:tc>
                  <a:txBody>
                    <a:bodyPr/>
                    <a:lstStyle/>
                    <a:p>
                      <a:pPr algn="l" fontAlgn="b"/>
                      <a:r>
                        <a:rPr lang="en-US" sz="1050" b="0" i="0" u="none" strike="noStrike">
                          <a:solidFill>
                            <a:srgbClr val="000000"/>
                          </a:solidFill>
                          <a:effectLst/>
                          <a:latin typeface="Arial"/>
                        </a:rPr>
                        <a:t>YCbCr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dirty="0">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r>
              <a:tr h="158215">
                <a:tc>
                  <a:txBody>
                    <a:bodyPr/>
                    <a:lstStyle/>
                    <a:p>
                      <a:pPr algn="l" fontAlgn="b"/>
                      <a:r>
                        <a:rPr lang="en-US" sz="105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r>
              <a:tr h="236665">
                <a:tc>
                  <a:txBody>
                    <a:bodyPr/>
                    <a:lstStyle/>
                    <a:p>
                      <a:pPr algn="l" fontAlgn="b"/>
                      <a:r>
                        <a:rPr lang="en-US" sz="1050" b="0" i="0" u="none" strike="noStrike">
                          <a:solidFill>
                            <a:srgbClr val="000000"/>
                          </a:solidFill>
                          <a:effectLst/>
                          <a:latin typeface="Arial"/>
                        </a:rPr>
                        <a:t>RGB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-10.0%</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-10.3%</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-10.5%</a:t>
                      </a:r>
                    </a:p>
                  </a:txBody>
                  <a:tcPr marL="9525" marR="9525" marT="9525" marB="0" anchor="b">
                    <a:lnL>
                      <a:noFill/>
                    </a:lnL>
                    <a:lnR>
                      <a:noFill/>
                    </a:lnR>
                    <a:lnT>
                      <a:noFill/>
                    </a:lnT>
                    <a:lnB>
                      <a:noFill/>
                    </a:lnB>
                    <a:solidFill>
                      <a:srgbClr val="CCFFCC"/>
                    </a:solidFill>
                  </a:tcPr>
                </a:tc>
              </a:tr>
              <a:tr h="307542">
                <a:tc>
                  <a:txBody>
                    <a:bodyPr/>
                    <a:lstStyle/>
                    <a:p>
                      <a:pPr algn="l" fontAlgn="b"/>
                      <a:r>
                        <a:rPr lang="en-US" sz="1050" b="0" i="0" u="none" strike="noStrike">
                          <a:solidFill>
                            <a:srgbClr val="000000"/>
                          </a:solidFill>
                          <a:effectLst/>
                          <a:latin typeface="Arial"/>
                        </a:rPr>
                        <a:t>YCbCr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-14.6%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-14.2%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-14.3%</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-15.4%</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-15.1%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-15.1%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r>
              <a:tr h="158215">
                <a:tc>
                  <a:txBody>
                    <a:bodyPr/>
                    <a:lstStyle/>
                    <a:p>
                      <a:pPr algn="l" fontAlgn="b"/>
                      <a:r>
                        <a:rPr lang="en-US" sz="105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5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5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8215">
                <a:tc>
                  <a:txBody>
                    <a:bodyPr/>
                    <a:lstStyle/>
                    <a:p>
                      <a:pPr algn="l" fontAlgn="b"/>
                      <a:r>
                        <a:rPr lang="en-US" sz="105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5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50" b="0" i="0" u="none" strike="noStrike" dirty="0">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79620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Entire frame search (lossless)</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219200"/>
            <a:ext cx="485100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3750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region search (</a:t>
            </a:r>
            <a:r>
              <a:rPr lang="en-US" dirty="0" err="1" smtClean="0"/>
              <a:t>lossy</a:t>
            </a:r>
            <a:r>
              <a:rPr lang="en-US" dirty="0" smtClean="0"/>
              <a: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991849818"/>
              </p:ext>
            </p:extLst>
          </p:nvPr>
        </p:nvGraphicFramePr>
        <p:xfrm>
          <a:off x="761997" y="762001"/>
          <a:ext cx="8000999" cy="2411729"/>
        </p:xfrm>
        <a:graphic>
          <a:graphicData uri="http://schemas.openxmlformats.org/drawingml/2006/table">
            <a:tbl>
              <a:tblPr/>
              <a:tblGrid>
                <a:gridCol w="2209803"/>
                <a:gridCol w="609600"/>
                <a:gridCol w="685800"/>
                <a:gridCol w="685800"/>
                <a:gridCol w="609600"/>
                <a:gridCol w="685800"/>
                <a:gridCol w="609600"/>
                <a:gridCol w="609600"/>
                <a:gridCol w="685800"/>
                <a:gridCol w="609596"/>
              </a:tblGrid>
              <a:tr h="167694">
                <a:tc>
                  <a:txBody>
                    <a:bodyPr/>
                    <a:lstStyle/>
                    <a:p>
                      <a:pPr algn="l" fontAlgn="b"/>
                      <a:endParaRPr lang="en-US" sz="11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100" b="1" i="0" u="none" strike="noStrike">
                          <a:solidFill>
                            <a:srgbClr val="000000"/>
                          </a:solidFill>
                          <a:effectLst/>
                          <a:latin typeface="Arial"/>
                        </a:rPr>
                        <a:t>All Intra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1" i="0" u="none" strike="noStrike">
                          <a:solidFill>
                            <a:srgbClr val="000000"/>
                          </a:solidFill>
                          <a:effectLst/>
                          <a:latin typeface="Arial"/>
                        </a:rPr>
                        <a:t>All Intra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7694">
                <a:tc>
                  <a:txBody>
                    <a:bodyPr/>
                    <a:lstStyle/>
                    <a:p>
                      <a:pPr algn="l" fontAlgn="b"/>
                      <a:endParaRPr lang="en-US" sz="11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7694">
                <a:tc>
                  <a:txBody>
                    <a:bodyPr/>
                    <a:lstStyle/>
                    <a:p>
                      <a:pPr algn="l" fontAlgn="b"/>
                      <a:r>
                        <a:rPr lang="en-US" sz="11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-3.1%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100" b="0" i="0" u="none" strike="noStrike">
                          <a:solidFill>
                            <a:srgbClr val="000000"/>
                          </a:solidFill>
                          <a:effectLst/>
                          <a:latin typeface="Arial"/>
                        </a:rPr>
                        <a:t>-2.9%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-2.9%</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-2.8%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-2.7%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-2.6%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-2.5%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-2.4%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100" b="0" i="0" u="none" strike="noStrike">
                          <a:solidFill>
                            <a:srgbClr val="000000"/>
                          </a:solidFill>
                          <a:effectLst/>
                          <a:latin typeface="Arial"/>
                        </a:rPr>
                        <a:t>-2.4%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7694">
                <a:tc>
                  <a:txBody>
                    <a:bodyPr/>
                    <a:lstStyle/>
                    <a:p>
                      <a:pPr algn="l" fontAlgn="b"/>
                      <a:r>
                        <a:rPr lang="en-US" sz="11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7694">
                <a:tc>
                  <a:txBody>
                    <a:bodyPr/>
                    <a:lstStyle/>
                    <a:p>
                      <a:pPr algn="l" fontAlgn="b"/>
                      <a:r>
                        <a:rPr lang="en-US" sz="1100" b="0" i="0" u="none" strike="noStrike">
                          <a:solidFill>
                            <a:srgbClr val="000000"/>
                          </a:solidFill>
                          <a:effectLst/>
                          <a:latin typeface="Arial"/>
                        </a:rPr>
                        <a:t>RGB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-12.5%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-12.3%</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-11.9%</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-11.5%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-11.3%</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-11.4%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7694">
                <a:tc>
                  <a:txBody>
                    <a:bodyPr/>
                    <a:lstStyle/>
                    <a:p>
                      <a:pPr algn="l" fontAlgn="b"/>
                      <a:r>
                        <a:rPr lang="en-US" sz="1100" b="0" i="0" u="none" strike="noStrike">
                          <a:solidFill>
                            <a:srgbClr val="000000"/>
                          </a:solidFill>
                          <a:effectLst/>
                          <a:latin typeface="Arial"/>
                        </a:rPr>
                        <a:t>RGB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7694">
                <a:tc>
                  <a:txBody>
                    <a:bodyPr/>
                    <a:lstStyle/>
                    <a:p>
                      <a:pPr algn="l" fontAlgn="b"/>
                      <a:r>
                        <a:rPr lang="en-US" sz="1100" b="0" i="0" u="none" strike="noStrike">
                          <a:solidFill>
                            <a:srgbClr val="000000"/>
                          </a:solidFill>
                          <a:effectLst/>
                          <a:latin typeface="Arial"/>
                        </a:rPr>
                        <a:t>YCbCr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-12.7%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-12.4%</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-12.5%</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-12.0%</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-12.0%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7694">
                <a:tc>
                  <a:txBody>
                    <a:bodyPr/>
                    <a:lstStyle/>
                    <a:p>
                      <a:pPr algn="l" fontAlgn="b"/>
                      <a:r>
                        <a:rPr lang="en-US" sz="1100" b="0" i="0" u="none" strike="noStrike">
                          <a:solidFill>
                            <a:srgbClr val="000000"/>
                          </a:solidFill>
                          <a:effectLst/>
                          <a:latin typeface="Arial"/>
                        </a:rPr>
                        <a:t>YCbCr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7694">
                <a:tc>
                  <a:txBody>
                    <a:bodyPr/>
                    <a:lstStyle/>
                    <a:p>
                      <a:pPr algn="l" fontAlgn="b"/>
                      <a:r>
                        <a:rPr lang="en-US" sz="1100" b="0" i="0" u="none" strike="noStrike" dirty="0" err="1" smtClean="0">
                          <a:solidFill>
                            <a:srgbClr val="000000"/>
                          </a:solidFill>
                          <a:effectLst/>
                          <a:latin typeface="Arial"/>
                        </a:rPr>
                        <a:t>RangeExt</a:t>
                      </a:r>
                      <a:endParaRPr lang="en-US" sz="1100" b="0" i="0" u="none" strike="noStrike" dirty="0">
                        <a:solidFill>
                          <a:srgbClr val="000000"/>
                        </a:solidFill>
                        <a:effectLst/>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1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50110">
                <a:tc>
                  <a:txBody>
                    <a:bodyPr/>
                    <a:lstStyle/>
                    <a:p>
                      <a:pPr algn="l" fontAlgn="b"/>
                      <a:r>
                        <a:rPr lang="en-US" sz="1100" b="0" i="0" u="none" strike="noStrike">
                          <a:solidFill>
                            <a:srgbClr val="000000"/>
                          </a:solidFill>
                          <a:effectLst/>
                          <a:latin typeface="Arial"/>
                        </a:rPr>
                        <a:t>RGB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100" b="0" i="0" u="none" strike="noStrike">
                          <a:solidFill>
                            <a:srgbClr val="000000"/>
                          </a:solidFill>
                          <a:effectLst/>
                          <a:latin typeface="Arial"/>
                        </a:rPr>
                        <a:t>-11.4%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-11.2%</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-11.4%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-11.3%</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-10.6%</a:t>
                      </a:r>
                    </a:p>
                  </a:txBody>
                  <a:tcPr marL="9525" marR="9525" marT="9525" marB="0" anchor="b">
                    <a:lnL>
                      <a:noFill/>
                    </a:lnL>
                    <a:lnR>
                      <a:noFill/>
                    </a:lnR>
                    <a:lnT>
                      <a:noFill/>
                    </a:lnT>
                    <a:lnB>
                      <a:noFill/>
                    </a:lnB>
                    <a:solidFill>
                      <a:srgbClr val="CCFFCC"/>
                    </a:solidFill>
                  </a:tcPr>
                </a:tc>
                <a:tc>
                  <a:txBody>
                    <a:bodyPr/>
                    <a:lstStyle/>
                    <a:p>
                      <a:pPr algn="ctr" fontAlgn="b"/>
                      <a:r>
                        <a:rPr lang="en-US" sz="1100" b="0" i="0" u="none" strike="noStrike">
                          <a:solidFill>
                            <a:srgbClr val="000000"/>
                          </a:solidFill>
                          <a:effectLst/>
                          <a:latin typeface="Arial"/>
                        </a:rPr>
                        <a:t>-10.5%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12804">
                <a:tc>
                  <a:txBody>
                    <a:bodyPr/>
                    <a:lstStyle/>
                    <a:p>
                      <a:pPr algn="l" fontAlgn="b"/>
                      <a:r>
                        <a:rPr lang="en-US" sz="1100" b="0" i="0" u="none" strike="noStrike" dirty="0" err="1">
                          <a:solidFill>
                            <a:srgbClr val="000000"/>
                          </a:solidFill>
                          <a:effectLst/>
                          <a:latin typeface="Arial"/>
                        </a:rPr>
                        <a:t>YCbCr</a:t>
                      </a:r>
                      <a:r>
                        <a:rPr lang="en-US" sz="1100" b="0" i="0" u="none" strike="noStrike" dirty="0">
                          <a:solidFill>
                            <a:srgbClr val="000000"/>
                          </a:solidFill>
                          <a:effectLst/>
                          <a:latin typeface="Arial"/>
                        </a:rPr>
                        <a:t>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Arial"/>
                        </a:rPr>
                        <a:t>-14.0%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-13.5%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-13.5%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-14.2%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-13.9%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-13.9%</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-14.2%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-14.1%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100" b="0" i="0" u="none" strike="noStrike">
                          <a:solidFill>
                            <a:srgbClr val="000000"/>
                          </a:solidFill>
                          <a:effectLst/>
                          <a:latin typeface="Arial"/>
                        </a:rPr>
                        <a:t>-14.0%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67694">
                <a:tc>
                  <a:txBody>
                    <a:bodyPr/>
                    <a:lstStyle/>
                    <a:p>
                      <a:pPr algn="l" fontAlgn="b"/>
                      <a:r>
                        <a:rPr lang="en-US" sz="11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1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7694">
                <a:tc>
                  <a:txBody>
                    <a:bodyPr/>
                    <a:lstStyle/>
                    <a:p>
                      <a:pPr algn="l" fontAlgn="b"/>
                      <a:r>
                        <a:rPr lang="en-US" sz="1100" b="0" i="0" u="none" strike="noStrike" dirty="0">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100" b="0" i="0" u="none" strike="noStrike">
                          <a:solidFill>
                            <a:srgbClr val="000000"/>
                          </a:solidFill>
                          <a:effectLst/>
                          <a:latin typeface="Arial"/>
                        </a:rPr>
                        <a:t>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a:solidFill>
                            <a:srgbClr val="000000"/>
                          </a:solidFill>
                          <a:effectLst/>
                          <a:latin typeface="Arial"/>
                        </a:rPr>
                        <a:t>92%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100" b="0" i="0" u="none" strike="noStrike" dirty="0">
                          <a:solidFill>
                            <a:srgbClr val="000000"/>
                          </a:solidFill>
                          <a:effectLst/>
                          <a:latin typeface="Arial"/>
                        </a:rPr>
                        <a:t>91%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725431245"/>
              </p:ext>
            </p:extLst>
          </p:nvPr>
        </p:nvGraphicFramePr>
        <p:xfrm>
          <a:off x="32657" y="3352800"/>
          <a:ext cx="4386946" cy="2850415"/>
        </p:xfrm>
        <a:graphic>
          <a:graphicData uri="http://schemas.openxmlformats.org/drawingml/2006/table">
            <a:tbl>
              <a:tblPr/>
              <a:tblGrid>
                <a:gridCol w="1567543"/>
                <a:gridCol w="457200"/>
                <a:gridCol w="533400"/>
                <a:gridCol w="457200"/>
                <a:gridCol w="457200"/>
                <a:gridCol w="457200"/>
                <a:gridCol w="457203"/>
              </a:tblGrid>
              <a:tr h="193705">
                <a:tc>
                  <a:txBody>
                    <a:bodyPr/>
                    <a:lstStyle/>
                    <a:p>
                      <a:pPr algn="l" fontAlgn="b"/>
                      <a:endParaRPr lang="en-US" sz="105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50" b="1" i="0" u="none" strike="noStrike" dirty="0">
                          <a:solidFill>
                            <a:srgbClr val="000000"/>
                          </a:solidFill>
                          <a:effectLst/>
                          <a:latin typeface="Arial"/>
                        </a:rPr>
                        <a:t>Random </a:t>
                      </a:r>
                      <a:r>
                        <a:rPr lang="en-US" sz="1050" b="1" i="0" u="none" strike="noStrike" dirty="0" smtClean="0">
                          <a:solidFill>
                            <a:srgbClr val="000000"/>
                          </a:solidFill>
                          <a:effectLst/>
                          <a:latin typeface="Arial"/>
                        </a:rPr>
                        <a:t>Access</a:t>
                      </a:r>
                    </a:p>
                    <a:p>
                      <a:pPr algn="ctr" fontAlgn="b"/>
                      <a:r>
                        <a:rPr lang="en-US" sz="1050" b="1" i="0" u="none" strike="noStrike" dirty="0" smtClean="0">
                          <a:solidFill>
                            <a:srgbClr val="000000"/>
                          </a:solidFill>
                          <a:effectLst/>
                          <a:latin typeface="Arial"/>
                        </a:rPr>
                        <a:t> </a:t>
                      </a:r>
                      <a:r>
                        <a:rPr lang="en-US" sz="1050" b="1" i="0" u="none" strike="noStrike" dirty="0">
                          <a:solidFill>
                            <a:srgbClr val="000000"/>
                          </a:solidFill>
                          <a:effectLst/>
                          <a:latin typeface="Arial"/>
                        </a:rPr>
                        <a:t>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50" b="1" i="0" u="none" strike="noStrike" dirty="0">
                          <a:solidFill>
                            <a:srgbClr val="000000"/>
                          </a:solidFill>
                          <a:effectLst/>
                          <a:latin typeface="Arial"/>
                        </a:rPr>
                        <a:t>Random </a:t>
                      </a:r>
                      <a:r>
                        <a:rPr lang="en-US" sz="1050" b="1" i="0" u="none" strike="noStrike" dirty="0" smtClean="0">
                          <a:solidFill>
                            <a:srgbClr val="000000"/>
                          </a:solidFill>
                          <a:effectLst/>
                          <a:latin typeface="Arial"/>
                        </a:rPr>
                        <a:t>Access</a:t>
                      </a:r>
                    </a:p>
                    <a:p>
                      <a:pPr algn="ctr" fontAlgn="b"/>
                      <a:r>
                        <a:rPr lang="en-US" sz="1050" b="1" i="0" u="none" strike="noStrike" dirty="0" smtClean="0">
                          <a:solidFill>
                            <a:srgbClr val="000000"/>
                          </a:solidFill>
                          <a:effectLst/>
                          <a:latin typeface="Arial"/>
                        </a:rPr>
                        <a:t> </a:t>
                      </a:r>
                      <a:r>
                        <a:rPr lang="en-US" sz="1050" b="1" i="0" u="none" strike="noStrike" dirty="0">
                          <a:solidFill>
                            <a:srgbClr val="000000"/>
                          </a:solidFill>
                          <a:effectLst/>
                          <a:latin typeface="Arial"/>
                        </a:rPr>
                        <a:t>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05811">
                <a:tc>
                  <a:txBody>
                    <a:bodyPr/>
                    <a:lstStyle/>
                    <a:p>
                      <a:pPr algn="l" fontAlgn="b"/>
                      <a:endParaRPr lang="en-US" sz="105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05811">
                <a:tc>
                  <a:txBody>
                    <a:bodyPr/>
                    <a:lstStyle/>
                    <a:p>
                      <a:pPr algn="l" fontAlgn="b"/>
                      <a:r>
                        <a:rPr lang="en-US" sz="105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-2.5%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-2.2%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-2.2%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-2.1%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-2.1%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3705">
                <a:tc>
                  <a:txBody>
                    <a:bodyPr/>
                    <a:lstStyle/>
                    <a:p>
                      <a:pPr algn="l" fontAlgn="b"/>
                      <a:r>
                        <a:rPr lang="en-US" sz="105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93705">
                <a:tc>
                  <a:txBody>
                    <a:bodyPr/>
                    <a:lstStyle/>
                    <a:p>
                      <a:pPr algn="l" fontAlgn="b"/>
                      <a:r>
                        <a:rPr lang="en-US" sz="1050" b="0" i="0" u="none" strike="noStrike">
                          <a:solidFill>
                            <a:srgbClr val="000000"/>
                          </a:solidFill>
                          <a:effectLst/>
                          <a:latin typeface="Arial"/>
                        </a:rPr>
                        <a:t>RGB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-10.7%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dirty="0">
                          <a:solidFill>
                            <a:srgbClr val="000000"/>
                          </a:solidFill>
                          <a:effectLst/>
                          <a:latin typeface="Arial"/>
                        </a:rPr>
                        <a:t>-10.5%</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-10.2%</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93705">
                <a:tc>
                  <a:txBody>
                    <a:bodyPr/>
                    <a:lstStyle/>
                    <a:p>
                      <a:pPr algn="l" fontAlgn="b"/>
                      <a:r>
                        <a:rPr lang="en-US" sz="1050" b="0" i="0" u="none" strike="noStrike">
                          <a:solidFill>
                            <a:srgbClr val="000000"/>
                          </a:solidFill>
                          <a:effectLst/>
                          <a:latin typeface="Arial"/>
                        </a:rPr>
                        <a:t>RGB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93705">
                <a:tc>
                  <a:txBody>
                    <a:bodyPr/>
                    <a:lstStyle/>
                    <a:p>
                      <a:pPr algn="l" fontAlgn="b"/>
                      <a:r>
                        <a:rPr lang="en-US" sz="1050" b="0" i="0" u="none" strike="noStrike">
                          <a:solidFill>
                            <a:srgbClr val="000000"/>
                          </a:solidFill>
                          <a:effectLst/>
                          <a:latin typeface="Arial"/>
                        </a:rPr>
                        <a:t>YCbCr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-10.6%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-10.2%</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-10.3%</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-10.2%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93705">
                <a:tc>
                  <a:txBody>
                    <a:bodyPr/>
                    <a:lstStyle/>
                    <a:p>
                      <a:pPr algn="l" fontAlgn="b"/>
                      <a:r>
                        <a:rPr lang="en-US" sz="1050" b="0" i="0" u="none" strike="noStrike">
                          <a:solidFill>
                            <a:srgbClr val="000000"/>
                          </a:solidFill>
                          <a:effectLst/>
                          <a:latin typeface="Arial"/>
                        </a:rPr>
                        <a:t>YCbCr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05811">
                <a:tc>
                  <a:txBody>
                    <a:bodyPr/>
                    <a:lstStyle/>
                    <a:p>
                      <a:pPr algn="l" fontAlgn="b"/>
                      <a:r>
                        <a:rPr lang="en-US" sz="105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05811">
                <a:tc>
                  <a:txBody>
                    <a:bodyPr/>
                    <a:lstStyle/>
                    <a:p>
                      <a:pPr algn="l" fontAlgn="b"/>
                      <a:r>
                        <a:rPr lang="en-US" sz="1050" b="0" i="0" u="none" strike="noStrike">
                          <a:solidFill>
                            <a:srgbClr val="000000"/>
                          </a:solidFill>
                          <a:effectLst/>
                          <a:latin typeface="Arial"/>
                        </a:rPr>
                        <a:t>RGB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-9.4%</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-9.3%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-9.5%</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-9.4%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205811">
                <a:tc>
                  <a:txBody>
                    <a:bodyPr/>
                    <a:lstStyle/>
                    <a:p>
                      <a:pPr algn="l" fontAlgn="b"/>
                      <a:r>
                        <a:rPr lang="en-US" sz="1050" b="0" i="0" u="none" strike="noStrike">
                          <a:solidFill>
                            <a:srgbClr val="000000"/>
                          </a:solidFill>
                          <a:effectLst/>
                          <a:latin typeface="Arial"/>
                        </a:rPr>
                        <a:t>YCbCr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-12.5%</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-12.0%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-12.0%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-12.9%</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-12.6%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-12.5%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93705">
                <a:tc>
                  <a:txBody>
                    <a:bodyPr/>
                    <a:lstStyle/>
                    <a:p>
                      <a:pPr algn="l" fontAlgn="b"/>
                      <a:r>
                        <a:rPr lang="en-US" sz="105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50" b="0" i="0" u="none" strike="noStrike">
                          <a:solidFill>
                            <a:srgbClr val="000000"/>
                          </a:solidFill>
                          <a:effectLst/>
                          <a:latin typeface="Arial"/>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50" b="0" i="0" u="none" strike="noStrike">
                          <a:solidFill>
                            <a:srgbClr val="000000"/>
                          </a:solidFill>
                          <a:effectLst/>
                          <a:latin typeface="Arial"/>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05811">
                <a:tc>
                  <a:txBody>
                    <a:bodyPr/>
                    <a:lstStyle/>
                    <a:p>
                      <a:pPr algn="l" fontAlgn="b"/>
                      <a:r>
                        <a:rPr lang="en-US" sz="105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50" b="0" i="0" u="none" strike="noStrike">
                          <a:solidFill>
                            <a:srgbClr val="000000"/>
                          </a:solidFill>
                          <a:effectLst/>
                          <a:latin typeface="Arial"/>
                        </a:rPr>
                        <a:t>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50" b="0" i="0" u="none" strike="noStrike" dirty="0">
                          <a:solidFill>
                            <a:srgbClr val="000000"/>
                          </a:solidFill>
                          <a:effectLst/>
                          <a:latin typeface="Arial"/>
                        </a:rPr>
                        <a:t>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10694132"/>
              </p:ext>
            </p:extLst>
          </p:nvPr>
        </p:nvGraphicFramePr>
        <p:xfrm>
          <a:off x="4495800" y="3352801"/>
          <a:ext cx="4571997" cy="2822106"/>
        </p:xfrm>
        <a:graphic>
          <a:graphicData uri="http://schemas.openxmlformats.org/drawingml/2006/table">
            <a:tbl>
              <a:tblPr/>
              <a:tblGrid>
                <a:gridCol w="1524000"/>
                <a:gridCol w="533400"/>
                <a:gridCol w="533400"/>
                <a:gridCol w="533400"/>
                <a:gridCol w="457200"/>
                <a:gridCol w="533400"/>
                <a:gridCol w="457197"/>
              </a:tblGrid>
              <a:tr h="316663">
                <a:tc>
                  <a:txBody>
                    <a:bodyPr/>
                    <a:lstStyle/>
                    <a:p>
                      <a:pPr algn="l" fontAlgn="b"/>
                      <a:endParaRPr lang="en-US" sz="105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050" b="1" i="0" u="none" strike="noStrike" dirty="0">
                          <a:solidFill>
                            <a:srgbClr val="000000"/>
                          </a:solidFill>
                          <a:effectLst/>
                          <a:latin typeface="Arial"/>
                        </a:rPr>
                        <a:t>Low delay </a:t>
                      </a:r>
                      <a:r>
                        <a:rPr lang="en-US" sz="1050" b="1" i="0" u="none" strike="noStrike" dirty="0" smtClean="0">
                          <a:solidFill>
                            <a:srgbClr val="000000"/>
                          </a:solidFill>
                          <a:effectLst/>
                          <a:latin typeface="Arial"/>
                        </a:rPr>
                        <a:t>B</a:t>
                      </a:r>
                    </a:p>
                    <a:p>
                      <a:pPr algn="ctr" fontAlgn="b"/>
                      <a:r>
                        <a:rPr lang="en-US" sz="1050" b="1" i="0" u="none" strike="noStrike" dirty="0" smtClean="0">
                          <a:solidFill>
                            <a:srgbClr val="000000"/>
                          </a:solidFill>
                          <a:effectLst/>
                          <a:latin typeface="Arial"/>
                        </a:rPr>
                        <a:t> </a:t>
                      </a:r>
                      <a:r>
                        <a:rPr lang="en-US" sz="1050" b="1" i="0" u="none" strike="noStrike" dirty="0">
                          <a:solidFill>
                            <a:srgbClr val="000000"/>
                          </a:solidFill>
                          <a:effectLst/>
                          <a:latin typeface="Arial"/>
                        </a:rPr>
                        <a:t>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50" b="1" i="0" u="none" strike="noStrike" dirty="0">
                          <a:solidFill>
                            <a:srgbClr val="000000"/>
                          </a:solidFill>
                          <a:effectLst/>
                          <a:latin typeface="Arial"/>
                        </a:rPr>
                        <a:t>Low delay </a:t>
                      </a:r>
                      <a:r>
                        <a:rPr lang="en-US" sz="1050" b="1" i="0" u="none" strike="noStrike" dirty="0" smtClean="0">
                          <a:solidFill>
                            <a:srgbClr val="000000"/>
                          </a:solidFill>
                          <a:effectLst/>
                          <a:latin typeface="Arial"/>
                        </a:rPr>
                        <a:t>B</a:t>
                      </a:r>
                    </a:p>
                    <a:p>
                      <a:pPr algn="ctr" fontAlgn="b"/>
                      <a:r>
                        <a:rPr lang="en-US" sz="1050" b="1" i="0" u="none" strike="noStrike" dirty="0" smtClean="0">
                          <a:solidFill>
                            <a:srgbClr val="000000"/>
                          </a:solidFill>
                          <a:effectLst/>
                          <a:latin typeface="Arial"/>
                        </a:rPr>
                        <a:t> </a:t>
                      </a:r>
                      <a:r>
                        <a:rPr lang="en-US" sz="1050" b="1" i="0" u="none" strike="noStrike" dirty="0">
                          <a:solidFill>
                            <a:srgbClr val="000000"/>
                          </a:solidFill>
                          <a:effectLst/>
                          <a:latin typeface="Arial"/>
                        </a:rPr>
                        <a:t>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2907">
                <a:tc>
                  <a:txBody>
                    <a:bodyPr/>
                    <a:lstStyle/>
                    <a:p>
                      <a:pPr algn="l" fontAlgn="b"/>
                      <a:endParaRPr lang="en-US" sz="105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2907">
                <a:tc>
                  <a:txBody>
                    <a:bodyPr/>
                    <a:lstStyle/>
                    <a:p>
                      <a:pPr algn="l" fontAlgn="b"/>
                      <a:r>
                        <a:rPr lang="en-US" sz="105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-1.6%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-1.2%</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-1.5%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-1.3%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05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2907">
                <a:tc>
                  <a:txBody>
                    <a:bodyPr/>
                    <a:lstStyle/>
                    <a:p>
                      <a:pPr algn="l" fontAlgn="b"/>
                      <a:r>
                        <a:rPr lang="en-US" sz="105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2907">
                <a:tc>
                  <a:txBody>
                    <a:bodyPr/>
                    <a:lstStyle/>
                    <a:p>
                      <a:pPr algn="l" fontAlgn="b"/>
                      <a:r>
                        <a:rPr lang="en-US" sz="1050" b="0" i="0" u="none" strike="noStrike">
                          <a:solidFill>
                            <a:srgbClr val="000000"/>
                          </a:solidFill>
                          <a:effectLst/>
                          <a:latin typeface="Arial"/>
                        </a:rPr>
                        <a:t>RGB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-9.2%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-8.9%</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-9.0%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-9.3%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-9.0%</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-9.0%</a:t>
                      </a:r>
                    </a:p>
                  </a:txBody>
                  <a:tcPr marL="9525" marR="9525" marT="9525" marB="0" anchor="b">
                    <a:lnL>
                      <a:noFill/>
                    </a:lnL>
                    <a:lnR>
                      <a:noFill/>
                    </a:lnR>
                    <a:lnT>
                      <a:noFill/>
                    </a:lnT>
                    <a:lnB>
                      <a:noFill/>
                    </a:lnB>
                    <a:solidFill>
                      <a:srgbClr val="CCFFCC"/>
                    </a:solidFill>
                  </a:tcPr>
                </a:tc>
              </a:tr>
              <a:tr h="268872">
                <a:tc>
                  <a:txBody>
                    <a:bodyPr/>
                    <a:lstStyle/>
                    <a:p>
                      <a:pPr algn="l" fontAlgn="b"/>
                      <a:r>
                        <a:rPr lang="en-US" sz="1050" b="0" i="0" u="none" strike="noStrike">
                          <a:solidFill>
                            <a:srgbClr val="000000"/>
                          </a:solidFill>
                          <a:effectLst/>
                          <a:latin typeface="Arial"/>
                        </a:rPr>
                        <a:t>RGB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r>
              <a:tr h="162907">
                <a:tc>
                  <a:txBody>
                    <a:bodyPr/>
                    <a:lstStyle/>
                    <a:p>
                      <a:pPr algn="l" fontAlgn="b"/>
                      <a:r>
                        <a:rPr lang="en-US" sz="1050" b="0" i="0" u="none" strike="noStrike">
                          <a:solidFill>
                            <a:srgbClr val="000000"/>
                          </a:solidFill>
                          <a:effectLst/>
                          <a:latin typeface="Arial"/>
                        </a:rPr>
                        <a:t>YCbCr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-9.0%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-8.7%</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-8.9%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-9.4%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-9.1%</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-9.0%</a:t>
                      </a:r>
                    </a:p>
                  </a:txBody>
                  <a:tcPr marL="9525" marR="9525" marT="9525" marB="0" anchor="b">
                    <a:lnL>
                      <a:noFill/>
                    </a:lnL>
                    <a:lnR>
                      <a:noFill/>
                    </a:lnR>
                    <a:lnT>
                      <a:noFill/>
                    </a:lnT>
                    <a:lnB>
                      <a:noFill/>
                    </a:lnB>
                    <a:solidFill>
                      <a:srgbClr val="CCFFCC"/>
                    </a:solidFill>
                  </a:tcPr>
                </a:tc>
              </a:tr>
              <a:tr h="268872">
                <a:tc>
                  <a:txBody>
                    <a:bodyPr/>
                    <a:lstStyle/>
                    <a:p>
                      <a:pPr algn="l" fontAlgn="b"/>
                      <a:r>
                        <a:rPr lang="en-US" sz="1050" b="0" i="0" u="none" strike="noStrike">
                          <a:solidFill>
                            <a:srgbClr val="000000"/>
                          </a:solidFill>
                          <a:effectLst/>
                          <a:latin typeface="Arial"/>
                        </a:rPr>
                        <a:t>YCbCr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r>
              <a:tr h="162907">
                <a:tc>
                  <a:txBody>
                    <a:bodyPr/>
                    <a:lstStyle/>
                    <a:p>
                      <a:pPr algn="l" fontAlgn="b"/>
                      <a:r>
                        <a:rPr lang="en-US" sz="105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5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1050" b="0" i="0" u="none" strike="noStrike">
                          <a:solidFill>
                            <a:srgbClr val="000000"/>
                          </a:solidFill>
                          <a:effectLst/>
                          <a:latin typeface="Arial"/>
                        </a:rPr>
                        <a:t>0.1%</a:t>
                      </a:r>
                    </a:p>
                  </a:txBody>
                  <a:tcPr marL="9525" marR="9525" marT="9525" marB="0" anchor="b">
                    <a:lnL>
                      <a:noFill/>
                    </a:lnL>
                    <a:lnR>
                      <a:noFill/>
                    </a:lnR>
                    <a:lnT>
                      <a:noFill/>
                    </a:lnT>
                    <a:lnB>
                      <a:noFill/>
                    </a:lnB>
                  </a:tcPr>
                </a:tc>
              </a:tr>
              <a:tr h="268872">
                <a:tc>
                  <a:txBody>
                    <a:bodyPr/>
                    <a:lstStyle/>
                    <a:p>
                      <a:pPr algn="l" fontAlgn="b"/>
                      <a:r>
                        <a:rPr lang="en-US" sz="1050" b="0" i="0" u="none" strike="noStrike">
                          <a:solidFill>
                            <a:srgbClr val="000000"/>
                          </a:solidFill>
                          <a:effectLst/>
                          <a:latin typeface="Arial"/>
                        </a:rPr>
                        <a:t>RGB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50" b="0" i="0" u="none" strike="noStrike">
                          <a:solidFill>
                            <a:srgbClr val="000000"/>
                          </a:solidFill>
                          <a:effectLst/>
                          <a:latin typeface="Arial"/>
                        </a:rPr>
                        <a:t>-6.5%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-6.4%</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-6.5%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-6.4%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-6.1%</a:t>
                      </a:r>
                    </a:p>
                  </a:txBody>
                  <a:tcPr marL="9525" marR="9525" marT="9525" marB="0" anchor="b">
                    <a:lnL>
                      <a:noFill/>
                    </a:lnL>
                    <a:lnR>
                      <a:noFill/>
                    </a:lnR>
                    <a:lnT>
                      <a:noFill/>
                    </a:lnT>
                    <a:lnB>
                      <a:noFill/>
                    </a:lnB>
                    <a:solidFill>
                      <a:srgbClr val="CCFFCC"/>
                    </a:solidFill>
                  </a:tcPr>
                </a:tc>
                <a:tc>
                  <a:txBody>
                    <a:bodyPr/>
                    <a:lstStyle/>
                    <a:p>
                      <a:pPr algn="ctr" fontAlgn="b"/>
                      <a:r>
                        <a:rPr lang="en-US" sz="1050" b="0" i="0" u="none" strike="noStrike">
                          <a:solidFill>
                            <a:srgbClr val="000000"/>
                          </a:solidFill>
                          <a:effectLst/>
                          <a:latin typeface="Arial"/>
                        </a:rPr>
                        <a:t>-6.3%</a:t>
                      </a:r>
                    </a:p>
                  </a:txBody>
                  <a:tcPr marL="9525" marR="9525" marT="9525" marB="0" anchor="b">
                    <a:lnL>
                      <a:noFill/>
                    </a:lnL>
                    <a:lnR>
                      <a:noFill/>
                    </a:lnR>
                    <a:lnT>
                      <a:noFill/>
                    </a:lnT>
                    <a:lnB>
                      <a:noFill/>
                    </a:lnB>
                    <a:solidFill>
                      <a:srgbClr val="CCFFCC"/>
                    </a:solidFill>
                  </a:tcPr>
                </a:tc>
              </a:tr>
              <a:tr h="316663">
                <a:tc>
                  <a:txBody>
                    <a:bodyPr/>
                    <a:lstStyle/>
                    <a:p>
                      <a:pPr algn="l" fontAlgn="b"/>
                      <a:r>
                        <a:rPr lang="en-US" sz="1050" b="0" i="0" u="none" strike="noStrike">
                          <a:solidFill>
                            <a:srgbClr val="000000"/>
                          </a:solidFill>
                          <a:effectLst/>
                          <a:latin typeface="Arial"/>
                        </a:rPr>
                        <a:t>YCbCr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5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-9.5%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-9.5%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-10.2%</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-9.8%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050" b="0" i="0" u="none" strike="noStrike">
                          <a:solidFill>
                            <a:srgbClr val="000000"/>
                          </a:solidFill>
                          <a:effectLst/>
                          <a:latin typeface="Arial"/>
                        </a:rPr>
                        <a:t>-9.9%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r>
              <a:tr h="162907">
                <a:tc>
                  <a:txBody>
                    <a:bodyPr/>
                    <a:lstStyle/>
                    <a:p>
                      <a:pPr algn="l" fontAlgn="b"/>
                      <a:r>
                        <a:rPr lang="en-US" sz="105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5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5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2907">
                <a:tc>
                  <a:txBody>
                    <a:bodyPr/>
                    <a:lstStyle/>
                    <a:p>
                      <a:pPr algn="l" fontAlgn="b"/>
                      <a:r>
                        <a:rPr lang="en-US" sz="105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50" b="0" i="0" u="none" strike="noStrike">
                          <a:solidFill>
                            <a:srgbClr val="000000"/>
                          </a:solidFill>
                          <a:effectLst/>
                          <a:latin typeface="Arial"/>
                        </a:rPr>
                        <a:t>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50" b="0" i="0" u="none" strike="noStrike" dirty="0">
                          <a:solidFill>
                            <a:srgbClr val="000000"/>
                          </a:solidFill>
                          <a:effectLst/>
                          <a:latin typeface="Arial"/>
                        </a:rPr>
                        <a:t>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574761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Local region search (</a:t>
            </a:r>
            <a:r>
              <a:rPr lang="en-US" dirty="0" smtClean="0"/>
              <a:t>lossless)</a:t>
            </a:r>
            <a:endParaRPr lang="en-US" dirty="0"/>
          </a:p>
        </p:txBody>
      </p:sp>
      <p:pic>
        <p:nvPicPr>
          <p:cNvPr id="614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799" y="1219200"/>
            <a:ext cx="4952063" cy="326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6390742"/>
      </p:ext>
    </p:extLst>
  </p:cSld>
  <p:clrMapOvr>
    <a:masterClrMapping/>
  </p:clrMapOvr>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8027</TotalTime>
  <Words>1852</Words>
  <Application>Microsoft Office PowerPoint</Application>
  <PresentationFormat>On-screen Show (4:3)</PresentationFormat>
  <Paragraphs>681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JCTVC-D257</vt:lpstr>
      <vt:lpstr>Intra block copy with larger search region  JCTVC-Q0139</vt:lpstr>
      <vt:lpstr>Intra block copy (Intra BC)</vt:lpstr>
      <vt:lpstr>Proposal</vt:lpstr>
      <vt:lpstr>Complexity analysis</vt:lpstr>
      <vt:lpstr>Experimental results</vt:lpstr>
      <vt:lpstr>Entire frame search (lossy)</vt:lpstr>
      <vt:lpstr>Entire frame search (lossless)</vt:lpstr>
      <vt:lpstr>Local region search (lossy)</vt:lpstr>
      <vt:lpstr>Local region search (lossless)</vt:lpstr>
      <vt:lpstr>Entire frame search with reducing 1 ref frame for inter</vt:lpstr>
      <vt:lpstr>Conclusions</vt:lpstr>
      <vt:lpstr>Intra block copy with larger search region  JCTVC-Q0139</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Joel N1005_v4</cp:lastModifiedBy>
  <cp:revision>536</cp:revision>
  <dcterms:created xsi:type="dcterms:W3CDTF">2011-12-07T01:29:30Z</dcterms:created>
  <dcterms:modified xsi:type="dcterms:W3CDTF">2014-03-27T19:52:37Z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-1007660123</vt:i4>
  </property>
  <property fmtid="{D5CDD505-2E9C-101B-9397-08002B2CF9AE}" pid="3" name="_NewReviewCycle">
    <vt:lpwstr/>
  </property>
  <property fmtid="{D5CDD505-2E9C-101B-9397-08002B2CF9AE}" pid="4" name="_EmailSubject">
    <vt:lpwstr>intra BC results &amp; slides</vt:lpwstr>
  </property>
  <property fmtid="{D5CDD505-2E9C-101B-9397-08002B2CF9AE}" pid="5" name="_AuthorEmail">
    <vt:lpwstr>joels@qti.qualcomm.com</vt:lpwstr>
  </property>
  <property fmtid="{D5CDD505-2E9C-101B-9397-08002B2CF9AE}" pid="6" name="_AuthorEmailDisplayName">
    <vt:lpwstr>Sole Rojals, Joel</vt:lpwstr>
  </property>
  <property fmtid="{D5CDD505-2E9C-101B-9397-08002B2CF9AE}" pid="7" name="_PreviousAdHocReviewCycleID">
    <vt:i4>861242673</vt:i4>
  </property>
</Properties>
</file>