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4"/>
  </p:notesMasterIdLst>
  <p:handoutMasterIdLst>
    <p:handoutMasterId r:id="rId25"/>
  </p:handoutMasterIdLst>
  <p:sldIdLst>
    <p:sldId id="272" r:id="rId9"/>
    <p:sldId id="273" r:id="rId10"/>
    <p:sldId id="274" r:id="rId11"/>
    <p:sldId id="275" r:id="rId12"/>
    <p:sldId id="286" r:id="rId13"/>
    <p:sldId id="276" r:id="rId14"/>
    <p:sldId id="287" r:id="rId15"/>
    <p:sldId id="280" r:id="rId16"/>
    <p:sldId id="281" r:id="rId17"/>
    <p:sldId id="282" r:id="rId18"/>
    <p:sldId id="283" r:id="rId19"/>
    <p:sldId id="284" r:id="rId20"/>
    <p:sldId id="285" r:id="rId21"/>
    <p:sldId id="278" r:id="rId22"/>
    <p:sldId id="279" r:id="rId2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Xiaozhong Xu, </a:t>
            </a:r>
            <a:r>
              <a:rPr lang="en-US" u="sng" dirty="0" smtClean="0"/>
              <a:t>Shan Liu</a:t>
            </a:r>
            <a:r>
              <a:rPr lang="en-US" dirty="0" smtClean="0"/>
              <a:t>, Shawmin Lei</a:t>
            </a:r>
            <a:endParaRPr lang="en-US" baseline="30000" dirty="0" smtClean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JCTVC-Q0132</a:t>
            </a:r>
            <a:br>
              <a:rPr lang="en-US" dirty="0" smtClean="0"/>
            </a:br>
            <a:r>
              <a:rPr lang="en-CA" dirty="0" smtClean="0"/>
              <a:t>On unification of intra block copy and inter-picture motion compensation</a:t>
            </a:r>
            <a:endParaRPr lang="zh-TW" altLang="en-US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17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JCTVC Meeting </a:t>
            </a:r>
            <a:r>
              <a:rPr kumimoji="1" lang="en-US" altLang="zh-TW" sz="1400" kern="1200" dirty="0" smtClean="0"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latin typeface="Arial" charset="0"/>
                <a:ea typeface="SimHei" pitchFamily="2" charset="-122"/>
                <a:cs typeface="Arial" charset="0"/>
              </a:rPr>
              <a:t>Valencia</a:t>
            </a:r>
            <a:endParaRPr kumimoji="1" lang="en-US" altLang="zh-TW" sz="1400" kern="1200" dirty="0" smtClean="0"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latin typeface="Arial" charset="0"/>
                <a:ea typeface="標楷體" pitchFamily="65" charset="-120"/>
                <a:cs typeface="Arial" charset="0"/>
              </a:rPr>
              <a:t>Mar. 27</a:t>
            </a:r>
            <a:r>
              <a:rPr kumimoji="1" lang="en-CA" sz="1400" kern="1200" baseline="30000" dirty="0" smtClean="0"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latin typeface="Arial" charset="0"/>
                <a:ea typeface="標楷體" pitchFamily="65" charset="-120"/>
                <a:cs typeface="Arial" charset="0"/>
              </a:rPr>
              <a:t> – Apr.4</a:t>
            </a:r>
            <a:r>
              <a:rPr kumimoji="1" lang="en-CA" sz="1400" kern="1200" baseline="30000" dirty="0" smtClean="0"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latin typeface="Arial" charset="0"/>
                <a:ea typeface="標楷體" pitchFamily="65" charset="-120"/>
                <a:cs typeface="Arial" charset="0"/>
              </a:rPr>
              <a:t>, 2014</a:t>
            </a:r>
            <a:endParaRPr lang="en-US" altLang="zh-TW" sz="300" dirty="0" smtClean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C: Use AMVP + MV Shift Results, Lossless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89006"/>
            <a:ext cx="5716464" cy="551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C: Use AMVP + MV Shift Results, </a:t>
            </a:r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82427"/>
            <a:ext cx="5932488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D: Use PU Syntax + MV Shift, Lossless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82127"/>
            <a:ext cx="5616624" cy="54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D: Use PU Syntax + MV Shift, </a:t>
            </a:r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5932488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1" y="1123950"/>
            <a:ext cx="8352927" cy="4954588"/>
          </a:xfrm>
        </p:spPr>
        <p:txBody>
          <a:bodyPr/>
          <a:lstStyle/>
          <a:p>
            <a:r>
              <a:rPr lang="en-US" dirty="0" smtClean="0"/>
              <a:t>Minor performance gain observed when AMVP is used for </a:t>
            </a:r>
            <a:r>
              <a:rPr lang="en-US" dirty="0" err="1" smtClean="0"/>
              <a:t>IntraBC</a:t>
            </a:r>
            <a:r>
              <a:rPr lang="en-US" dirty="0" smtClean="0"/>
              <a:t> BV prediction</a:t>
            </a:r>
          </a:p>
          <a:p>
            <a:r>
              <a:rPr lang="en-US" dirty="0" smtClean="0"/>
              <a:t>Syntax wise, </a:t>
            </a:r>
            <a:r>
              <a:rPr lang="en-US" dirty="0" err="1" smtClean="0"/>
              <a:t>IntraBC</a:t>
            </a:r>
            <a:r>
              <a:rPr lang="en-US" dirty="0" smtClean="0"/>
              <a:t> can be aligned with inter PU. As compared to HEVC v1, the change needed for </a:t>
            </a:r>
            <a:r>
              <a:rPr lang="en-US" dirty="0" err="1" smtClean="0"/>
              <a:t>IntraBC</a:t>
            </a:r>
            <a:r>
              <a:rPr lang="en-US" dirty="0" smtClean="0"/>
              <a:t> is minimized.</a:t>
            </a:r>
          </a:p>
          <a:p>
            <a:r>
              <a:rPr lang="en-US" dirty="0" smtClean="0"/>
              <a:t>Fractional MV precision brings some coding loss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294967295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>
            <a:normAutofit/>
          </a:bodyPr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Comparison Between an </a:t>
            </a:r>
            <a:r>
              <a:rPr lang="en-US" dirty="0" err="1" smtClean="0"/>
              <a:t>IntraBC</a:t>
            </a:r>
            <a:r>
              <a:rPr lang="en-US" dirty="0" smtClean="0"/>
              <a:t> PU and an Inter Motion Compensated 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Same:</a:t>
            </a:r>
          </a:p>
          <a:p>
            <a:pPr lvl="1"/>
            <a:r>
              <a:rPr lang="en-US" dirty="0" smtClean="0"/>
              <a:t>Block compensation;</a:t>
            </a:r>
          </a:p>
          <a:p>
            <a:pPr lvl="1"/>
            <a:r>
              <a:rPr lang="en-US" dirty="0" smtClean="0"/>
              <a:t>2D vector difference coding; </a:t>
            </a:r>
          </a:p>
          <a:p>
            <a:pPr lvl="1"/>
            <a:r>
              <a:rPr lang="en-US" dirty="0" smtClean="0"/>
              <a:t>Partition mode signaling and coding;</a:t>
            </a:r>
          </a:p>
          <a:p>
            <a:r>
              <a:rPr lang="en-US" dirty="0" smtClean="0"/>
              <a:t>Different:</a:t>
            </a:r>
          </a:p>
          <a:p>
            <a:pPr lvl="1"/>
            <a:r>
              <a:rPr lang="en-US" dirty="0" smtClean="0"/>
              <a:t>Vector prediction method</a:t>
            </a:r>
          </a:p>
          <a:p>
            <a:pPr lvl="1"/>
            <a:r>
              <a:rPr lang="en-US" dirty="0" smtClean="0"/>
              <a:t>Vector precision</a:t>
            </a:r>
          </a:p>
          <a:p>
            <a:pPr lvl="1"/>
            <a:r>
              <a:rPr lang="en-US" dirty="0" smtClean="0"/>
              <a:t>CU and PU signaling</a:t>
            </a:r>
          </a:p>
          <a:p>
            <a:pPr lvl="2"/>
            <a:r>
              <a:rPr lang="en-US" dirty="0" smtClean="0"/>
              <a:t>Merge mode</a:t>
            </a:r>
          </a:p>
          <a:p>
            <a:pPr lvl="2"/>
            <a:r>
              <a:rPr lang="en-US" dirty="0" smtClean="0"/>
              <a:t>Reference list and index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Unifying </a:t>
            </a:r>
            <a:r>
              <a:rPr lang="en-US" dirty="0" err="1" smtClean="0"/>
              <a:t>IntraBC</a:t>
            </a:r>
            <a:r>
              <a:rPr lang="en-US" dirty="0" smtClean="0"/>
              <a:t> and Inter 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AMVP for vector prediction</a:t>
            </a:r>
          </a:p>
          <a:p>
            <a:pPr lvl="1"/>
            <a:r>
              <a:rPr lang="en-US" dirty="0" smtClean="0"/>
              <a:t>Spatial AMVP only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prediction_unit</a:t>
            </a:r>
            <a:r>
              <a:rPr lang="en-US" dirty="0" smtClean="0"/>
              <a:t>() syntax to represent </a:t>
            </a:r>
            <a:r>
              <a:rPr lang="en-US" dirty="0" err="1" smtClean="0"/>
              <a:t>IntraBC</a:t>
            </a:r>
            <a:r>
              <a:rPr lang="en-US" dirty="0" smtClean="0"/>
              <a:t> related syntax elements for each </a:t>
            </a:r>
            <a:r>
              <a:rPr lang="en-US" dirty="0" err="1" smtClean="0"/>
              <a:t>IntraBC</a:t>
            </a:r>
            <a:r>
              <a:rPr lang="en-US" dirty="0" smtClean="0"/>
              <a:t> PU</a:t>
            </a:r>
          </a:p>
          <a:p>
            <a:r>
              <a:rPr lang="en-US" dirty="0" err="1" smtClean="0"/>
              <a:t>IntraBC</a:t>
            </a:r>
            <a:r>
              <a:rPr lang="en-US" dirty="0" smtClean="0"/>
              <a:t> signaling </a:t>
            </a:r>
          </a:p>
          <a:p>
            <a:pPr lvl="1"/>
            <a:r>
              <a:rPr lang="en-US" b="1" dirty="0" err="1" smtClean="0"/>
              <a:t>inter_pred_idc</a:t>
            </a:r>
            <a:r>
              <a:rPr lang="en-US" dirty="0" smtClean="0"/>
              <a:t> equals to 0 (L0) ;</a:t>
            </a:r>
          </a:p>
          <a:p>
            <a:pPr lvl="1"/>
            <a:r>
              <a:rPr lang="en-US" dirty="0" smtClean="0"/>
              <a:t>In intra slice, </a:t>
            </a:r>
            <a:r>
              <a:rPr lang="en-US" b="1" dirty="0" err="1" smtClean="0"/>
              <a:t>pred_mode_flag</a:t>
            </a:r>
            <a:r>
              <a:rPr lang="en-US" b="1" dirty="0" smtClean="0"/>
              <a:t> </a:t>
            </a:r>
            <a:r>
              <a:rPr lang="en-US" dirty="0" smtClean="0"/>
              <a:t>= 0;</a:t>
            </a:r>
          </a:p>
          <a:p>
            <a:pPr lvl="1"/>
            <a:r>
              <a:rPr lang="en-US" dirty="0" smtClean="0"/>
              <a:t>In B and P slices, </a:t>
            </a:r>
            <a:r>
              <a:rPr lang="en-US" b="1" dirty="0" err="1" smtClean="0"/>
              <a:t>pred_mode_flag</a:t>
            </a:r>
            <a:r>
              <a:rPr lang="en-US" b="1" dirty="0" smtClean="0"/>
              <a:t> </a:t>
            </a:r>
            <a:r>
              <a:rPr lang="en-US" dirty="0" smtClean="0"/>
              <a:t>= 0 and </a:t>
            </a:r>
            <a:r>
              <a:rPr lang="en-US" b="1" dirty="0" smtClean="0"/>
              <a:t>ref_idx_l0</a:t>
            </a:r>
            <a:r>
              <a:rPr lang="en-US" dirty="0" smtClean="0"/>
              <a:t> = num_ref_idx_l0_active_minus1 + 1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in spec.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3608" y="3212976"/>
          <a:ext cx="6840760" cy="2560320"/>
        </p:xfrm>
        <a:graphic>
          <a:graphicData uri="http://schemas.openxmlformats.org/drawingml/2006/table">
            <a:tbl>
              <a:tblPr/>
              <a:tblGrid>
                <a:gridCol w="5971805"/>
                <a:gridCol w="868955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) {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if( transquant_bypass_enabled_flag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cu_transquant_bypass_flag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if( slice_type  !=  I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cu_skip_flag</a:t>
                      </a: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nCbS = ( 1  &lt;&lt;  log2CbSize 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if( cu_skip_flag[ x0 ][ y0 ]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prediction_unit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( x0, y0, 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, 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  <a:cs typeface="Times New Roman"/>
                        </a:rPr>
                        <a:t>nCbS</a:t>
                      </a: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 )</a:t>
                      </a:r>
                      <a:endParaRPr lang="en-US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else {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 intra_block_copy_enabled_flag 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strike="sngStrike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 strike="sngStrike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intra_bc_flag</a:t>
                      </a:r>
                      <a:r>
                        <a:rPr lang="en-GB" sz="1200" strike="sngStrike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	if( slice_type  !=  I  </a:t>
                      </a:r>
                      <a:r>
                        <a:rPr lang="en-GB" sz="1200" strike="sngStrike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 !intra_bc_flag[ x0 ][ y0 ]</a:t>
                      </a: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   </a:t>
                      </a:r>
                      <a:r>
                        <a:rPr lang="en-GB" sz="1200">
                          <a:highlight>
                            <a:srgbClr val="00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|| intra_block_copy_enabled_flag</a:t>
                      </a: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pred_mode_flag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ae(v)</a:t>
                      </a:r>
                      <a:endParaRPr lang="en-US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......</a:t>
                      </a:r>
                      <a:endParaRPr lang="en-US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252819"/>
          </a:xfrm>
        </p:spPr>
        <p:txBody>
          <a:bodyPr>
            <a:normAutofit/>
          </a:bodyPr>
          <a:lstStyle/>
          <a:p>
            <a:r>
              <a:rPr lang="en-US" dirty="0" smtClean="0"/>
              <a:t>On top of HEVC v1, the following is the only change needed for </a:t>
            </a:r>
            <a:r>
              <a:rPr lang="en-US" dirty="0" err="1" smtClean="0"/>
              <a:t>IntraBC</a:t>
            </a:r>
            <a:r>
              <a:rPr lang="en-US" dirty="0" smtClean="0"/>
              <a:t> coding tool.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A: </a:t>
            </a:r>
          </a:p>
          <a:p>
            <a:pPr lvl="1"/>
            <a:r>
              <a:rPr lang="en-US" dirty="0" smtClean="0"/>
              <a:t>Use AMVP to replace last BV as the BV predictor</a:t>
            </a:r>
          </a:p>
          <a:p>
            <a:r>
              <a:rPr lang="en-US" dirty="0" smtClean="0"/>
              <a:t>B: </a:t>
            </a:r>
          </a:p>
          <a:p>
            <a:pPr lvl="1"/>
            <a:r>
              <a:rPr lang="en-US" dirty="0" smtClean="0"/>
              <a:t>Use inter PU syntax and AMVP</a:t>
            </a:r>
          </a:p>
          <a:p>
            <a:r>
              <a:rPr lang="en-US" dirty="0" smtClean="0"/>
              <a:t>C: </a:t>
            </a:r>
          </a:p>
          <a:p>
            <a:pPr lvl="1"/>
            <a:r>
              <a:rPr lang="en-US" dirty="0" smtClean="0"/>
              <a:t>Test A + ¼-pel BV precision </a:t>
            </a:r>
          </a:p>
          <a:p>
            <a:r>
              <a:rPr lang="en-US" dirty="0" smtClean="0"/>
              <a:t>D: </a:t>
            </a:r>
          </a:p>
          <a:p>
            <a:pPr lvl="1"/>
            <a:r>
              <a:rPr lang="en-US" dirty="0" smtClean="0"/>
              <a:t>Test B + ¼-pel BV precision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A: Use AMVP results, Lossless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59631" y="1300025"/>
          <a:ext cx="7056785" cy="5225319"/>
        </p:xfrm>
        <a:graphic>
          <a:graphicData uri="http://schemas.openxmlformats.org/drawingml/2006/table">
            <a:tbl>
              <a:tblPr/>
              <a:tblGrid>
                <a:gridCol w="1296762"/>
                <a:gridCol w="459897"/>
                <a:gridCol w="459897"/>
                <a:gridCol w="459897"/>
                <a:gridCol w="459897"/>
                <a:gridCol w="459897"/>
                <a:gridCol w="459897"/>
                <a:gridCol w="459897"/>
                <a:gridCol w="459897"/>
                <a:gridCol w="522725"/>
                <a:gridCol w="522725"/>
                <a:gridCol w="522725"/>
                <a:gridCol w="512672"/>
              </a:tblGrid>
              <a:tr h="9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AI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4.66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10.41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10.43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13.68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25.32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25.31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12.19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26.69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26.69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3.06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41.21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45.88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23.41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61.89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64.22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44.48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44.69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49.56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49.95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27.31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27.27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77.05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77.89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36.67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36.78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91.85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61.38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61.37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170.9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171.16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374.89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375.00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74.11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74.16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187.4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187.96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395.24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395.25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99.44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425.35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434.28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28.25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28.14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662.63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669.06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120.82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120.76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472.15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477.35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798.63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809.23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LB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8.87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56.98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57.04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165.85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166.11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68.91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68.94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609.93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610.84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22.19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22.19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2709.29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2711.14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3.89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83.86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83.89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650.46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651.49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2837.80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2840.22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109.20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108.92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1772.07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1801.66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28.56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28.45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4093.99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4134.97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135.54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135.34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1749.01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1770.77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35.40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3373.22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3406.67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-1.7%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A: Use AMVP results, </a:t>
            </a:r>
            <a:r>
              <a:rPr lang="en-US" dirty="0" err="1" smtClean="0"/>
              <a:t>Lossy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59627" y="1268365"/>
          <a:ext cx="7200805" cy="5256979"/>
        </p:xfrm>
        <a:graphic>
          <a:graphicData uri="http://schemas.openxmlformats.org/drawingml/2006/table">
            <a:tbl>
              <a:tblPr/>
              <a:tblGrid>
                <a:gridCol w="1383718"/>
                <a:gridCol w="646343"/>
                <a:gridCol w="646343"/>
                <a:gridCol w="646343"/>
                <a:gridCol w="646343"/>
                <a:gridCol w="646343"/>
                <a:gridCol w="646343"/>
                <a:gridCol w="646343"/>
                <a:gridCol w="646343"/>
                <a:gridCol w="646343"/>
              </a:tblGrid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Super-High-tier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37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YCbCr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37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B: Use PU Syntax, Lossless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59632" y="1300025"/>
          <a:ext cx="7128798" cy="5225319"/>
        </p:xfrm>
        <a:graphic>
          <a:graphicData uri="http://schemas.openxmlformats.org/drawingml/2006/table">
            <a:tbl>
              <a:tblPr/>
              <a:tblGrid>
                <a:gridCol w="1309994"/>
                <a:gridCol w="464590"/>
                <a:gridCol w="464590"/>
                <a:gridCol w="464590"/>
                <a:gridCol w="464590"/>
                <a:gridCol w="464590"/>
                <a:gridCol w="464590"/>
                <a:gridCol w="464590"/>
                <a:gridCol w="464590"/>
                <a:gridCol w="528060"/>
                <a:gridCol w="528060"/>
                <a:gridCol w="528060"/>
                <a:gridCol w="517904"/>
              </a:tblGrid>
              <a:tr h="9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AI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93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441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8.37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12.31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9.90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13.88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21.79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20.21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37.46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39.31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35.35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23.46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48.17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11.8%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38.78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34.66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39.18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27.32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26.07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46.21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42.40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11.9%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9.08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9.07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75.14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100.18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163.6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64.46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64.07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336.55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317.00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3.92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119.95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118.09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182.4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175.03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76.88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76.47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350.85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328.77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7.7%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3.84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#DIV/0!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#DIV/0!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#DIV/0!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-30.8%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91.67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82.86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261.69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235.32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28.08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25.37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419.26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364.01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10.6%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107.05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254.87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221.31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34.67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33.74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434.16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356.43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41252%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LB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Bit-rate increase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4497" marR="4497" marT="44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Avg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</a:t>
                      </a:r>
                    </a:p>
                  </a:txBody>
                  <a:tcPr marL="4497" marR="4497" marT="44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497" marR="4497" marT="44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Ref.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9.22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9.21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38.02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37.78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82.79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81.92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105.09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197.39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186.40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64.60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64.16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126.31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124.59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217.42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207.40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76.63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76.16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419.62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389.31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7.8%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Animation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5.17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7.71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7.71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2.15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2.58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#DIV/0!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#DIV/0!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4.51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#DIV/0!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-31.7%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-25.0%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101.76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91.65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526.82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458.95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28.23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25.52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827.20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720.02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11.0%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YCbCr 4:4:4 SC (Optional)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121.81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116.80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500.37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432.94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34.94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33.97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858.84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706.03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11.1%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21.6%</a:t>
                      </a:r>
                    </a:p>
                  </a:txBody>
                  <a:tcPr marL="4497" marR="4497" marT="44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843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4497" marR="4497" marT="44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B: Use PU Syntax, </a:t>
            </a:r>
            <a:r>
              <a:rPr lang="en-US" dirty="0" err="1" smtClean="0"/>
              <a:t>Lossy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331636" y="1268760"/>
          <a:ext cx="7128800" cy="5256979"/>
        </p:xfrm>
        <a:graphic>
          <a:graphicData uri="http://schemas.openxmlformats.org/drawingml/2006/table">
            <a:tbl>
              <a:tblPr/>
              <a:tblGrid>
                <a:gridCol w="1369880"/>
                <a:gridCol w="639880"/>
                <a:gridCol w="639880"/>
                <a:gridCol w="639880"/>
                <a:gridCol w="639880"/>
                <a:gridCol w="639880"/>
                <a:gridCol w="639880"/>
                <a:gridCol w="639880"/>
                <a:gridCol w="639880"/>
                <a:gridCol w="639880"/>
              </a:tblGrid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Super-High-tier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377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1337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3.9%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6.7%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6.9%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3.8%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4.0%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High-tier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2.6%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Animation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YCbCr 4:4:4 SC (Optional)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2.9%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3.1%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3.1%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3.3%</a:t>
                      </a:r>
                    </a:p>
                  </a:txBody>
                  <a:tcPr marL="6299" marR="6299" marT="629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077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299" marR="6299" marT="62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3358</TotalTime>
  <Words>2870</Words>
  <Application>Microsoft Office PowerPoint</Application>
  <PresentationFormat>On-screen Show (4:3)</PresentationFormat>
  <Paragraphs>1480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JCTVC-Q0132 On unification of intra block copy and inter-picture motion compensation</vt:lpstr>
      <vt:lpstr>Comparison Between an IntraBC PU and an Inter Motion Compensated PU</vt:lpstr>
      <vt:lpstr>On Unifying IntraBC and Inter PU</vt:lpstr>
      <vt:lpstr>Change in spec.</vt:lpstr>
      <vt:lpstr>Simulation Tests</vt:lpstr>
      <vt:lpstr>A: Use AMVP results, Lossless</vt:lpstr>
      <vt:lpstr>A: Use AMVP results, Lossy</vt:lpstr>
      <vt:lpstr>B: Use PU Syntax, Lossless</vt:lpstr>
      <vt:lpstr>B: Use PU Syntax, Lossy</vt:lpstr>
      <vt:lpstr>C: Use AMVP + MV Shift Results, Lossless</vt:lpstr>
      <vt:lpstr>C: Use AMVP + MV Shift Results, Lossy</vt:lpstr>
      <vt:lpstr>D: Use PU Syntax + MV Shift, Lossless</vt:lpstr>
      <vt:lpstr>D: Use PU Syntax + MV Shift, Lossy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Shan Liu</cp:lastModifiedBy>
  <cp:revision>373</cp:revision>
  <dcterms:created xsi:type="dcterms:W3CDTF">2014-03-11T04:25:26Z</dcterms:created>
  <dcterms:modified xsi:type="dcterms:W3CDTF">2014-03-29T15:21:45Z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-311063029</vt:i4>
  </property>
  <property fmtid="{D5CDD505-2E9C-101B-9397-08002B2CF9AE}" pid="4" name="_EmailSubject">
    <vt:lpwstr>Q0132 revised abstract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</Properties>
</file>