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5" r:id="rId1"/>
    <p:sldMasterId id="2147483726" r:id="rId2"/>
    <p:sldMasterId id="2147483707" r:id="rId3"/>
    <p:sldMasterId id="2147483688" r:id="rId4"/>
  </p:sldMasterIdLst>
  <p:notesMasterIdLst>
    <p:notesMasterId r:id="rId14"/>
  </p:notesMasterIdLst>
  <p:handoutMasterIdLst>
    <p:handoutMasterId r:id="rId15"/>
  </p:handoutMasterIdLst>
  <p:sldIdLst>
    <p:sldId id="362" r:id="rId5"/>
    <p:sldId id="399" r:id="rId6"/>
    <p:sldId id="393" r:id="rId7"/>
    <p:sldId id="394" r:id="rId8"/>
    <p:sldId id="395" r:id="rId9"/>
    <p:sldId id="396" r:id="rId10"/>
    <p:sldId id="398" r:id="rId11"/>
    <p:sldId id="397" r:id="rId12"/>
    <p:sldId id="364" r:id="rId13"/>
  </p:sldIdLst>
  <p:sldSz cx="12204700" cy="6859588"/>
  <p:notesSz cx="6794500" cy="9931400"/>
  <p:defaultTextStyle>
    <a:defPPr>
      <a:defRPr lang="ja-JP"/>
    </a:defPPr>
    <a:lvl1pPr marL="0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44662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89325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633987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178649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723312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267974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812637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357299" algn="l" defTabSz="1089325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iri Kato" initials="D.K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6464"/>
    <a:srgbClr val="C8C8C8"/>
    <a:srgbClr val="003366"/>
    <a:srgbClr val="717171"/>
    <a:srgbClr val="B2B2B2"/>
    <a:srgbClr val="B3B3B3"/>
    <a:srgbClr val="B1B1B1"/>
    <a:srgbClr val="B0B0B0"/>
    <a:srgbClr val="AFAFAF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8458" autoAdjust="0"/>
  </p:normalViewPr>
  <p:slideViewPr>
    <p:cSldViewPr>
      <p:cViewPr varScale="1">
        <p:scale>
          <a:sx n="85" d="100"/>
          <a:sy n="85" d="100"/>
        </p:scale>
        <p:origin x="-106" y="-182"/>
      </p:cViewPr>
      <p:guideLst>
        <p:guide orient="horz" pos="2016"/>
        <p:guide orient="horz" pos="227"/>
        <p:guide orient="horz" pos="568"/>
        <p:guide orient="horz" pos="2736"/>
        <p:guide orient="horz" pos="648"/>
        <p:guide orient="horz" pos="1512"/>
        <p:guide pos="4564"/>
        <p:guide pos="244"/>
        <p:guide pos="964"/>
        <p:guide pos="7300"/>
        <p:guide pos="74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8" d="100"/>
        <a:sy n="148" d="100"/>
      </p:scale>
      <p:origin x="0" y="0"/>
    </p:cViewPr>
  </p:sorterViewPr>
  <p:notesViewPr>
    <p:cSldViewPr showGuides="1">
      <p:cViewPr varScale="1">
        <p:scale>
          <a:sx n="49" d="100"/>
          <a:sy n="49" d="100"/>
        </p:scale>
        <p:origin x="-2922" y="-102"/>
      </p:cViewPr>
      <p:guideLst>
        <p:guide orient="horz" pos="3128"/>
        <p:guide pos="214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64389-FDA7-DD41-A374-B1DA747FDC5A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3614E-5182-F847-8C8B-1C22E58109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0437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ED1A7-AB37-4B52-BC42-F90D4DEB2F36}" type="datetimeFigureOut">
              <a:rPr kumimoji="1" lang="ja-JP" altLang="en-US" smtClean="0"/>
              <a:t>2014/3/20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4138" y="744538"/>
            <a:ext cx="662622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6B5EF-E6B2-4482-B3E1-BC282756F2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411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Gray Titlepage">
    <p:bg>
      <p:bgPr>
        <a:solidFill>
          <a:srgbClr val="C8C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17050" y="1989634"/>
            <a:ext cx="10766926" cy="5762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22" name="図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72" y="302965"/>
            <a:ext cx="1438171" cy="361621"/>
          </a:xfrm>
          <a:prstGeom prst="rect">
            <a:avLst/>
          </a:prstGeom>
        </p:spPr>
      </p:pic>
      <p:sp>
        <p:nvSpPr>
          <p:cNvPr id="1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5" y="5734800"/>
            <a:ext cx="10763250" cy="21544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部署名</a:t>
            </a:r>
            <a:endParaRPr kumimoji="1" lang="ja-JP" altLang="en-US" dirty="0"/>
          </a:p>
        </p:txBody>
      </p:sp>
      <p:sp>
        <p:nvSpPr>
          <p:cNvPr id="21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6083400"/>
            <a:ext cx="10763250" cy="15388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ライツ表記</a:t>
            </a:r>
            <a:endParaRPr kumimoji="1" lang="ja-JP" altLang="en-US" dirty="0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2314" y="2915965"/>
            <a:ext cx="10761662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544662" indent="0" algn="l">
              <a:buNone/>
              <a:defRPr/>
            </a:lvl2pPr>
          </a:lstStyle>
          <a:p>
            <a:pPr lvl="0"/>
            <a:r>
              <a:rPr kumimoji="1" lang="ja-JP" altLang="en-US" dirty="0" smtClean="0"/>
              <a:t>サブタイトルの書式設定</a:t>
            </a:r>
            <a:endParaRPr kumimoji="1" lang="ja-JP" altLang="en-US" dirty="0"/>
          </a:p>
        </p:txBody>
      </p:sp>
      <p:sp>
        <p:nvSpPr>
          <p:cNvPr id="9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756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正方形/長方形 3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20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4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87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Black Middle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9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649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Gray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3" name="直線コネクタ 22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7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745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/Black Middle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419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sp>
        <p:nvSpPr>
          <p:cNvPr id="38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9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cxnSp>
        <p:nvCxnSpPr>
          <p:cNvPr id="29" name="直線コネクタ 28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0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44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Back Cov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 userDrawn="1"/>
        </p:nvSpPr>
        <p:spPr bwMode="gray">
          <a:xfrm>
            <a:off x="720725" y="5940000"/>
            <a:ext cx="10763249" cy="6034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718" y="2979592"/>
            <a:ext cx="3595262" cy="89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77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5" y="5734800"/>
            <a:ext cx="10763250" cy="21544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部署名</a:t>
            </a:r>
            <a:endParaRPr kumimoji="1" lang="ja-JP" altLang="en-US" dirty="0"/>
          </a:p>
        </p:txBody>
      </p:sp>
      <p:sp>
        <p:nvSpPr>
          <p:cNvPr id="26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6083400"/>
            <a:ext cx="10763250" cy="15388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ctr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ライツ表記</a:t>
            </a:r>
            <a:endParaRPr kumimoji="1" lang="ja-JP" altLang="en-US" dirty="0"/>
          </a:p>
        </p:txBody>
      </p:sp>
      <p:sp>
        <p:nvSpPr>
          <p:cNvPr id="27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2314" y="1989634"/>
            <a:ext cx="10761662" cy="5762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3200" b="1">
                <a:solidFill>
                  <a:schemeClr val="accent6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28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2314" y="2915965"/>
            <a:ext cx="10761662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2000">
                <a:solidFill>
                  <a:srgbClr val="0070C0"/>
                </a:solidFill>
              </a:defRPr>
            </a:lvl1pPr>
            <a:lvl2pPr marL="544662" indent="0" algn="l">
              <a:buNone/>
              <a:defRPr/>
            </a:lvl2pPr>
          </a:lstStyle>
          <a:p>
            <a:pPr lvl="0"/>
            <a:r>
              <a:rPr kumimoji="1" lang="ja-JP" altLang="en-US" dirty="0" smtClean="0"/>
              <a:t>サブタイトルの書式設定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72" y="302965"/>
            <a:ext cx="1438171" cy="361621"/>
          </a:xfrm>
          <a:prstGeom prst="rect">
            <a:avLst/>
          </a:prstGeom>
        </p:spPr>
      </p:pic>
      <p:sp>
        <p:nvSpPr>
          <p:cNvPr id="9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508017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6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accent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accent5">
                    <a:lumMod val="75000"/>
                  </a:schemeClr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2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accent3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22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NGC/MPG/USRC</a:t>
            </a:r>
            <a:r>
              <a:rPr lang="en-US" altLang="ja-JP" sz="1000" baseline="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 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2014.03.14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5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sp>
        <p:nvSpPr>
          <p:cNvPr id="15" name="フッター プレースホルダー 3"/>
          <p:cNvSpPr txBox="1">
            <a:spLocks/>
          </p:cNvSpPr>
          <p:nvPr userDrawn="1"/>
        </p:nvSpPr>
        <p:spPr>
          <a:xfrm>
            <a:off x="8959850" y="6528494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4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JCTVC-Q0130</a:t>
            </a:r>
            <a:endParaRPr lang="en-US" altLang="ja-JP" sz="14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96118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ght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7" name="直線コネクタ 26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9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18" name="直線コネクタ 17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20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2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ght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7" name="直線コネクタ 26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22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4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11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1" name="直線コネクタ 20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8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2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5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0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44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sp>
        <p:nvSpPr>
          <p:cNvPr id="38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9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cxnSp>
        <p:nvCxnSpPr>
          <p:cNvPr id="29" name="直線コネクタ 28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0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252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 userDrawn="1"/>
        </p:nvSpPr>
        <p:spPr bwMode="gray">
          <a:xfrm>
            <a:off x="720725" y="5940000"/>
            <a:ext cx="10763249" cy="6034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dirty="0" smtClean="0">
                <a:solidFill>
                  <a:srgbClr val="717171"/>
                </a:solidFill>
                <a:latin typeface="SST" pitchFamily="34" charset="0"/>
                <a:ea typeface="+mj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dirty="0" smtClean="0">
                <a:solidFill>
                  <a:srgbClr val="717171"/>
                </a:solidFill>
                <a:latin typeface="SST" pitchFamily="34" charset="0"/>
                <a:ea typeface="+mj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350" y="2979000"/>
            <a:ext cx="36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69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Gray/Black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3" name="直線コネクタ 22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7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tx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 information)</a:t>
            </a:r>
            <a:endParaRPr lang="en-US" altLang="ja-JP" sz="1000" b="0" dirty="0">
              <a:solidFill>
                <a:schemeClr val="tx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tx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tx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solidFill>
                  <a:schemeClr val="tx1"/>
                </a:solidFill>
                <a:latin typeface="SST" pitchFamily="34" charset="0"/>
              </a:rPr>
              <a:pPr/>
              <a:t>‹#›</a:t>
            </a:fld>
            <a:endParaRPr lang="ja-JP" altLang="en-US" sz="1000" baseline="0" dirty="0">
              <a:solidFill>
                <a:schemeClr val="tx1"/>
              </a:solidFill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856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Gray 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 userDrawn="1"/>
        </p:nvSpPr>
        <p:spPr bwMode="gray">
          <a:xfrm>
            <a:off x="720725" y="5940000"/>
            <a:ext cx="10763249" cy="6034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717171"/>
                </a:solidFill>
                <a:latin typeface="SST" pitchFamily="34" charset="0"/>
                <a:ea typeface="+mn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350" y="2979000"/>
            <a:ext cx="36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649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 Titlepage">
    <p:bg>
      <p:bgPr>
        <a:solidFill>
          <a:srgbClr val="6464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2314" y="1989634"/>
            <a:ext cx="10761662" cy="5762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" y="302400"/>
            <a:ext cx="1438171" cy="361621"/>
          </a:xfrm>
          <a:prstGeom prst="rect">
            <a:avLst/>
          </a:prstGeom>
        </p:spPr>
      </p:pic>
      <p:sp>
        <p:nvSpPr>
          <p:cNvPr id="20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5" y="5734800"/>
            <a:ext cx="10763250" cy="21544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部署名</a:t>
            </a:r>
            <a:endParaRPr kumimoji="1" lang="ja-JP" altLang="en-US" dirty="0"/>
          </a:p>
        </p:txBody>
      </p:sp>
      <p:sp>
        <p:nvSpPr>
          <p:cNvPr id="21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6083400"/>
            <a:ext cx="10763250" cy="15388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ライツ表記</a:t>
            </a:r>
            <a:endParaRPr kumimoji="1" lang="ja-JP" altLang="en-US" dirty="0"/>
          </a:p>
        </p:txBody>
      </p:sp>
      <p:sp>
        <p:nvSpPr>
          <p:cNvPr id="26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2314" y="2915965"/>
            <a:ext cx="10761662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544662" indent="0" algn="l">
              <a:buNone/>
              <a:defRPr/>
            </a:lvl2pPr>
          </a:lstStyle>
          <a:p>
            <a:pPr lvl="0"/>
            <a:r>
              <a:rPr kumimoji="1" lang="ja-JP" altLang="en-US" dirty="0" smtClean="0"/>
              <a:t>サブタイトルの書式設定</a:t>
            </a:r>
            <a:endParaRPr kumimoji="1" lang="ja-JP" altLang="en-US" dirty="0"/>
          </a:p>
        </p:txBody>
      </p:sp>
      <p:sp>
        <p:nvSpPr>
          <p:cNvPr id="9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412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/White Midd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c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18" name="直線コネクタ 17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tx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tx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tx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20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2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659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/Black Middle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 userDrawn="1"/>
        </p:nvSpPr>
        <p:spPr>
          <a:xfrm>
            <a:off x="0" y="0"/>
            <a:ext cx="12204700" cy="6859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6427588"/>
            <a:ext cx="12204000" cy="432000"/>
          </a:xfrm>
          <a:prstGeom prst="rect">
            <a:avLst/>
          </a:prstGeom>
          <a:solidFill>
            <a:srgbClr val="6666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>
              <a:solidFill>
                <a:srgbClr val="FFFFFF"/>
              </a:solidFill>
            </a:endParaRPr>
          </a:p>
        </p:txBody>
      </p:sp>
      <p:cxnSp>
        <p:nvCxnSpPr>
          <p:cNvPr id="20" name="直線コネクタ 19"/>
          <p:cNvCxnSpPr/>
          <p:nvPr userDrawn="1"/>
        </p:nvCxnSpPr>
        <p:spPr>
          <a:xfrm>
            <a:off x="1886030" y="6535576"/>
            <a:ext cx="0" cy="21602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タイトル 1"/>
          <p:cNvSpPr>
            <a:spLocks noGrp="1"/>
          </p:cNvSpPr>
          <p:nvPr>
            <p:ph type="title"/>
          </p:nvPr>
        </p:nvSpPr>
        <p:spPr bwMode="gray">
          <a:xfrm>
            <a:off x="431799" y="360363"/>
            <a:ext cx="11339513" cy="5397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4" name="コンテンツ プレースホルダ 6"/>
          <p:cNvSpPr>
            <a:spLocks noGrp="1"/>
          </p:cNvSpPr>
          <p:nvPr>
            <p:ph sz="quarter" idx="13"/>
          </p:nvPr>
        </p:nvSpPr>
        <p:spPr bwMode="gray">
          <a:xfrm>
            <a:off x="720724" y="1081089"/>
            <a:ext cx="10763251" cy="5165724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  <a:latin typeface="+mj-ea"/>
                <a:ea typeface="+mj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sz="1600" baseline="0">
                <a:solidFill>
                  <a:schemeClr val="bg1"/>
                </a:solidFill>
                <a:latin typeface="+mj-ea"/>
                <a:ea typeface="+mj-ea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bg1"/>
                </a:solidFill>
                <a:latin typeface="+mj-ea"/>
                <a:ea typeface="+mj-ea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sz="1100" baseline="0">
                <a:solidFill>
                  <a:schemeClr val="bg1"/>
                </a:solidFill>
                <a:latin typeface="+mj-ea"/>
                <a:ea typeface="+mj-ea"/>
              </a:defRPr>
            </a:lvl4pPr>
            <a:lvl5pPr>
              <a:defRPr sz="1000">
                <a:solidFill>
                  <a:schemeClr val="bg1"/>
                </a:solidFill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519600"/>
            <a:ext cx="1048514" cy="262129"/>
          </a:xfrm>
          <a:prstGeom prst="rect">
            <a:avLst/>
          </a:prstGeom>
        </p:spPr>
      </p:pic>
      <p:sp>
        <p:nvSpPr>
          <p:cNvPr id="14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sp>
        <p:nvSpPr>
          <p:cNvPr id="18" name="フッター プレースホルダー 3"/>
          <p:cNvSpPr txBox="1">
            <a:spLocks/>
          </p:cNvSpPr>
          <p:nvPr userDrawn="1"/>
        </p:nvSpPr>
        <p:spPr>
          <a:xfrm>
            <a:off x="3006006" y="6535588"/>
            <a:ext cx="4860000" cy="216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  <a:ea typeface="メイリオ" pitchFamily="50" charset="-128"/>
                <a:cs typeface="メイリオ" pitchFamily="50" charset="-128"/>
              </a:rPr>
              <a:t>Department      Copyright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日付プレースホルダー 2"/>
          <p:cNvSpPr txBox="1">
            <a:spLocks/>
          </p:cNvSpPr>
          <p:nvPr userDrawn="1"/>
        </p:nvSpPr>
        <p:spPr>
          <a:xfrm>
            <a:off x="2069902" y="6535588"/>
            <a:ext cx="776117" cy="2160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000" dirty="0" smtClean="0">
                <a:solidFill>
                  <a:schemeClr val="bg1"/>
                </a:solidFill>
                <a:latin typeface="SST" pitchFamily="34" charset="0"/>
              </a:rPr>
              <a:t>yy.mm.dd</a:t>
            </a:r>
            <a:endParaRPr lang="en-US" altLang="ja-JP" sz="1000" dirty="0">
              <a:solidFill>
                <a:schemeClr val="bg1"/>
              </a:solidFill>
              <a:latin typeface="SST" pitchFamily="34" charset="0"/>
            </a:endParaRPr>
          </a:p>
        </p:txBody>
      </p:sp>
      <p:sp>
        <p:nvSpPr>
          <p:cNvPr id="21" name="スライド番号プレースホルダー 4"/>
          <p:cNvSpPr txBox="1">
            <a:spLocks/>
          </p:cNvSpPr>
          <p:nvPr userDrawn="1"/>
        </p:nvSpPr>
        <p:spPr>
          <a:xfrm>
            <a:off x="1421829" y="6545014"/>
            <a:ext cx="288033" cy="19714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r" defTabSz="1089325" rtl="0" eaLnBrk="1" latinLnBrk="0" hangingPunct="1">
              <a:defRPr kumimoji="1" sz="9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DCCDAA-6D69-46E7-B759-71F91EA5148B}" type="slidenum">
              <a:rPr lang="ja-JP" altLang="en-US" sz="1000" baseline="0" smtClean="0">
                <a:latin typeface="SST" pitchFamily="34" charset="0"/>
              </a:rPr>
              <a:pPr/>
              <a:t>‹#›</a:t>
            </a:fld>
            <a:endParaRPr lang="ja-JP" altLang="en-US" sz="1000" baseline="0" dirty="0">
              <a:latin typeface="SST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10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Gray Back Cover">
    <p:bg>
      <p:bgPr>
        <a:solidFill>
          <a:srgbClr val="6464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 bwMode="gray">
          <a:xfrm>
            <a:off x="720725" y="5940000"/>
            <a:ext cx="10763249" cy="6034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SONY is a registered trademark of Sony Corporation.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900" kern="1200" dirty="0" smtClean="0">
                <a:solidFill>
                  <a:srgbClr val="C8C8C8"/>
                </a:solidFill>
                <a:latin typeface="SST" pitchFamily="34" charset="0"/>
                <a:ea typeface="+mn-ea"/>
                <a:cs typeface="メイリオ"/>
              </a:rPr>
              <a:t>Other company names and product names are registered trademarks and/or trademarks of the respective companies.</a:t>
            </a:r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718" y="2979592"/>
            <a:ext cx="3595262" cy="89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7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Title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プレースホルダー 2"/>
          <p:cNvSpPr>
            <a:spLocks noGrp="1"/>
          </p:cNvSpPr>
          <p:nvPr>
            <p:ph type="body" sz="quarter" idx="14" hasCustomPrompt="1"/>
          </p:nvPr>
        </p:nvSpPr>
        <p:spPr>
          <a:xfrm>
            <a:off x="722314" y="1989634"/>
            <a:ext cx="10761662" cy="57626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" y="302400"/>
            <a:ext cx="1438171" cy="361621"/>
          </a:xfrm>
          <a:prstGeom prst="rect">
            <a:avLst/>
          </a:prstGeom>
        </p:spPr>
      </p:pic>
      <p:sp>
        <p:nvSpPr>
          <p:cNvPr id="14" name="テキスト プレースホルダー 2"/>
          <p:cNvSpPr>
            <a:spLocks noGrp="1"/>
          </p:cNvSpPr>
          <p:nvPr>
            <p:ph type="body" sz="quarter" idx="12" hasCustomPrompt="1"/>
          </p:nvPr>
        </p:nvSpPr>
        <p:spPr>
          <a:xfrm>
            <a:off x="720725" y="5734800"/>
            <a:ext cx="10763250" cy="215444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部署名</a:t>
            </a:r>
            <a:endParaRPr kumimoji="1" lang="ja-JP" altLang="en-US" dirty="0"/>
          </a:p>
        </p:txBody>
      </p:sp>
      <p:sp>
        <p:nvSpPr>
          <p:cNvPr id="20" name="テキスト プレースホルダー 2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6083400"/>
            <a:ext cx="10763250" cy="153888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 dirty="0" smtClean="0"/>
              <a:t>ライツ表記</a:t>
            </a:r>
            <a:endParaRPr kumimoji="1" lang="ja-JP" altLang="en-US" dirty="0"/>
          </a:p>
        </p:txBody>
      </p:sp>
      <p:sp>
        <p:nvSpPr>
          <p:cNvPr id="21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722314" y="2915965"/>
            <a:ext cx="10761662" cy="307777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544662" indent="0" algn="l">
              <a:buNone/>
              <a:defRPr/>
            </a:lvl2pPr>
          </a:lstStyle>
          <a:p>
            <a:pPr lvl="0"/>
            <a:r>
              <a:rPr kumimoji="1" lang="ja-JP" altLang="en-US" dirty="0" smtClean="0"/>
              <a:t>サブタイトルの書式設定</a:t>
            </a:r>
            <a:endParaRPr kumimoji="1" lang="ja-JP" altLang="en-US" dirty="0"/>
          </a:p>
        </p:txBody>
      </p:sp>
      <p:sp>
        <p:nvSpPr>
          <p:cNvPr id="9" name="フッター プレースホルダー 3"/>
          <p:cNvSpPr txBox="1">
            <a:spLocks/>
          </p:cNvSpPr>
          <p:nvPr userDrawn="1"/>
        </p:nvSpPr>
        <p:spPr>
          <a:xfrm>
            <a:off x="8028025" y="6535588"/>
            <a:ext cx="2880000" cy="216000"/>
          </a:xfrm>
          <a:prstGeom prst="rect">
            <a:avLst/>
          </a:prstGeom>
        </p:spPr>
        <p:txBody>
          <a:bodyPr wrap="square" lIns="72000" tIns="0" rIns="7200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 defTabSz="457200"/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(Supplementary</a:t>
            </a:r>
            <a:r>
              <a:rPr lang="en-US" altLang="ja-JP" sz="1000" b="0" baseline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 information</a:t>
            </a:r>
            <a:r>
              <a:rPr lang="en-US" altLang="ja-JP" sz="1000" b="0" dirty="0" smtClean="0">
                <a:solidFill>
                  <a:schemeClr val="bg1"/>
                </a:solidFill>
                <a:latin typeface="SST" pitchFamily="34" charset="0"/>
                <a:ea typeface="SST Japanese Pro Regular" pitchFamily="34" charset="-128"/>
                <a:cs typeface="メイリオ"/>
              </a:rPr>
              <a:t>)</a:t>
            </a:r>
            <a:endParaRPr lang="en-US" altLang="ja-JP" sz="1000" b="0" dirty="0">
              <a:solidFill>
                <a:schemeClr val="bg1"/>
              </a:solidFill>
              <a:latin typeface="SST" pitchFamily="34" charset="0"/>
              <a:ea typeface="SST Japanese Pro Regular" pitchFamily="34" charset="-128"/>
              <a:cs typeface="メイリオ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000" y="6426000"/>
            <a:ext cx="1295403" cy="43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98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8C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0369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52" r:id="rId2"/>
    <p:sldLayoutId id="2147483756" r:id="rId3"/>
    <p:sldLayoutId id="2147483760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1089325" rtl="0" eaLnBrk="1" latinLnBrk="0" hangingPunct="1">
        <a:spcBef>
          <a:spcPct val="0"/>
        </a:spcBef>
        <a:buNone/>
        <a:defRPr kumimoji="1" sz="52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497" indent="-408497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j-ea"/>
          <a:ea typeface="+mj-ea"/>
          <a:cs typeface="+mn-cs"/>
        </a:defRPr>
      </a:lvl1pPr>
      <a:lvl2pPr marL="885076" indent="-340414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j-ea"/>
          <a:ea typeface="+mj-ea"/>
          <a:cs typeface="+mn-cs"/>
        </a:defRPr>
      </a:lvl2pPr>
      <a:lvl3pPr marL="1361656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900" kern="1200">
          <a:solidFill>
            <a:schemeClr val="tx1"/>
          </a:solidFill>
          <a:latin typeface="+mj-ea"/>
          <a:ea typeface="+mj-ea"/>
          <a:cs typeface="+mn-cs"/>
        </a:defRPr>
      </a:lvl3pPr>
      <a:lvl4pPr marL="1906318" indent="-272331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4pPr>
      <a:lvl5pPr marL="2450981" indent="-272331" algn="l" defTabSz="108932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5pPr>
      <a:lvl6pPr marL="2995643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40305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4968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9630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66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9325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98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864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331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7974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263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729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6464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455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4" r:id="rId2"/>
    <p:sldLayoutId id="2147483738" r:id="rId3"/>
    <p:sldLayoutId id="2147483742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1089325" rtl="0" eaLnBrk="1" latinLnBrk="0" hangingPunct="1">
        <a:spcBef>
          <a:spcPct val="0"/>
        </a:spcBef>
        <a:buNone/>
        <a:defRPr kumimoji="1" sz="52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497" indent="-408497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j-ea"/>
          <a:ea typeface="+mj-ea"/>
          <a:cs typeface="+mn-cs"/>
        </a:defRPr>
      </a:lvl1pPr>
      <a:lvl2pPr marL="885076" indent="-340414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j-ea"/>
          <a:ea typeface="+mj-ea"/>
          <a:cs typeface="+mn-cs"/>
        </a:defRPr>
      </a:lvl2pPr>
      <a:lvl3pPr marL="1361656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900" kern="1200">
          <a:solidFill>
            <a:schemeClr val="tx1"/>
          </a:solidFill>
          <a:latin typeface="+mj-ea"/>
          <a:ea typeface="+mj-ea"/>
          <a:cs typeface="+mn-cs"/>
        </a:defRPr>
      </a:lvl3pPr>
      <a:lvl4pPr marL="1906318" indent="-272331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4pPr>
      <a:lvl5pPr marL="2450981" indent="-272331" algn="l" defTabSz="108932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5pPr>
      <a:lvl6pPr marL="2995643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40305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4968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9630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66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9325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98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864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331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7974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263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729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319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66" r:id="rId2"/>
    <p:sldLayoutId id="2147483767" r:id="rId3"/>
    <p:sldLayoutId id="2147483764" r:id="rId4"/>
    <p:sldLayoutId id="2147483765" r:id="rId5"/>
    <p:sldLayoutId id="2147483763" r:id="rId6"/>
    <p:sldLayoutId id="2147483724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1089325" rtl="0" eaLnBrk="1" latinLnBrk="0" hangingPunct="1">
        <a:spcBef>
          <a:spcPct val="0"/>
        </a:spcBef>
        <a:buNone/>
        <a:defRPr kumimoji="1" sz="52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497" indent="-408497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j-ea"/>
          <a:ea typeface="+mj-ea"/>
          <a:cs typeface="+mn-cs"/>
        </a:defRPr>
      </a:lvl1pPr>
      <a:lvl2pPr marL="885076" indent="-340414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j-ea"/>
          <a:ea typeface="+mj-ea"/>
          <a:cs typeface="+mn-cs"/>
        </a:defRPr>
      </a:lvl2pPr>
      <a:lvl3pPr marL="1361656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900" kern="1200">
          <a:solidFill>
            <a:schemeClr val="tx1"/>
          </a:solidFill>
          <a:latin typeface="+mj-ea"/>
          <a:ea typeface="+mj-ea"/>
          <a:cs typeface="+mn-cs"/>
        </a:defRPr>
      </a:lvl3pPr>
      <a:lvl4pPr marL="1906318" indent="-272331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4pPr>
      <a:lvl5pPr marL="2450981" indent="-272331" algn="l" defTabSz="108932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5pPr>
      <a:lvl6pPr marL="2995643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40305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4968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9630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66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9325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98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864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331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7974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263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729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174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68" r:id="rId2"/>
    <p:sldLayoutId id="2147483769" r:id="rId3"/>
    <p:sldLayoutId id="2147483770" r:id="rId4"/>
    <p:sldLayoutId id="2147483694" r:id="rId5"/>
    <p:sldLayoutId id="2147483698" r:id="rId6"/>
    <p:sldLayoutId id="2147483706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1089325" rtl="0" eaLnBrk="1" latinLnBrk="0" hangingPunct="1">
        <a:spcBef>
          <a:spcPct val="0"/>
        </a:spcBef>
        <a:buNone/>
        <a:defRPr kumimoji="1" sz="52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408497" indent="-408497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j-ea"/>
          <a:ea typeface="+mj-ea"/>
          <a:cs typeface="+mn-cs"/>
        </a:defRPr>
      </a:lvl1pPr>
      <a:lvl2pPr marL="885076" indent="-340414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3300" kern="1200">
          <a:solidFill>
            <a:schemeClr val="tx1"/>
          </a:solidFill>
          <a:latin typeface="+mj-ea"/>
          <a:ea typeface="+mj-ea"/>
          <a:cs typeface="+mn-cs"/>
        </a:defRPr>
      </a:lvl2pPr>
      <a:lvl3pPr marL="1361656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900" kern="1200">
          <a:solidFill>
            <a:schemeClr val="tx1"/>
          </a:solidFill>
          <a:latin typeface="+mj-ea"/>
          <a:ea typeface="+mj-ea"/>
          <a:cs typeface="+mn-cs"/>
        </a:defRPr>
      </a:lvl3pPr>
      <a:lvl4pPr marL="1906318" indent="-272331" algn="l" defTabSz="1089325" rtl="0" eaLnBrk="1" latinLnBrk="0" hangingPunct="1">
        <a:spcBef>
          <a:spcPct val="20000"/>
        </a:spcBef>
        <a:buFont typeface="Arial" pitchFamily="34" charset="0"/>
        <a:buChar char="–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4pPr>
      <a:lvl5pPr marL="2450981" indent="-272331" algn="l" defTabSz="1089325" rtl="0" eaLnBrk="1" latinLnBrk="0" hangingPunct="1">
        <a:spcBef>
          <a:spcPct val="20000"/>
        </a:spcBef>
        <a:buFont typeface="Arial" pitchFamily="34" charset="0"/>
        <a:buChar char="»"/>
        <a:defRPr kumimoji="1" sz="2400" kern="1200">
          <a:solidFill>
            <a:schemeClr val="tx1"/>
          </a:solidFill>
          <a:latin typeface="+mj-ea"/>
          <a:ea typeface="+mj-ea"/>
          <a:cs typeface="+mn-cs"/>
        </a:defRPr>
      </a:lvl5pPr>
      <a:lvl6pPr marL="2995643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40305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4968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9630" indent="-272331" algn="l" defTabSz="108932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66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9325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98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864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3312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7974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2637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7299" algn="l" defTabSz="108932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 dirty="0" smtClean="0">
                <a:latin typeface="SST" pitchFamily="34" charset="0"/>
              </a:rPr>
              <a:t>NGC/MPG/USRC</a:t>
            </a:r>
            <a:endParaRPr lang="en-US" altLang="ja-JP" dirty="0">
              <a:latin typeface="SST" pitchFamily="34" charset="0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 smtClean="0">
                <a:latin typeface="SST" pitchFamily="34" charset="0"/>
              </a:rPr>
              <a:t>Copyright 2014 Sony </a:t>
            </a:r>
            <a:r>
              <a:rPr lang="en-US" altLang="ja-JP" dirty="0">
                <a:latin typeface="SST" pitchFamily="34" charset="0"/>
              </a:rPr>
              <a:t>Corporation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ja-JP" sz="3600" dirty="0" smtClean="0">
                <a:latin typeface="SST" pitchFamily="34" charset="0"/>
              </a:rPr>
              <a:t>Bug Fix to SHM-5.0 for </a:t>
            </a:r>
          </a:p>
          <a:p>
            <a:r>
              <a:rPr lang="en-US" altLang="ja-JP" sz="3600" dirty="0" smtClean="0">
                <a:latin typeface="SST" pitchFamily="34" charset="0"/>
              </a:rPr>
              <a:t>Bit-Depth </a:t>
            </a:r>
            <a:r>
              <a:rPr lang="en-US" altLang="ja-JP" sz="3600" dirty="0">
                <a:latin typeface="SST" pitchFamily="34" charset="0"/>
              </a:rPr>
              <a:t>S</a:t>
            </a:r>
            <a:r>
              <a:rPr lang="en-US" altLang="ja-JP" sz="3600" dirty="0" smtClean="0">
                <a:latin typeface="SST" pitchFamily="34" charset="0"/>
              </a:rPr>
              <a:t>calability with 1x Scalability</a:t>
            </a:r>
            <a:endParaRPr lang="en-US" altLang="ja-JP" sz="3600" dirty="0">
              <a:latin typeface="SST" pitchFamily="34" charset="0"/>
            </a:endParaRP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5"/>
          </p:nvPr>
        </p:nvSpPr>
        <p:spPr>
          <a:xfrm>
            <a:off x="722314" y="3667086"/>
            <a:ext cx="10761662" cy="677108"/>
          </a:xfrm>
        </p:spPr>
        <p:txBody>
          <a:bodyPr/>
          <a:lstStyle/>
          <a:p>
            <a:r>
              <a:rPr lang="en-US" altLang="ja-JP" dirty="0" smtClean="0">
                <a:latin typeface="SST" pitchFamily="34" charset="0"/>
              </a:rPr>
              <a:t>Cheung Auyeung</a:t>
            </a:r>
          </a:p>
          <a:p>
            <a:r>
              <a:rPr lang="en-US" altLang="ja-JP" dirty="0" smtClean="0">
                <a:latin typeface="SST" pitchFamily="34" charset="0"/>
              </a:rPr>
              <a:t>Mar </a:t>
            </a:r>
            <a:r>
              <a:rPr lang="en-US" altLang="ja-JP" dirty="0" smtClean="0">
                <a:latin typeface="SST" pitchFamily="34" charset="0"/>
              </a:rPr>
              <a:t>20</a:t>
            </a:r>
            <a:r>
              <a:rPr lang="en-US" altLang="ja-JP" dirty="0" smtClean="0">
                <a:latin typeface="SST" pitchFamily="34" charset="0"/>
              </a:rPr>
              <a:t>, </a:t>
            </a:r>
            <a:r>
              <a:rPr lang="en-US" altLang="ja-JP" dirty="0" smtClean="0">
                <a:latin typeface="SST" pitchFamily="34" charset="0"/>
              </a:rPr>
              <a:t>2014</a:t>
            </a:r>
            <a:endParaRPr lang="en-US" altLang="ja-JP" dirty="0">
              <a:latin typeface="SS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SHM-5.0 has mismatches with SHVC draft 5 in bit-depth scalability with 1x scalability.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SHM-5.0 also had other bugs which were fixed in the SCE1 anchor.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This contribution proposed two alternate implementations of the bug fix to bit-depth scalability with 1x scalability</a:t>
            </a:r>
            <a:r>
              <a:rPr lang="en-US" dirty="0" smtClean="0">
                <a:latin typeface="+mn-lt"/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n-lt"/>
              </a:rPr>
              <a:t>The two implementations of the bug fix were implemented on SCE1 anchor.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290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Mismatch in SHVC Working Draft 5 and SHM-5.0 Software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301750" y="1890713"/>
            <a:ext cx="910311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</a:t>
            </a:r>
          </a:p>
          <a:p>
            <a:pPr algn="ctr"/>
            <a:r>
              <a:rPr lang="en-US" sz="1100" dirty="0" smtClean="0"/>
              <a:t>Layer Input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99368" y="5430807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Encoding Loop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2568611" y="1776413"/>
            <a:ext cx="159064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Encoding Loop 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(Weighted Prediction)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7649" y="4647069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303472" y="4400233"/>
            <a:ext cx="870108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Bitstream</a:t>
            </a:r>
          </a:p>
          <a:p>
            <a:pPr algn="ctr"/>
            <a:r>
              <a:rPr lang="en-US" sz="1100" dirty="0" smtClean="0"/>
              <a:t>Multiplex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568610" y="1002626"/>
            <a:ext cx="1590640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cxnSp>
        <p:nvCxnSpPr>
          <p:cNvPr id="11" name="Elbow Connector 11"/>
          <p:cNvCxnSpPr>
            <a:stCxn id="6" idx="3"/>
            <a:endCxn id="9" idx="2"/>
          </p:cNvCxnSpPr>
          <p:nvPr/>
        </p:nvCxnSpPr>
        <p:spPr>
          <a:xfrm flipV="1">
            <a:off x="3942370" y="4831120"/>
            <a:ext cx="796156" cy="81513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3"/>
          </p:cNvCxnSpPr>
          <p:nvPr/>
        </p:nvCxnSpPr>
        <p:spPr>
          <a:xfrm>
            <a:off x="4159251" y="2130356"/>
            <a:ext cx="571499" cy="228118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16150" y="2131569"/>
            <a:ext cx="352460" cy="485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6" idx="1"/>
          </p:cNvCxnSpPr>
          <p:nvPr/>
        </p:nvCxnSpPr>
        <p:spPr>
          <a:xfrm flipV="1">
            <a:off x="2216150" y="5646251"/>
            <a:ext cx="583218" cy="320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9"/>
          <p:cNvCxnSpPr>
            <a:stCxn id="8" idx="0"/>
          </p:cNvCxnSpPr>
          <p:nvPr/>
        </p:nvCxnSpPr>
        <p:spPr>
          <a:xfrm flipV="1">
            <a:off x="3359150" y="4405313"/>
            <a:ext cx="1" cy="24175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22"/>
          <p:cNvCxnSpPr/>
          <p:nvPr/>
        </p:nvCxnSpPr>
        <p:spPr>
          <a:xfrm>
            <a:off x="3352843" y="5084177"/>
            <a:ext cx="0" cy="3311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33"/>
          <p:cNvCxnSpPr>
            <a:stCxn id="10" idx="2"/>
          </p:cNvCxnSpPr>
          <p:nvPr/>
        </p:nvCxnSpPr>
        <p:spPr>
          <a:xfrm flipH="1">
            <a:off x="3359150" y="1433513"/>
            <a:ext cx="4780" cy="342900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9"/>
          <p:cNvCxnSpPr/>
          <p:nvPr/>
        </p:nvCxnSpPr>
        <p:spPr>
          <a:xfrm flipH="1" flipV="1">
            <a:off x="3354357" y="2486412"/>
            <a:ext cx="2" cy="29062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3"/>
          </p:cNvCxnSpPr>
          <p:nvPr/>
        </p:nvCxnSpPr>
        <p:spPr>
          <a:xfrm>
            <a:off x="5173580" y="4615677"/>
            <a:ext cx="24297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53607" y="2919413"/>
            <a:ext cx="1143000" cy="601694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Joint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Re-</a:t>
            </a:r>
            <a:r>
              <a:rPr lang="en-US" sz="1100" dirty="0">
                <a:solidFill>
                  <a:schemeClr val="accent1"/>
                </a:solidFill>
              </a:rPr>
              <a:t>S</a:t>
            </a:r>
            <a:r>
              <a:rPr lang="en-US" sz="1100" dirty="0" smtClean="0">
                <a:solidFill>
                  <a:schemeClr val="accent1"/>
                </a:solidFill>
              </a:rPr>
              <a:t>ampling 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and Bit-Shift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23" name="Flowchart: Decision 22"/>
          <p:cNvSpPr/>
          <p:nvPr/>
        </p:nvSpPr>
        <p:spPr>
          <a:xfrm>
            <a:off x="2438443" y="3490913"/>
            <a:ext cx="1828800" cy="914400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Are BL &amp; EL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 s</a:t>
            </a:r>
            <a:r>
              <a:rPr kumimoji="1" lang="en-US" sz="1100" dirty="0" smtClean="0">
                <a:solidFill>
                  <a:schemeClr val="accent1"/>
                </a:solidFill>
              </a:rPr>
              <a:t>ame sizes, </a:t>
            </a:r>
          </a:p>
          <a:p>
            <a:pPr algn="ctr"/>
            <a:r>
              <a:rPr kumimoji="1" lang="en-US" sz="1100" b="1" dirty="0" smtClean="0">
                <a:solidFill>
                  <a:srgbClr val="FF0000"/>
                </a:solidFill>
              </a:rPr>
              <a:t>same bit-depths</a:t>
            </a:r>
            <a:r>
              <a:rPr kumimoji="1" lang="en-US" sz="1100" dirty="0" smtClean="0">
                <a:solidFill>
                  <a:schemeClr val="accent1"/>
                </a:solidFill>
              </a:rPr>
              <a:t>, and</a:t>
            </a:r>
          </a:p>
          <a:p>
            <a:pPr algn="ctr"/>
            <a:r>
              <a:rPr kumimoji="1" lang="en-US" sz="1100" dirty="0" smtClean="0">
                <a:solidFill>
                  <a:schemeClr val="accent1"/>
                </a:solidFill>
              </a:rPr>
              <a:t>zero offset ?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01750" y="5434013"/>
            <a:ext cx="910311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Base</a:t>
            </a:r>
          </a:p>
          <a:p>
            <a:pPr algn="ctr"/>
            <a:r>
              <a:rPr lang="en-US" sz="1100" dirty="0" smtClean="0"/>
              <a:t>Layer Input</a:t>
            </a:r>
          </a:p>
        </p:txBody>
      </p:sp>
      <p:cxnSp>
        <p:nvCxnSpPr>
          <p:cNvPr id="27" name="Straight Connector 26"/>
          <p:cNvCxnSpPr>
            <a:stCxn id="23" idx="1"/>
          </p:cNvCxnSpPr>
          <p:nvPr/>
        </p:nvCxnSpPr>
        <p:spPr>
          <a:xfrm flipH="1">
            <a:off x="2325107" y="3948113"/>
            <a:ext cx="113336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20" idx="2"/>
          </p:cNvCxnSpPr>
          <p:nvPr/>
        </p:nvCxnSpPr>
        <p:spPr>
          <a:xfrm flipV="1">
            <a:off x="2325107" y="3521107"/>
            <a:ext cx="0" cy="4270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0" idx="0"/>
          </p:cNvCxnSpPr>
          <p:nvPr/>
        </p:nvCxnSpPr>
        <p:spPr>
          <a:xfrm flipV="1">
            <a:off x="2325107" y="2777032"/>
            <a:ext cx="0" cy="142381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325107" y="2777032"/>
            <a:ext cx="2062743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3" idx="3"/>
          </p:cNvCxnSpPr>
          <p:nvPr/>
        </p:nvCxnSpPr>
        <p:spPr>
          <a:xfrm>
            <a:off x="4267243" y="3948113"/>
            <a:ext cx="120607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387850" y="2777032"/>
            <a:ext cx="0" cy="1171081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044950" y="4029403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Yes</a:t>
            </a:r>
            <a:endParaRPr lang="en-US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2130728" y="4029403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</a:t>
            </a:r>
            <a:endParaRPr lang="en-US" sz="1100" dirty="0"/>
          </a:p>
        </p:txBody>
      </p:sp>
      <p:sp>
        <p:nvSpPr>
          <p:cNvPr id="48" name="TextBox 47"/>
          <p:cNvSpPr txBox="1"/>
          <p:nvPr/>
        </p:nvSpPr>
        <p:spPr>
          <a:xfrm>
            <a:off x="7245350" y="1890713"/>
            <a:ext cx="910311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</a:t>
            </a:r>
          </a:p>
          <a:p>
            <a:pPr algn="ctr"/>
            <a:r>
              <a:rPr lang="en-US" sz="1100" dirty="0" smtClean="0"/>
              <a:t>Layer Input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742968" y="5430807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Encoding Loop</a:t>
            </a:r>
            <a:endParaRPr lang="en-US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8512211" y="1776413"/>
            <a:ext cx="159064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Encoding Loop 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(Weighted Prediction)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731249" y="4647069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10247072" y="4400233"/>
            <a:ext cx="870108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Bitstream</a:t>
            </a:r>
          </a:p>
          <a:p>
            <a:pPr algn="ctr"/>
            <a:r>
              <a:rPr lang="en-US" sz="1100" dirty="0" smtClean="0"/>
              <a:t>Multiplex</a:t>
            </a:r>
            <a:endParaRPr lang="en-US" sz="1100" dirty="0"/>
          </a:p>
        </p:txBody>
      </p:sp>
      <p:sp>
        <p:nvSpPr>
          <p:cNvPr id="53" name="TextBox 52"/>
          <p:cNvSpPr txBox="1"/>
          <p:nvPr/>
        </p:nvSpPr>
        <p:spPr>
          <a:xfrm>
            <a:off x="8512210" y="1002626"/>
            <a:ext cx="1590640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cxnSp>
        <p:nvCxnSpPr>
          <p:cNvPr id="54" name="Elbow Connector 11"/>
          <p:cNvCxnSpPr>
            <a:stCxn id="49" idx="3"/>
            <a:endCxn id="52" idx="2"/>
          </p:cNvCxnSpPr>
          <p:nvPr/>
        </p:nvCxnSpPr>
        <p:spPr>
          <a:xfrm flipV="1">
            <a:off x="9885970" y="4831120"/>
            <a:ext cx="796156" cy="81513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50" idx="3"/>
          </p:cNvCxnSpPr>
          <p:nvPr/>
        </p:nvCxnSpPr>
        <p:spPr>
          <a:xfrm>
            <a:off x="10102851" y="2130356"/>
            <a:ext cx="571499" cy="228118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8159750" y="2131569"/>
            <a:ext cx="352460" cy="485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9" idx="1"/>
          </p:cNvCxnSpPr>
          <p:nvPr/>
        </p:nvCxnSpPr>
        <p:spPr>
          <a:xfrm flipV="1">
            <a:off x="8159750" y="5646251"/>
            <a:ext cx="583218" cy="320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19"/>
          <p:cNvCxnSpPr>
            <a:stCxn id="51" idx="0"/>
          </p:cNvCxnSpPr>
          <p:nvPr/>
        </p:nvCxnSpPr>
        <p:spPr>
          <a:xfrm flipV="1">
            <a:off x="9302750" y="4405313"/>
            <a:ext cx="1" cy="24175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22"/>
          <p:cNvCxnSpPr/>
          <p:nvPr/>
        </p:nvCxnSpPr>
        <p:spPr>
          <a:xfrm>
            <a:off x="9296443" y="5084177"/>
            <a:ext cx="0" cy="3311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3"/>
          <p:cNvCxnSpPr>
            <a:stCxn id="53" idx="2"/>
          </p:cNvCxnSpPr>
          <p:nvPr/>
        </p:nvCxnSpPr>
        <p:spPr>
          <a:xfrm flipH="1">
            <a:off x="9302750" y="1433513"/>
            <a:ext cx="4780" cy="342900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19"/>
          <p:cNvCxnSpPr/>
          <p:nvPr/>
        </p:nvCxnSpPr>
        <p:spPr>
          <a:xfrm flipH="1" flipV="1">
            <a:off x="9297957" y="2486412"/>
            <a:ext cx="2" cy="29062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2" idx="3"/>
          </p:cNvCxnSpPr>
          <p:nvPr/>
        </p:nvCxnSpPr>
        <p:spPr>
          <a:xfrm>
            <a:off x="11117180" y="4615677"/>
            <a:ext cx="24297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697207" y="2919413"/>
            <a:ext cx="1143000" cy="601694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Joint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Re-</a:t>
            </a:r>
            <a:r>
              <a:rPr lang="en-US" sz="1100" dirty="0">
                <a:solidFill>
                  <a:schemeClr val="accent1"/>
                </a:solidFill>
              </a:rPr>
              <a:t>S</a:t>
            </a:r>
            <a:r>
              <a:rPr lang="en-US" sz="1100" dirty="0" smtClean="0">
                <a:solidFill>
                  <a:schemeClr val="accent1"/>
                </a:solidFill>
              </a:rPr>
              <a:t>ampling 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and Bit-Shift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64" name="Flowchart: Decision 63"/>
          <p:cNvSpPr/>
          <p:nvPr/>
        </p:nvSpPr>
        <p:spPr>
          <a:xfrm>
            <a:off x="8382043" y="3490913"/>
            <a:ext cx="1828800" cy="914400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Are BL &amp; EL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s</a:t>
            </a:r>
            <a:r>
              <a:rPr kumimoji="1" lang="en-US" sz="1100" dirty="0" smtClean="0">
                <a:solidFill>
                  <a:schemeClr val="accent1"/>
                </a:solidFill>
              </a:rPr>
              <a:t>ame sizes and</a:t>
            </a:r>
          </a:p>
          <a:p>
            <a:pPr algn="ctr"/>
            <a:r>
              <a:rPr kumimoji="1" lang="en-US" sz="1100" dirty="0" smtClean="0">
                <a:solidFill>
                  <a:schemeClr val="accent1"/>
                </a:solidFill>
              </a:rPr>
              <a:t>zero offset ?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245350" y="5434013"/>
            <a:ext cx="910311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Base</a:t>
            </a:r>
          </a:p>
          <a:p>
            <a:pPr algn="ctr"/>
            <a:r>
              <a:rPr lang="en-US" sz="1100" dirty="0" smtClean="0"/>
              <a:t>Layer Input</a:t>
            </a:r>
          </a:p>
        </p:txBody>
      </p:sp>
      <p:cxnSp>
        <p:nvCxnSpPr>
          <p:cNvPr id="66" name="Straight Connector 65"/>
          <p:cNvCxnSpPr>
            <a:stCxn id="64" idx="1"/>
          </p:cNvCxnSpPr>
          <p:nvPr/>
        </p:nvCxnSpPr>
        <p:spPr>
          <a:xfrm flipH="1">
            <a:off x="8268707" y="3948113"/>
            <a:ext cx="113336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endCxn id="63" idx="2"/>
          </p:cNvCxnSpPr>
          <p:nvPr/>
        </p:nvCxnSpPr>
        <p:spPr>
          <a:xfrm flipV="1">
            <a:off x="8268707" y="3521107"/>
            <a:ext cx="0" cy="4270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63" idx="0"/>
          </p:cNvCxnSpPr>
          <p:nvPr/>
        </p:nvCxnSpPr>
        <p:spPr>
          <a:xfrm flipV="1">
            <a:off x="8268707" y="2777032"/>
            <a:ext cx="0" cy="142381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8268707" y="2777032"/>
            <a:ext cx="2062743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64" idx="3"/>
          </p:cNvCxnSpPr>
          <p:nvPr/>
        </p:nvCxnSpPr>
        <p:spPr>
          <a:xfrm>
            <a:off x="10210843" y="3948113"/>
            <a:ext cx="120607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10331450" y="2777032"/>
            <a:ext cx="0" cy="1171081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9988550" y="4029403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Yes</a:t>
            </a:r>
            <a:endParaRPr lang="en-US" sz="1100" dirty="0"/>
          </a:p>
        </p:txBody>
      </p:sp>
      <p:sp>
        <p:nvSpPr>
          <p:cNvPr id="73" name="TextBox 72"/>
          <p:cNvSpPr txBox="1"/>
          <p:nvPr/>
        </p:nvSpPr>
        <p:spPr>
          <a:xfrm>
            <a:off x="8074328" y="4029403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</a:t>
            </a:r>
            <a:endParaRPr lang="en-US" sz="1100" dirty="0"/>
          </a:p>
        </p:txBody>
      </p:sp>
      <p:sp>
        <p:nvSpPr>
          <p:cNvPr id="74" name="Rounded Rectangular Callout 73"/>
          <p:cNvSpPr/>
          <p:nvPr/>
        </p:nvSpPr>
        <p:spPr>
          <a:xfrm>
            <a:off x="5185848" y="2242221"/>
            <a:ext cx="1605227" cy="1071879"/>
          </a:xfrm>
          <a:prstGeom prst="wedgeRoundRectCallout">
            <a:avLst>
              <a:gd name="adj1" fmla="val -166479"/>
              <a:gd name="adj2" fmla="val 111954"/>
              <a:gd name="adj3" fmla="val 16667"/>
            </a:avLst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/>
          </a:p>
        </p:txBody>
      </p:sp>
      <p:sp>
        <p:nvSpPr>
          <p:cNvPr id="75" name="Rounded Rectangular Callout 74"/>
          <p:cNvSpPr/>
          <p:nvPr/>
        </p:nvSpPr>
        <p:spPr>
          <a:xfrm>
            <a:off x="5173580" y="2242221"/>
            <a:ext cx="1607385" cy="1071879"/>
          </a:xfrm>
          <a:prstGeom prst="wedgeRoundRectCallout">
            <a:avLst>
              <a:gd name="adj1" fmla="val 177856"/>
              <a:gd name="adj2" fmla="val 110054"/>
              <a:gd name="adj3" fmla="val 16667"/>
            </a:avLst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no same </a:t>
            </a:r>
          </a:p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bit-depths check </a:t>
            </a:r>
          </a:p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in SHM5.0</a:t>
            </a:r>
            <a:endParaRPr kumimoji="1" lang="en-US" sz="1600" dirty="0">
              <a:solidFill>
                <a:schemeClr val="accent6"/>
              </a:solidFill>
            </a:endParaRPr>
          </a:p>
        </p:txBody>
      </p:sp>
      <p:sp>
        <p:nvSpPr>
          <p:cNvPr id="76" name="Rounded Rectangular Callout 75"/>
          <p:cNvSpPr/>
          <p:nvPr/>
        </p:nvSpPr>
        <p:spPr>
          <a:xfrm>
            <a:off x="10416872" y="915194"/>
            <a:ext cx="1607385" cy="1071879"/>
          </a:xfrm>
          <a:prstGeom prst="wedgeRoundRectCallout">
            <a:avLst>
              <a:gd name="adj1" fmla="val -54112"/>
              <a:gd name="adj2" fmla="val 124134"/>
              <a:gd name="adj3" fmla="val 16667"/>
            </a:avLst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no bit-depth </a:t>
            </a:r>
          </a:p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scalability</a:t>
            </a:r>
          </a:p>
          <a:p>
            <a:pPr algn="ctr"/>
            <a:r>
              <a:rPr lang="en-US" sz="1600" dirty="0">
                <a:solidFill>
                  <a:schemeClr val="accent6"/>
                </a:solidFill>
              </a:rPr>
              <a:t>w</a:t>
            </a:r>
            <a:r>
              <a:rPr lang="en-US" sz="1600" dirty="0" smtClean="0">
                <a:solidFill>
                  <a:schemeClr val="accent6"/>
                </a:solidFill>
              </a:rPr>
              <a:t>ith 1x scalability</a:t>
            </a:r>
          </a:p>
        </p:txBody>
      </p:sp>
      <p:sp>
        <p:nvSpPr>
          <p:cNvPr id="77" name="Rounded Rectangular Callout 76"/>
          <p:cNvSpPr/>
          <p:nvPr/>
        </p:nvSpPr>
        <p:spPr>
          <a:xfrm>
            <a:off x="273050" y="3790633"/>
            <a:ext cx="1607385" cy="1071879"/>
          </a:xfrm>
          <a:prstGeom prst="wedgeRoundRectCallout">
            <a:avLst>
              <a:gd name="adj1" fmla="val 41989"/>
              <a:gd name="adj2" fmla="val -92863"/>
              <a:gd name="adj3" fmla="val 16667"/>
            </a:avLst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sz="1600" dirty="0" smtClean="0">
                <a:solidFill>
                  <a:schemeClr val="accent3"/>
                </a:solidFill>
              </a:rPr>
              <a:t>bit-depth </a:t>
            </a:r>
          </a:p>
          <a:p>
            <a:pPr algn="ctr"/>
            <a:r>
              <a:rPr lang="en-US" sz="1600" dirty="0">
                <a:solidFill>
                  <a:schemeClr val="accent3"/>
                </a:solidFill>
              </a:rPr>
              <a:t>s</a:t>
            </a:r>
            <a:r>
              <a:rPr kumimoji="1" lang="en-US" sz="1600" dirty="0" smtClean="0">
                <a:solidFill>
                  <a:schemeClr val="accent3"/>
                </a:solidFill>
              </a:rPr>
              <a:t>calability </a:t>
            </a:r>
            <a:r>
              <a:rPr lang="en-US" sz="1600" dirty="0" smtClean="0">
                <a:solidFill>
                  <a:schemeClr val="accent3"/>
                </a:solidFill>
              </a:rPr>
              <a:t>with </a:t>
            </a:r>
          </a:p>
          <a:p>
            <a:pPr algn="ctr"/>
            <a:r>
              <a:rPr lang="en-US" sz="1600" dirty="0" smtClean="0">
                <a:solidFill>
                  <a:schemeClr val="accent3"/>
                </a:solidFill>
              </a:rPr>
              <a:t>1x scalability is </a:t>
            </a:r>
          </a:p>
          <a:p>
            <a:pPr algn="ctr"/>
            <a:r>
              <a:rPr lang="en-US" sz="1600" dirty="0" smtClean="0">
                <a:solidFill>
                  <a:schemeClr val="accent3"/>
                </a:solidFill>
              </a:rPr>
              <a:t>supported here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458630" y="5986096"/>
            <a:ext cx="181492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SHVC Draft 5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8616950" y="5986096"/>
            <a:ext cx="12458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SHM-5.0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8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SHM-5.0 Software Implementation</a:t>
            </a:r>
            <a:endParaRPr lang="en-US" sz="3600" dirty="0"/>
          </a:p>
        </p:txBody>
      </p:sp>
      <p:sp>
        <p:nvSpPr>
          <p:cNvPr id="48" name="TextBox 47"/>
          <p:cNvSpPr txBox="1"/>
          <p:nvPr/>
        </p:nvSpPr>
        <p:spPr>
          <a:xfrm>
            <a:off x="7245350" y="1890713"/>
            <a:ext cx="910311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</a:t>
            </a:r>
          </a:p>
          <a:p>
            <a:pPr algn="ctr"/>
            <a:r>
              <a:rPr lang="en-US" sz="1100" dirty="0" smtClean="0"/>
              <a:t>Layer Input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742968" y="5430807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Encoding Loop</a:t>
            </a:r>
            <a:endParaRPr lang="en-US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8512211" y="1776413"/>
            <a:ext cx="159064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Encoding Loop 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(Weighted Prediction)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731249" y="4647069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10247072" y="4400233"/>
            <a:ext cx="870108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Bitstream</a:t>
            </a:r>
          </a:p>
          <a:p>
            <a:pPr algn="ctr"/>
            <a:r>
              <a:rPr lang="en-US" sz="1100" dirty="0" smtClean="0"/>
              <a:t>Multiplex</a:t>
            </a:r>
            <a:endParaRPr lang="en-US" sz="1100" dirty="0"/>
          </a:p>
        </p:txBody>
      </p:sp>
      <p:sp>
        <p:nvSpPr>
          <p:cNvPr id="53" name="TextBox 52"/>
          <p:cNvSpPr txBox="1"/>
          <p:nvPr/>
        </p:nvSpPr>
        <p:spPr>
          <a:xfrm>
            <a:off x="8512210" y="1002626"/>
            <a:ext cx="1590640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cxnSp>
        <p:nvCxnSpPr>
          <p:cNvPr id="54" name="Elbow Connector 11"/>
          <p:cNvCxnSpPr>
            <a:stCxn id="49" idx="3"/>
            <a:endCxn id="52" idx="2"/>
          </p:cNvCxnSpPr>
          <p:nvPr/>
        </p:nvCxnSpPr>
        <p:spPr>
          <a:xfrm flipV="1">
            <a:off x="9885970" y="4831120"/>
            <a:ext cx="796156" cy="81513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50" idx="3"/>
          </p:cNvCxnSpPr>
          <p:nvPr/>
        </p:nvCxnSpPr>
        <p:spPr>
          <a:xfrm>
            <a:off x="10102851" y="2130356"/>
            <a:ext cx="571499" cy="228118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8159750" y="2131569"/>
            <a:ext cx="352460" cy="485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9" idx="1"/>
          </p:cNvCxnSpPr>
          <p:nvPr/>
        </p:nvCxnSpPr>
        <p:spPr>
          <a:xfrm flipV="1">
            <a:off x="8159750" y="5646251"/>
            <a:ext cx="583218" cy="320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19"/>
          <p:cNvCxnSpPr>
            <a:stCxn id="51" idx="0"/>
          </p:cNvCxnSpPr>
          <p:nvPr/>
        </p:nvCxnSpPr>
        <p:spPr>
          <a:xfrm flipV="1">
            <a:off x="9302750" y="4405313"/>
            <a:ext cx="1" cy="24175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22"/>
          <p:cNvCxnSpPr/>
          <p:nvPr/>
        </p:nvCxnSpPr>
        <p:spPr>
          <a:xfrm>
            <a:off x="9296443" y="5084177"/>
            <a:ext cx="0" cy="3311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3"/>
          <p:cNvCxnSpPr>
            <a:stCxn id="53" idx="2"/>
          </p:cNvCxnSpPr>
          <p:nvPr/>
        </p:nvCxnSpPr>
        <p:spPr>
          <a:xfrm flipH="1">
            <a:off x="9302750" y="1433513"/>
            <a:ext cx="4780" cy="342900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19"/>
          <p:cNvCxnSpPr/>
          <p:nvPr/>
        </p:nvCxnSpPr>
        <p:spPr>
          <a:xfrm flipH="1" flipV="1">
            <a:off x="9297957" y="2486412"/>
            <a:ext cx="2" cy="29062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2" idx="3"/>
          </p:cNvCxnSpPr>
          <p:nvPr/>
        </p:nvCxnSpPr>
        <p:spPr>
          <a:xfrm>
            <a:off x="11117180" y="4615677"/>
            <a:ext cx="24297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697207" y="2919413"/>
            <a:ext cx="1143000" cy="601694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Joint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Re-</a:t>
            </a:r>
            <a:r>
              <a:rPr lang="en-US" sz="1100" dirty="0">
                <a:solidFill>
                  <a:schemeClr val="accent1"/>
                </a:solidFill>
              </a:rPr>
              <a:t>S</a:t>
            </a:r>
            <a:r>
              <a:rPr lang="en-US" sz="1100" dirty="0" smtClean="0">
                <a:solidFill>
                  <a:schemeClr val="accent1"/>
                </a:solidFill>
              </a:rPr>
              <a:t>ampling 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and Bit-Shift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64" name="Flowchart: Decision 63"/>
          <p:cNvSpPr/>
          <p:nvPr/>
        </p:nvSpPr>
        <p:spPr>
          <a:xfrm>
            <a:off x="8382043" y="3490913"/>
            <a:ext cx="1828800" cy="914400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Are BL &amp; EL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s</a:t>
            </a:r>
            <a:r>
              <a:rPr kumimoji="1" lang="en-US" sz="1100" dirty="0" smtClean="0">
                <a:solidFill>
                  <a:schemeClr val="accent1"/>
                </a:solidFill>
              </a:rPr>
              <a:t>ame sizes and</a:t>
            </a:r>
          </a:p>
          <a:p>
            <a:pPr algn="ctr"/>
            <a:r>
              <a:rPr kumimoji="1" lang="en-US" sz="1100" dirty="0" smtClean="0">
                <a:solidFill>
                  <a:schemeClr val="accent1"/>
                </a:solidFill>
              </a:rPr>
              <a:t>zero offset ?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245350" y="5434013"/>
            <a:ext cx="910311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Base</a:t>
            </a:r>
          </a:p>
          <a:p>
            <a:pPr algn="ctr"/>
            <a:r>
              <a:rPr lang="en-US" sz="1100" dirty="0" smtClean="0"/>
              <a:t>Layer Input</a:t>
            </a:r>
          </a:p>
        </p:txBody>
      </p:sp>
      <p:cxnSp>
        <p:nvCxnSpPr>
          <p:cNvPr id="66" name="Straight Connector 65"/>
          <p:cNvCxnSpPr>
            <a:stCxn id="64" idx="1"/>
          </p:cNvCxnSpPr>
          <p:nvPr/>
        </p:nvCxnSpPr>
        <p:spPr>
          <a:xfrm flipH="1">
            <a:off x="8268707" y="3948113"/>
            <a:ext cx="113336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endCxn id="63" idx="2"/>
          </p:cNvCxnSpPr>
          <p:nvPr/>
        </p:nvCxnSpPr>
        <p:spPr>
          <a:xfrm flipV="1">
            <a:off x="8268707" y="3521107"/>
            <a:ext cx="0" cy="4270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63" idx="0"/>
          </p:cNvCxnSpPr>
          <p:nvPr/>
        </p:nvCxnSpPr>
        <p:spPr>
          <a:xfrm flipV="1">
            <a:off x="8268707" y="2777032"/>
            <a:ext cx="0" cy="142381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8268707" y="2777032"/>
            <a:ext cx="2062743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64" idx="3"/>
          </p:cNvCxnSpPr>
          <p:nvPr/>
        </p:nvCxnSpPr>
        <p:spPr>
          <a:xfrm>
            <a:off x="10210843" y="3948113"/>
            <a:ext cx="120607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10331450" y="2777032"/>
            <a:ext cx="0" cy="1171081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9988550" y="4029403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Yes</a:t>
            </a:r>
            <a:endParaRPr lang="en-US" sz="1100" dirty="0"/>
          </a:p>
        </p:txBody>
      </p:sp>
      <p:sp>
        <p:nvSpPr>
          <p:cNvPr id="73" name="TextBox 72"/>
          <p:cNvSpPr txBox="1"/>
          <p:nvPr/>
        </p:nvSpPr>
        <p:spPr>
          <a:xfrm>
            <a:off x="8074328" y="4029403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</a:t>
            </a:r>
            <a:endParaRPr lang="en-US" sz="1100" dirty="0"/>
          </a:p>
        </p:txBody>
      </p:sp>
      <p:sp>
        <p:nvSpPr>
          <p:cNvPr id="76" name="Rounded Rectangular Callout 75"/>
          <p:cNvSpPr/>
          <p:nvPr/>
        </p:nvSpPr>
        <p:spPr>
          <a:xfrm>
            <a:off x="10416872" y="915194"/>
            <a:ext cx="1607385" cy="1071879"/>
          </a:xfrm>
          <a:prstGeom prst="wedgeRoundRectCallout">
            <a:avLst>
              <a:gd name="adj1" fmla="val -54112"/>
              <a:gd name="adj2" fmla="val 124134"/>
              <a:gd name="adj3" fmla="val 16667"/>
            </a:avLst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no bit-depth </a:t>
            </a:r>
          </a:p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scalability</a:t>
            </a:r>
          </a:p>
          <a:p>
            <a:pPr algn="ctr"/>
            <a:r>
              <a:rPr lang="en-US" sz="1600" dirty="0">
                <a:solidFill>
                  <a:schemeClr val="accent6"/>
                </a:solidFill>
              </a:rPr>
              <a:t>w</a:t>
            </a:r>
            <a:r>
              <a:rPr lang="en-US" sz="1600" dirty="0" smtClean="0">
                <a:solidFill>
                  <a:schemeClr val="accent6"/>
                </a:solidFill>
              </a:rPr>
              <a:t>ith 1x scalability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616950" y="5986096"/>
            <a:ext cx="12458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SHM-5.0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1530350" y="1980300"/>
            <a:ext cx="4572000" cy="2478193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endParaRPr lang="en-US" sz="1100" dirty="0"/>
          </a:p>
        </p:txBody>
      </p:sp>
      <p:sp>
        <p:nvSpPr>
          <p:cNvPr id="3" name="Flowchart: Decision 2"/>
          <p:cNvSpPr/>
          <p:nvPr/>
        </p:nvSpPr>
        <p:spPr>
          <a:xfrm>
            <a:off x="2901950" y="3314140"/>
            <a:ext cx="1828800" cy="915754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Are BL and EL </a:t>
            </a:r>
          </a:p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same sizes?</a:t>
            </a:r>
            <a:endParaRPr kumimoji="1" lang="en-US" sz="1200" dirty="0">
              <a:solidFill>
                <a:schemeClr val="accent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987550" y="2688848"/>
            <a:ext cx="1143000" cy="60169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Re-Sampling 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and Bit-Shift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within Window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502150" y="2687515"/>
            <a:ext cx="1143000" cy="60169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Copy </a:t>
            </a:r>
            <a:r>
              <a:rPr lang="en-US" sz="1100" dirty="0">
                <a:solidFill>
                  <a:schemeClr val="accent1"/>
                </a:solidFill>
              </a:rPr>
              <a:t>P</a:t>
            </a:r>
            <a:r>
              <a:rPr lang="en-US" sz="1100" dirty="0" smtClean="0">
                <a:solidFill>
                  <a:schemeClr val="accent1"/>
                </a:solidFill>
              </a:rPr>
              <a:t>ixels</a:t>
            </a:r>
          </a:p>
          <a:p>
            <a:pPr algn="ctr"/>
            <a:r>
              <a:rPr lang="en-US" sz="1100" dirty="0">
                <a:solidFill>
                  <a:schemeClr val="accent1"/>
                </a:solidFill>
              </a:rPr>
              <a:t>w</a:t>
            </a:r>
            <a:r>
              <a:rPr lang="en-US" sz="1100" dirty="0" smtClean="0">
                <a:solidFill>
                  <a:schemeClr val="accent1"/>
                </a:solidFill>
              </a:rPr>
              <a:t>ithin Windows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16350" y="4229894"/>
            <a:ext cx="0" cy="685800"/>
          </a:xfrm>
          <a:prstGeom prst="line">
            <a:avLst/>
          </a:prstGeom>
          <a:ln w="381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1" idx="0"/>
          </p:cNvCxnSpPr>
          <p:nvPr/>
        </p:nvCxnSpPr>
        <p:spPr>
          <a:xfrm flipV="1">
            <a:off x="2559050" y="2288907"/>
            <a:ext cx="0" cy="399941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559050" y="2286794"/>
            <a:ext cx="2514600" cy="2113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82" idx="0"/>
          </p:cNvCxnSpPr>
          <p:nvPr/>
        </p:nvCxnSpPr>
        <p:spPr>
          <a:xfrm>
            <a:off x="5073650" y="2286794"/>
            <a:ext cx="0" cy="400721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816350" y="1600994"/>
            <a:ext cx="0" cy="687913"/>
          </a:xfrm>
          <a:prstGeom prst="line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" idx="3"/>
          </p:cNvCxnSpPr>
          <p:nvPr/>
        </p:nvCxnSpPr>
        <p:spPr>
          <a:xfrm>
            <a:off x="4730750" y="3772017"/>
            <a:ext cx="342900" cy="5393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073650" y="3292510"/>
            <a:ext cx="0" cy="48490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2559050" y="3315494"/>
            <a:ext cx="0" cy="461916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559050" y="3772694"/>
            <a:ext cx="3429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 flipV="1">
            <a:off x="6102350" y="1987073"/>
            <a:ext cx="1663234" cy="932340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>
            <a:off x="6102350" y="3490913"/>
            <a:ext cx="1586042" cy="914400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ounded Rectangular Callout 110"/>
          <p:cNvSpPr/>
          <p:nvPr/>
        </p:nvSpPr>
        <p:spPr>
          <a:xfrm>
            <a:off x="5073650" y="800894"/>
            <a:ext cx="1607385" cy="1071879"/>
          </a:xfrm>
          <a:prstGeom prst="wedgeRoundRectCallout">
            <a:avLst>
              <a:gd name="adj1" fmla="val -34229"/>
              <a:gd name="adj2" fmla="val 123306"/>
              <a:gd name="adj3" fmla="val 16667"/>
            </a:avLst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no bit-depth </a:t>
            </a:r>
          </a:p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scalability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with BL and EL </a:t>
            </a:r>
          </a:p>
          <a:p>
            <a:pPr algn="ctr"/>
            <a:r>
              <a:rPr lang="en-US" sz="1600" dirty="0" smtClean="0">
                <a:solidFill>
                  <a:schemeClr val="accent6"/>
                </a:solidFill>
              </a:rPr>
              <a:t>same sizes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587572" y="3772694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Yes</a:t>
            </a:r>
            <a:endParaRPr lang="en-US" sz="11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673350" y="3772694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</a:t>
            </a:r>
            <a:endParaRPr lang="en-US" sz="1100" dirty="0"/>
          </a:p>
        </p:txBody>
      </p:sp>
      <p:sp>
        <p:nvSpPr>
          <p:cNvPr id="114" name="TextBox 113"/>
          <p:cNvSpPr txBox="1"/>
          <p:nvPr/>
        </p:nvSpPr>
        <p:spPr>
          <a:xfrm>
            <a:off x="1873250" y="5944394"/>
            <a:ext cx="39196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Joint Re-Sampling and Bit-Shift</a:t>
            </a:r>
          </a:p>
        </p:txBody>
      </p:sp>
    </p:spTree>
    <p:extLst>
      <p:ext uri="{BB962C8B-B14F-4D97-AF65-F5344CB8AC3E}">
        <p14:creationId xmlns:p14="http://schemas.microsoft.com/office/powerpoint/2010/main" val="207816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Proposed Implementation A for SHVC Draft 5</a:t>
            </a:r>
            <a:endParaRPr lang="en-US" sz="3600" dirty="0"/>
          </a:p>
        </p:txBody>
      </p:sp>
      <p:sp>
        <p:nvSpPr>
          <p:cNvPr id="48" name="TextBox 47"/>
          <p:cNvSpPr txBox="1"/>
          <p:nvPr/>
        </p:nvSpPr>
        <p:spPr>
          <a:xfrm>
            <a:off x="7245350" y="1890713"/>
            <a:ext cx="910311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</a:t>
            </a:r>
          </a:p>
          <a:p>
            <a:pPr algn="ctr"/>
            <a:r>
              <a:rPr lang="en-US" sz="1100" dirty="0" smtClean="0"/>
              <a:t>Layer Input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742968" y="5430807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Encoding Loop</a:t>
            </a:r>
            <a:endParaRPr lang="en-US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8512211" y="1776413"/>
            <a:ext cx="159064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Encoding Loop 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(Weighted Prediction)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731249" y="4647069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10247072" y="4400233"/>
            <a:ext cx="870108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Bitstream</a:t>
            </a:r>
          </a:p>
          <a:p>
            <a:pPr algn="ctr"/>
            <a:r>
              <a:rPr lang="en-US" sz="1100" dirty="0" smtClean="0"/>
              <a:t>Multiplex</a:t>
            </a:r>
            <a:endParaRPr lang="en-US" sz="1100" dirty="0"/>
          </a:p>
        </p:txBody>
      </p:sp>
      <p:sp>
        <p:nvSpPr>
          <p:cNvPr id="53" name="TextBox 52"/>
          <p:cNvSpPr txBox="1"/>
          <p:nvPr/>
        </p:nvSpPr>
        <p:spPr>
          <a:xfrm>
            <a:off x="8512210" y="1002626"/>
            <a:ext cx="1590640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cxnSp>
        <p:nvCxnSpPr>
          <p:cNvPr id="54" name="Elbow Connector 11"/>
          <p:cNvCxnSpPr>
            <a:stCxn id="49" idx="3"/>
            <a:endCxn id="52" idx="2"/>
          </p:cNvCxnSpPr>
          <p:nvPr/>
        </p:nvCxnSpPr>
        <p:spPr>
          <a:xfrm flipV="1">
            <a:off x="9885970" y="4831120"/>
            <a:ext cx="796156" cy="81513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50" idx="3"/>
          </p:cNvCxnSpPr>
          <p:nvPr/>
        </p:nvCxnSpPr>
        <p:spPr>
          <a:xfrm>
            <a:off x="10102851" y="2130356"/>
            <a:ext cx="571499" cy="228118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8159750" y="2131569"/>
            <a:ext cx="352460" cy="485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9" idx="1"/>
          </p:cNvCxnSpPr>
          <p:nvPr/>
        </p:nvCxnSpPr>
        <p:spPr>
          <a:xfrm flipV="1">
            <a:off x="8159750" y="5646251"/>
            <a:ext cx="583218" cy="320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19"/>
          <p:cNvCxnSpPr>
            <a:stCxn id="51" idx="0"/>
          </p:cNvCxnSpPr>
          <p:nvPr/>
        </p:nvCxnSpPr>
        <p:spPr>
          <a:xfrm flipV="1">
            <a:off x="9302750" y="4405313"/>
            <a:ext cx="1" cy="24175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22"/>
          <p:cNvCxnSpPr/>
          <p:nvPr/>
        </p:nvCxnSpPr>
        <p:spPr>
          <a:xfrm>
            <a:off x="9296443" y="5084177"/>
            <a:ext cx="0" cy="3311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3"/>
          <p:cNvCxnSpPr>
            <a:stCxn id="53" idx="2"/>
          </p:cNvCxnSpPr>
          <p:nvPr/>
        </p:nvCxnSpPr>
        <p:spPr>
          <a:xfrm flipH="1">
            <a:off x="9302750" y="1433513"/>
            <a:ext cx="4780" cy="342900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19"/>
          <p:cNvCxnSpPr/>
          <p:nvPr/>
        </p:nvCxnSpPr>
        <p:spPr>
          <a:xfrm flipH="1" flipV="1">
            <a:off x="9297957" y="2486412"/>
            <a:ext cx="2" cy="29062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2" idx="3"/>
          </p:cNvCxnSpPr>
          <p:nvPr/>
        </p:nvCxnSpPr>
        <p:spPr>
          <a:xfrm>
            <a:off x="11117180" y="4615677"/>
            <a:ext cx="24297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697207" y="2919413"/>
            <a:ext cx="1143000" cy="601694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Joint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Re-</a:t>
            </a:r>
            <a:r>
              <a:rPr lang="en-US" sz="1100" dirty="0">
                <a:solidFill>
                  <a:schemeClr val="accent1"/>
                </a:solidFill>
              </a:rPr>
              <a:t>S</a:t>
            </a:r>
            <a:r>
              <a:rPr lang="en-US" sz="1100" dirty="0" smtClean="0">
                <a:solidFill>
                  <a:schemeClr val="accent1"/>
                </a:solidFill>
              </a:rPr>
              <a:t>ampling 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and Bit-Shift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64" name="Flowchart: Decision 63"/>
          <p:cNvSpPr/>
          <p:nvPr/>
        </p:nvSpPr>
        <p:spPr>
          <a:xfrm>
            <a:off x="8382043" y="3490913"/>
            <a:ext cx="1828800" cy="914400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Are BL &amp; EL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s</a:t>
            </a:r>
            <a:r>
              <a:rPr kumimoji="1" lang="en-US" sz="1100" dirty="0" smtClean="0">
                <a:solidFill>
                  <a:schemeClr val="accent1"/>
                </a:solidFill>
              </a:rPr>
              <a:t>ame sizes, </a:t>
            </a:r>
          </a:p>
          <a:p>
            <a:pPr algn="ctr"/>
            <a:r>
              <a:rPr kumimoji="1" lang="en-US" sz="1100" b="1" dirty="0" smtClean="0">
                <a:solidFill>
                  <a:srgbClr val="FF0000"/>
                </a:solidFill>
              </a:rPr>
              <a:t>same bit-depths</a:t>
            </a:r>
            <a:r>
              <a:rPr kumimoji="1" lang="en-US" sz="1100" dirty="0" smtClean="0">
                <a:solidFill>
                  <a:schemeClr val="accent1"/>
                </a:solidFill>
              </a:rPr>
              <a:t>, and</a:t>
            </a:r>
          </a:p>
          <a:p>
            <a:pPr algn="ctr"/>
            <a:r>
              <a:rPr kumimoji="1" lang="en-US" sz="1100" dirty="0" smtClean="0">
                <a:solidFill>
                  <a:schemeClr val="accent1"/>
                </a:solidFill>
              </a:rPr>
              <a:t>zero offset ?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245350" y="5434013"/>
            <a:ext cx="910311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Base</a:t>
            </a:r>
          </a:p>
          <a:p>
            <a:pPr algn="ctr"/>
            <a:r>
              <a:rPr lang="en-US" sz="1100" dirty="0" smtClean="0"/>
              <a:t>Layer Input</a:t>
            </a:r>
          </a:p>
        </p:txBody>
      </p:sp>
      <p:cxnSp>
        <p:nvCxnSpPr>
          <p:cNvPr id="66" name="Straight Connector 65"/>
          <p:cNvCxnSpPr>
            <a:stCxn id="64" idx="1"/>
          </p:cNvCxnSpPr>
          <p:nvPr/>
        </p:nvCxnSpPr>
        <p:spPr>
          <a:xfrm flipH="1">
            <a:off x="8268707" y="3948113"/>
            <a:ext cx="113336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endCxn id="63" idx="2"/>
          </p:cNvCxnSpPr>
          <p:nvPr/>
        </p:nvCxnSpPr>
        <p:spPr>
          <a:xfrm flipV="1">
            <a:off x="8268707" y="3521107"/>
            <a:ext cx="0" cy="4270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63" idx="0"/>
          </p:cNvCxnSpPr>
          <p:nvPr/>
        </p:nvCxnSpPr>
        <p:spPr>
          <a:xfrm flipV="1">
            <a:off x="8268707" y="2777032"/>
            <a:ext cx="0" cy="142381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8268707" y="2777032"/>
            <a:ext cx="2062743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64" idx="3"/>
          </p:cNvCxnSpPr>
          <p:nvPr/>
        </p:nvCxnSpPr>
        <p:spPr>
          <a:xfrm>
            <a:off x="10210843" y="3948113"/>
            <a:ext cx="120607" cy="0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10331450" y="2777032"/>
            <a:ext cx="0" cy="1171081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9988550" y="4029403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Yes</a:t>
            </a:r>
            <a:endParaRPr lang="en-US" sz="1100" dirty="0"/>
          </a:p>
        </p:txBody>
      </p:sp>
      <p:sp>
        <p:nvSpPr>
          <p:cNvPr id="73" name="TextBox 72"/>
          <p:cNvSpPr txBox="1"/>
          <p:nvPr/>
        </p:nvSpPr>
        <p:spPr>
          <a:xfrm>
            <a:off x="8074328" y="4029403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</a:t>
            </a:r>
            <a:endParaRPr lang="en-US" sz="1100" dirty="0"/>
          </a:p>
        </p:txBody>
      </p:sp>
      <p:sp>
        <p:nvSpPr>
          <p:cNvPr id="79" name="TextBox 78"/>
          <p:cNvSpPr txBox="1"/>
          <p:nvPr/>
        </p:nvSpPr>
        <p:spPr>
          <a:xfrm>
            <a:off x="7818451" y="5986096"/>
            <a:ext cx="308449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SHM-5.0 with Bug Fixed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1530350" y="1980300"/>
            <a:ext cx="4572000" cy="2478193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endParaRPr lang="en-US" sz="1100" dirty="0"/>
          </a:p>
        </p:txBody>
      </p:sp>
      <p:sp>
        <p:nvSpPr>
          <p:cNvPr id="3" name="Flowchart: Decision 2"/>
          <p:cNvSpPr/>
          <p:nvPr/>
        </p:nvSpPr>
        <p:spPr>
          <a:xfrm>
            <a:off x="2901950" y="3314140"/>
            <a:ext cx="1828800" cy="915754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Are BL and EL </a:t>
            </a:r>
          </a:p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same sizes?</a:t>
            </a:r>
            <a:endParaRPr kumimoji="1" lang="en-US" sz="1200" dirty="0">
              <a:solidFill>
                <a:schemeClr val="accent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987550" y="2688848"/>
            <a:ext cx="1143000" cy="60169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Re-Sampling 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and Bit-Shift</a:t>
            </a:r>
          </a:p>
          <a:p>
            <a:pPr algn="ctr"/>
            <a:r>
              <a:rPr lang="en-US" sz="1100" dirty="0">
                <a:solidFill>
                  <a:schemeClr val="accent1"/>
                </a:solidFill>
              </a:rPr>
              <a:t>w</a:t>
            </a:r>
            <a:r>
              <a:rPr lang="en-US" sz="1100" dirty="0" smtClean="0">
                <a:solidFill>
                  <a:schemeClr val="accent1"/>
                </a:solidFill>
              </a:rPr>
              <a:t>ithin Window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502150" y="2687515"/>
            <a:ext cx="1143000" cy="60169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b="1" dirty="0" smtClean="0">
                <a:solidFill>
                  <a:srgbClr val="FF0000"/>
                </a:solidFill>
              </a:rPr>
              <a:t>Bit-Shift</a:t>
            </a:r>
          </a:p>
          <a:p>
            <a:pPr algn="ctr"/>
            <a:r>
              <a:rPr lang="en-US" sz="1100" dirty="0">
                <a:solidFill>
                  <a:schemeClr val="accent1"/>
                </a:solidFill>
              </a:rPr>
              <a:t>w</a:t>
            </a:r>
            <a:r>
              <a:rPr lang="en-US" sz="1100" dirty="0" smtClean="0">
                <a:solidFill>
                  <a:schemeClr val="accent1"/>
                </a:solidFill>
              </a:rPr>
              <a:t>ithin Window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16350" y="4229894"/>
            <a:ext cx="0" cy="685800"/>
          </a:xfrm>
          <a:prstGeom prst="line">
            <a:avLst/>
          </a:prstGeom>
          <a:ln w="381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1" idx="0"/>
          </p:cNvCxnSpPr>
          <p:nvPr/>
        </p:nvCxnSpPr>
        <p:spPr>
          <a:xfrm flipV="1">
            <a:off x="2559050" y="2288907"/>
            <a:ext cx="0" cy="399941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559050" y="2286794"/>
            <a:ext cx="2514600" cy="2113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82" idx="0"/>
          </p:cNvCxnSpPr>
          <p:nvPr/>
        </p:nvCxnSpPr>
        <p:spPr>
          <a:xfrm>
            <a:off x="5073650" y="2286794"/>
            <a:ext cx="0" cy="400721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816350" y="1600994"/>
            <a:ext cx="0" cy="687913"/>
          </a:xfrm>
          <a:prstGeom prst="line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" idx="3"/>
          </p:cNvCxnSpPr>
          <p:nvPr/>
        </p:nvCxnSpPr>
        <p:spPr>
          <a:xfrm>
            <a:off x="4730750" y="3772017"/>
            <a:ext cx="342900" cy="5393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073650" y="3292510"/>
            <a:ext cx="0" cy="48490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2559050" y="3315494"/>
            <a:ext cx="0" cy="461916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559050" y="3772694"/>
            <a:ext cx="3429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 flipV="1">
            <a:off x="6102350" y="1987073"/>
            <a:ext cx="1663234" cy="932340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>
            <a:off x="6102350" y="3490913"/>
            <a:ext cx="1586042" cy="914400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ounded Rectangular Callout 110"/>
          <p:cNvSpPr/>
          <p:nvPr/>
        </p:nvSpPr>
        <p:spPr>
          <a:xfrm>
            <a:off x="5530850" y="800894"/>
            <a:ext cx="1607385" cy="1071879"/>
          </a:xfrm>
          <a:prstGeom prst="wedgeRoundRectCallout">
            <a:avLst>
              <a:gd name="adj1" fmla="val -54112"/>
              <a:gd name="adj2" fmla="val 124134"/>
              <a:gd name="adj3" fmla="val 16667"/>
            </a:avLst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bit-depth </a:t>
            </a:r>
          </a:p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scalability</a:t>
            </a:r>
          </a:p>
          <a:p>
            <a:pPr algn="ctr"/>
            <a:r>
              <a:rPr lang="en-US" sz="1600" dirty="0">
                <a:solidFill>
                  <a:schemeClr val="accent6"/>
                </a:solidFill>
              </a:rPr>
              <a:t>w</a:t>
            </a:r>
            <a:r>
              <a:rPr lang="en-US" sz="1600" dirty="0" smtClean="0">
                <a:solidFill>
                  <a:schemeClr val="accent6"/>
                </a:solidFill>
              </a:rPr>
              <a:t>ith 1x </a:t>
            </a:r>
            <a:r>
              <a:rPr lang="en-US" sz="1600" dirty="0" err="1" smtClean="0">
                <a:solidFill>
                  <a:schemeClr val="accent6"/>
                </a:solidFill>
              </a:rPr>
              <a:t>scalabilty</a:t>
            </a:r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587572" y="3772694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Yes</a:t>
            </a:r>
            <a:endParaRPr lang="en-US" sz="11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673350" y="3772694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1873250" y="5944394"/>
            <a:ext cx="39196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Joint Re-Sampling and Bit-Shift</a:t>
            </a:r>
          </a:p>
        </p:txBody>
      </p:sp>
    </p:spTree>
    <p:extLst>
      <p:ext uri="{BB962C8B-B14F-4D97-AF65-F5344CB8AC3E}">
        <p14:creationId xmlns:p14="http://schemas.microsoft.com/office/powerpoint/2010/main" val="11371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Proposed Implementation B for SHVC Draft 5</a:t>
            </a:r>
            <a:endParaRPr lang="en-US" sz="3200" dirty="0"/>
          </a:p>
        </p:txBody>
      </p:sp>
      <p:sp>
        <p:nvSpPr>
          <p:cNvPr id="48" name="TextBox 47"/>
          <p:cNvSpPr txBox="1"/>
          <p:nvPr/>
        </p:nvSpPr>
        <p:spPr>
          <a:xfrm>
            <a:off x="7245350" y="1890713"/>
            <a:ext cx="910311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</a:t>
            </a:r>
          </a:p>
          <a:p>
            <a:pPr algn="ctr"/>
            <a:r>
              <a:rPr lang="en-US" sz="1100" dirty="0" smtClean="0"/>
              <a:t>Layer Input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742968" y="5430807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Encoding Loop</a:t>
            </a:r>
            <a:endParaRPr lang="en-US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8512211" y="1776413"/>
            <a:ext cx="159064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Encoding Loop 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(Weighted Prediction)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731249" y="4647069"/>
            <a:ext cx="1143002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Base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10247072" y="4400233"/>
            <a:ext cx="870108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Bitstream</a:t>
            </a:r>
          </a:p>
          <a:p>
            <a:pPr algn="ctr"/>
            <a:r>
              <a:rPr lang="en-US" sz="1100" dirty="0" smtClean="0"/>
              <a:t>Multiplex</a:t>
            </a:r>
            <a:endParaRPr lang="en-US" sz="1100" dirty="0"/>
          </a:p>
        </p:txBody>
      </p:sp>
      <p:sp>
        <p:nvSpPr>
          <p:cNvPr id="53" name="TextBox 52"/>
          <p:cNvSpPr txBox="1"/>
          <p:nvPr/>
        </p:nvSpPr>
        <p:spPr>
          <a:xfrm>
            <a:off x="8512210" y="1002626"/>
            <a:ext cx="1590640" cy="4308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/>
              <a:t>Enhancement Layer</a:t>
            </a:r>
          </a:p>
          <a:p>
            <a:pPr algn="ctr"/>
            <a:r>
              <a:rPr lang="en-US" sz="1100" dirty="0" smtClean="0"/>
              <a:t>Reference </a:t>
            </a:r>
            <a:endParaRPr lang="en-US" sz="1100" dirty="0"/>
          </a:p>
        </p:txBody>
      </p:sp>
      <p:cxnSp>
        <p:nvCxnSpPr>
          <p:cNvPr id="54" name="Elbow Connector 11"/>
          <p:cNvCxnSpPr>
            <a:stCxn id="49" idx="3"/>
            <a:endCxn id="52" idx="2"/>
          </p:cNvCxnSpPr>
          <p:nvPr/>
        </p:nvCxnSpPr>
        <p:spPr>
          <a:xfrm flipV="1">
            <a:off x="9885970" y="4831120"/>
            <a:ext cx="796156" cy="81513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50" idx="3"/>
          </p:cNvCxnSpPr>
          <p:nvPr/>
        </p:nvCxnSpPr>
        <p:spPr>
          <a:xfrm>
            <a:off x="10102851" y="2130356"/>
            <a:ext cx="571499" cy="2281181"/>
          </a:xfrm>
          <a:prstGeom prst="bentConnector2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8159750" y="2131569"/>
            <a:ext cx="352460" cy="485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49" idx="1"/>
          </p:cNvCxnSpPr>
          <p:nvPr/>
        </p:nvCxnSpPr>
        <p:spPr>
          <a:xfrm flipV="1">
            <a:off x="8159750" y="5646251"/>
            <a:ext cx="583218" cy="320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22"/>
          <p:cNvCxnSpPr/>
          <p:nvPr/>
        </p:nvCxnSpPr>
        <p:spPr>
          <a:xfrm>
            <a:off x="9296443" y="5084177"/>
            <a:ext cx="0" cy="331113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33"/>
          <p:cNvCxnSpPr>
            <a:stCxn id="53" idx="2"/>
          </p:cNvCxnSpPr>
          <p:nvPr/>
        </p:nvCxnSpPr>
        <p:spPr>
          <a:xfrm flipH="1">
            <a:off x="9302750" y="1433513"/>
            <a:ext cx="4780" cy="342900"/>
          </a:xfrm>
          <a:prstGeom prst="straightConnector1">
            <a:avLst/>
          </a:prstGeom>
          <a:ln w="254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19"/>
          <p:cNvCxnSpPr>
            <a:stCxn id="63" idx="0"/>
          </p:cNvCxnSpPr>
          <p:nvPr/>
        </p:nvCxnSpPr>
        <p:spPr>
          <a:xfrm flipH="1" flipV="1">
            <a:off x="9297957" y="2486412"/>
            <a:ext cx="4793" cy="37188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2" idx="3"/>
          </p:cNvCxnSpPr>
          <p:nvPr/>
        </p:nvCxnSpPr>
        <p:spPr>
          <a:xfrm>
            <a:off x="11117180" y="4615677"/>
            <a:ext cx="24297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731250" y="2858294"/>
            <a:ext cx="1143000" cy="601694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Joint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Re-</a:t>
            </a:r>
            <a:r>
              <a:rPr lang="en-US" sz="1100" dirty="0">
                <a:solidFill>
                  <a:schemeClr val="accent1"/>
                </a:solidFill>
              </a:rPr>
              <a:t>S</a:t>
            </a:r>
            <a:r>
              <a:rPr lang="en-US" sz="1100" dirty="0" smtClean="0">
                <a:solidFill>
                  <a:schemeClr val="accent1"/>
                </a:solidFill>
              </a:rPr>
              <a:t>ampling 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and Bit-Shift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245350" y="5434013"/>
            <a:ext cx="910311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/>
              <a:t>Base</a:t>
            </a:r>
          </a:p>
          <a:p>
            <a:pPr algn="ctr"/>
            <a:r>
              <a:rPr lang="en-US" sz="1100" dirty="0" smtClean="0"/>
              <a:t>Layer Input</a:t>
            </a:r>
          </a:p>
        </p:txBody>
      </p:sp>
      <p:cxnSp>
        <p:nvCxnSpPr>
          <p:cNvPr id="67" name="Straight Arrow Connector 66"/>
          <p:cNvCxnSpPr>
            <a:stCxn id="51" idx="0"/>
            <a:endCxn id="63" idx="2"/>
          </p:cNvCxnSpPr>
          <p:nvPr/>
        </p:nvCxnSpPr>
        <p:spPr>
          <a:xfrm flipV="1">
            <a:off x="9302750" y="3459988"/>
            <a:ext cx="0" cy="118708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818451" y="5986096"/>
            <a:ext cx="308449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SHM-5.0 with Bug Fixed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1530350" y="1980300"/>
            <a:ext cx="4572000" cy="2478193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endParaRPr lang="en-US" sz="1100" dirty="0"/>
          </a:p>
        </p:txBody>
      </p:sp>
      <p:sp>
        <p:nvSpPr>
          <p:cNvPr id="3" name="Flowchart: Decision 2"/>
          <p:cNvSpPr/>
          <p:nvPr/>
        </p:nvSpPr>
        <p:spPr>
          <a:xfrm>
            <a:off x="2901950" y="3314140"/>
            <a:ext cx="1828800" cy="915754"/>
          </a:xfrm>
          <a:prstGeom prst="flowChartDecisio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Are BL and EL </a:t>
            </a:r>
          </a:p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same sizes?</a:t>
            </a:r>
            <a:endParaRPr kumimoji="1" lang="en-US" sz="1200" dirty="0">
              <a:solidFill>
                <a:schemeClr val="accent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987550" y="2688848"/>
            <a:ext cx="1143000" cy="60169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Re-Sampling </a:t>
            </a:r>
          </a:p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and Bit-Shift</a:t>
            </a:r>
          </a:p>
          <a:p>
            <a:pPr algn="ctr"/>
            <a:r>
              <a:rPr lang="en-US" sz="1100" dirty="0">
                <a:solidFill>
                  <a:schemeClr val="accent1"/>
                </a:solidFill>
              </a:rPr>
              <a:t>w</a:t>
            </a:r>
            <a:r>
              <a:rPr lang="en-US" sz="1100" dirty="0" smtClean="0">
                <a:solidFill>
                  <a:schemeClr val="accent1"/>
                </a:solidFill>
              </a:rPr>
              <a:t>ithin Window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502150" y="2687515"/>
            <a:ext cx="1143000" cy="601694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sysDash"/>
          </a:ln>
        </p:spPr>
        <p:txBody>
          <a:bodyPr wrap="none" rtlCol="0" anchor="ctr" anchorCtr="1">
            <a:noAutofit/>
          </a:bodyPr>
          <a:lstStyle/>
          <a:p>
            <a:pPr algn="ctr"/>
            <a:r>
              <a:rPr lang="en-US" sz="1100" b="1" dirty="0" smtClean="0">
                <a:solidFill>
                  <a:srgbClr val="FF0000"/>
                </a:solidFill>
              </a:rPr>
              <a:t>Bit-Shift</a:t>
            </a:r>
          </a:p>
          <a:p>
            <a:pPr algn="ctr"/>
            <a:r>
              <a:rPr lang="en-US" sz="1100" dirty="0">
                <a:solidFill>
                  <a:schemeClr val="accent1"/>
                </a:solidFill>
              </a:rPr>
              <a:t>w</a:t>
            </a:r>
            <a:r>
              <a:rPr lang="en-US" sz="1100" dirty="0" smtClean="0">
                <a:solidFill>
                  <a:schemeClr val="accent1"/>
                </a:solidFill>
              </a:rPr>
              <a:t>ithin Window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816350" y="4229894"/>
            <a:ext cx="0" cy="685800"/>
          </a:xfrm>
          <a:prstGeom prst="line">
            <a:avLst/>
          </a:prstGeom>
          <a:ln w="38100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81" idx="0"/>
          </p:cNvCxnSpPr>
          <p:nvPr/>
        </p:nvCxnSpPr>
        <p:spPr>
          <a:xfrm flipV="1">
            <a:off x="2559050" y="2288907"/>
            <a:ext cx="0" cy="399941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559050" y="2286794"/>
            <a:ext cx="2514600" cy="2113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82" idx="0"/>
          </p:cNvCxnSpPr>
          <p:nvPr/>
        </p:nvCxnSpPr>
        <p:spPr>
          <a:xfrm>
            <a:off x="5073650" y="2286794"/>
            <a:ext cx="0" cy="400721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816350" y="1600994"/>
            <a:ext cx="0" cy="687913"/>
          </a:xfrm>
          <a:prstGeom prst="line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" idx="3"/>
          </p:cNvCxnSpPr>
          <p:nvPr/>
        </p:nvCxnSpPr>
        <p:spPr>
          <a:xfrm>
            <a:off x="4730750" y="3772017"/>
            <a:ext cx="342900" cy="5393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073650" y="3292510"/>
            <a:ext cx="0" cy="484900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2559050" y="3315494"/>
            <a:ext cx="0" cy="461916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559050" y="3772694"/>
            <a:ext cx="3429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 flipV="1">
            <a:off x="6102350" y="1987073"/>
            <a:ext cx="2640618" cy="871221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>
            <a:off x="6102350" y="3490913"/>
            <a:ext cx="2628899" cy="914400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ounded Rectangular Callout 110"/>
          <p:cNvSpPr/>
          <p:nvPr/>
        </p:nvSpPr>
        <p:spPr>
          <a:xfrm>
            <a:off x="5530850" y="800894"/>
            <a:ext cx="1607385" cy="1071879"/>
          </a:xfrm>
          <a:prstGeom prst="wedgeRoundRectCallout">
            <a:avLst>
              <a:gd name="adj1" fmla="val -54112"/>
              <a:gd name="adj2" fmla="val 124134"/>
              <a:gd name="adj3" fmla="val 16667"/>
            </a:avLst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bit-depth </a:t>
            </a:r>
          </a:p>
          <a:p>
            <a:pPr algn="ctr"/>
            <a:r>
              <a:rPr kumimoji="1" lang="en-US" sz="1600" dirty="0" smtClean="0">
                <a:solidFill>
                  <a:schemeClr val="accent6"/>
                </a:solidFill>
              </a:rPr>
              <a:t>scalability</a:t>
            </a:r>
          </a:p>
          <a:p>
            <a:pPr algn="ctr"/>
            <a:r>
              <a:rPr lang="en-US" sz="1600" dirty="0">
                <a:solidFill>
                  <a:schemeClr val="accent6"/>
                </a:solidFill>
              </a:rPr>
              <a:t>w</a:t>
            </a:r>
            <a:r>
              <a:rPr lang="en-US" sz="1600" dirty="0" smtClean="0">
                <a:solidFill>
                  <a:schemeClr val="accent6"/>
                </a:solidFill>
              </a:rPr>
              <a:t>ith 1x </a:t>
            </a:r>
            <a:r>
              <a:rPr lang="en-US" sz="1600" dirty="0" err="1" smtClean="0">
                <a:solidFill>
                  <a:schemeClr val="accent6"/>
                </a:solidFill>
              </a:rPr>
              <a:t>scalabilty</a:t>
            </a:r>
            <a:endParaRPr lang="en-US" sz="1600" dirty="0" smtClean="0">
              <a:solidFill>
                <a:schemeClr val="accent6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587572" y="3772694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Yes</a:t>
            </a:r>
            <a:endParaRPr lang="en-US" sz="11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673350" y="3772694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</a:t>
            </a:r>
            <a:endParaRPr lang="en-US" sz="1100" dirty="0"/>
          </a:p>
        </p:txBody>
      </p:sp>
      <p:sp>
        <p:nvSpPr>
          <p:cNvPr id="74" name="TextBox 73"/>
          <p:cNvSpPr txBox="1"/>
          <p:nvPr/>
        </p:nvSpPr>
        <p:spPr>
          <a:xfrm>
            <a:off x="1873250" y="5944394"/>
            <a:ext cx="39196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Joint Re-Sampling and Bit-Shift</a:t>
            </a:r>
          </a:p>
        </p:txBody>
      </p:sp>
    </p:spTree>
    <p:extLst>
      <p:ext uri="{BB962C8B-B14F-4D97-AF65-F5344CB8AC3E}">
        <p14:creationId xmlns:p14="http://schemas.microsoft.com/office/powerpoint/2010/main" val="87528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The two implementation of the bug fixes were implemented with the SCE1 anchor, which contains other bug fixes of SHM-5.0.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Testing QPs are from SNR scalability common test conditions.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Test sequences are from SCE1 distributions.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4556"/>
              </p:ext>
            </p:extLst>
          </p:nvPr>
        </p:nvGraphicFramePr>
        <p:xfrm>
          <a:off x="1073150" y="4115594"/>
          <a:ext cx="9258301" cy="217091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554981"/>
                <a:gridCol w="1157288"/>
                <a:gridCol w="578644"/>
                <a:gridCol w="1041559"/>
                <a:gridCol w="925829"/>
              </a:tblGrid>
              <a:tr h="47296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Test </a:t>
                      </a:r>
                      <a:r>
                        <a:rPr lang="en-CA" sz="1400" dirty="0" smtClean="0">
                          <a:effectLst/>
                        </a:rPr>
                        <a:t>Sequences from SCE1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size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fps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Duration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Bit-depth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37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</a:rPr>
                        <a:t>BT709_Birthday_1920x1080_60_zerophase_0.9pi.yuv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</a:rPr>
                        <a:t>1920 x 1080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37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BT709_BirthdayFlashPart1_1920x1080_60_zerophase_0.9pi.yuv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1920 x 1080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37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BT709_BirthdayFlashPart2_1920x1080_60_zerophase_0.9pi.yuv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1920 x 1080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37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BT709_Parakeets_1920x1080_50_zerophase_0.9pi.yuv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1920 x 1080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50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250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37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BT709_TableCar_1920x1080_60_zerophase_0.9pi.yuv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1920 x 1080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37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BT709_Birthday_1920x1080_60_10bit_zerophase_0.9pi.yuv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1920 x 1080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655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BT709_BirthdayFlashPart1_1920x1080_60_10bit_zerophase_0.9pi.yuv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1920 x 1080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9186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BT709_BirthdayFlashPart2_1920x1080_60_10bit_zerophase_0.9pi.yuv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1920 x 1080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37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BT709_Parakeets_1920x1080_50_10bit_zerophase_0.9pi.yuv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1920 x 1080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50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250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37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BT709_TableCar_1920x1080_60_10bit_zerophase_0.9pi.yuv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1920 x 1080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60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300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effectLst/>
                        </a:rPr>
                        <a:t>10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2635007"/>
              </p:ext>
            </p:extLst>
          </p:nvPr>
        </p:nvGraphicFramePr>
        <p:xfrm>
          <a:off x="1073150" y="2513153"/>
          <a:ext cx="9144000" cy="91664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592752"/>
                <a:gridCol w="3893648"/>
                <a:gridCol w="3657600"/>
              </a:tblGrid>
              <a:tr h="183328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Base layer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Enhancement layer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3328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Test cases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Base layer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Enhancement layer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4998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1x: RA and AI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1080p 8-bit </a:t>
                      </a:r>
                      <a:r>
                        <a:rPr lang="en-US" sz="1100" dirty="0" smtClean="0">
                          <a:effectLst/>
                        </a:rPr>
                        <a:t>BT.709 from</a:t>
                      </a:r>
                      <a:r>
                        <a:rPr lang="en-US" sz="1100" baseline="0" dirty="0" smtClean="0">
                          <a:effectLst/>
                        </a:rPr>
                        <a:t> SCE1 distribution</a:t>
                      </a:r>
                      <a:r>
                        <a:rPr lang="en-US" sz="1100" dirty="0">
                          <a:effectLst/>
                        </a:rPr>
                        <a:t/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>QP_BL={26, 30 ,34, 38}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1080p 10-bit </a:t>
                      </a:r>
                      <a:r>
                        <a:rPr lang="en-US" sz="1100" dirty="0" smtClean="0">
                          <a:effectLst/>
                        </a:rPr>
                        <a:t>BT.709 from SCE1 distribution</a:t>
                      </a:r>
                      <a:r>
                        <a:rPr lang="en-US" sz="1100" dirty="0">
                          <a:effectLst/>
                        </a:rPr>
                        <a:t/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>QP_EL1={20, 24, 28, 32}</a:t>
                      </a:r>
                      <a:br>
                        <a:rPr lang="en-US" sz="1100" dirty="0">
                          <a:effectLst/>
                        </a:rPr>
                      </a:br>
                      <a:r>
                        <a:rPr lang="en-US" sz="1100" dirty="0">
                          <a:effectLst/>
                        </a:rPr>
                        <a:t>QP_EL2={22, 26, 30, 34}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775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Anchor is SCE1 anchor. Single layer reference is HM13.0.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Test is bug fixed with SCE1 anchor for bit-depth and 1x scalability.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657081"/>
              </p:ext>
            </p:extLst>
          </p:nvPr>
        </p:nvGraphicFramePr>
        <p:xfrm>
          <a:off x="2444750" y="2271554"/>
          <a:ext cx="4572001" cy="3901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3357"/>
                <a:gridCol w="689548"/>
                <a:gridCol w="689548"/>
                <a:gridCol w="689548"/>
              </a:tblGrid>
              <a:tr h="15745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AI HEVC 1x 8-bit base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45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A+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-28.0%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-27.4%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-27.9%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Overall (Test vs Ref)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-28.0%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-27.4%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-27.9%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Overall (Test vs single layer)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13.5%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13.9%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13.2%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Overall (Ref vs single layer)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57.8%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57.3%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57.4%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EL only (Test vs Ref)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-50.6%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-50.5%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-50.9%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8342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Overall (Test EL+BL vs single EL+BL)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-27.9%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-28.7%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-28.6%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BL Match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Matched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45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RA HEVC 1x 8-bit base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A+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-17.9%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-15.1%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-16.2%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Overall (Test vs Ref)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-17.9%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-15.1%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-16.2%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Overall (Test vs single layer)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24.2%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27.3%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25.6%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Overall (Ref vs single layer)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51.5%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50.0%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EL only (Test vs Ref)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-30.6%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-28.0%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-28.9%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8342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Overall (Test EL+BL vs single EL+BL)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-18.9%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-17.3%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-17.7%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57458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BL Match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Matched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17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612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ght Gray Master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Dark Gray Master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Black Master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White Master">
  <a:themeElements>
    <a:clrScheme name="SONY">
      <a:dk1>
        <a:sysClr val="windowText" lastClr="000000"/>
      </a:dk1>
      <a:lt1>
        <a:sysClr val="window" lastClr="FFFFFF"/>
      </a:lt1>
      <a:dk2>
        <a:srgbClr val="7C388C"/>
      </a:dk2>
      <a:lt2>
        <a:srgbClr val="D42F7E"/>
      </a:lt2>
      <a:accent1>
        <a:srgbClr val="1952A6"/>
      </a:accent1>
      <a:accent2>
        <a:srgbClr val="54A9CC"/>
      </a:accent2>
      <a:accent3>
        <a:srgbClr val="318C3A"/>
      </a:accent3>
      <a:accent4>
        <a:srgbClr val="F2CE00"/>
      </a:accent4>
      <a:accent5>
        <a:srgbClr val="E6820B"/>
      </a:accent5>
      <a:accent6>
        <a:srgbClr val="CF1111"/>
      </a:accent6>
      <a:hlink>
        <a:srgbClr val="5887F5"/>
      </a:hlink>
      <a:folHlink>
        <a:srgbClr val="683ABD"/>
      </a:folHlink>
    </a:clrScheme>
    <a:fontScheme name="SONY">
      <a:majorFont>
        <a:latin typeface="SST"/>
        <a:ea typeface="SST Japanese Pro Regular"/>
        <a:cs typeface=""/>
      </a:majorFont>
      <a:minorFont>
        <a:latin typeface="SST"/>
        <a:ea typeface="SST Japanese Pro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5000"/>
            <a:lumOff val="5000"/>
            <a:alpha val="2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6056</TotalTime>
  <Words>800</Words>
  <Application>Microsoft Office PowerPoint</Application>
  <PresentationFormat>Custom</PresentationFormat>
  <Paragraphs>329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Light Gray Master</vt:lpstr>
      <vt:lpstr>Dark Gray Master</vt:lpstr>
      <vt:lpstr>Black Master</vt:lpstr>
      <vt:lpstr>White Master</vt:lpstr>
      <vt:lpstr>PowerPoint Presentation</vt:lpstr>
      <vt:lpstr>Summary</vt:lpstr>
      <vt:lpstr>Mismatch in SHVC Working Draft 5 and SHM-5.0 Software</vt:lpstr>
      <vt:lpstr>SHM-5.0 Software Implementation</vt:lpstr>
      <vt:lpstr>Proposed Implementation A for SHVC Draft 5</vt:lpstr>
      <vt:lpstr>Proposed Implementation B for SHVC Draft 5</vt:lpstr>
      <vt:lpstr>Test Conditions</vt:lpstr>
      <vt:lpstr>Test Results</vt:lpstr>
      <vt:lpstr>PowerPoint Presentation</vt:lpstr>
    </vt:vector>
  </TitlesOfParts>
  <Company>Sony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加藤 大理</dc:creator>
  <cp:lastModifiedBy>Cheung Auyeung</cp:lastModifiedBy>
  <cp:revision>790</cp:revision>
  <cp:lastPrinted>2013-12-10T02:42:04Z</cp:lastPrinted>
  <dcterms:created xsi:type="dcterms:W3CDTF">2013-05-24T02:48:34Z</dcterms:created>
  <dcterms:modified xsi:type="dcterms:W3CDTF">2014-03-20T20:27:20Z</dcterms:modified>
</cp:coreProperties>
</file>