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7"/>
  </p:notesMasterIdLst>
  <p:handoutMasterIdLst>
    <p:handoutMasterId r:id="rId18"/>
  </p:handoutMasterIdLst>
  <p:sldIdLst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C164C1-8F7F-44DA-AC6D-3389D0793FE6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Xiaozhong Xu, </a:t>
            </a:r>
            <a:r>
              <a:rPr lang="en-US" u="sng" dirty="0" smtClean="0"/>
              <a:t>Shan Liu</a:t>
            </a:r>
            <a:r>
              <a:rPr lang="en-US" dirty="0" smtClean="0"/>
              <a:t>, Shawmin Lei</a:t>
            </a:r>
            <a:endParaRPr lang="en-US" baseline="30000" dirty="0" smtClean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JCTVC-Q0127</a:t>
            </a:r>
            <a:br>
              <a:rPr lang="en-US" dirty="0" smtClean="0"/>
            </a:br>
            <a:r>
              <a:rPr lang="en-CA" dirty="0" smtClean="0"/>
              <a:t>Simplification on intra block copy vector prediction</a:t>
            </a:r>
            <a:endParaRPr lang="zh-TW" altLang="en-US" dirty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17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JCTVC Meeting </a:t>
            </a:r>
            <a:r>
              <a:rPr kumimoji="1" lang="en-US" altLang="zh-TW" sz="1400" kern="1200" dirty="0" smtClean="0"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latin typeface="Arial" charset="0"/>
                <a:ea typeface="SimHei" pitchFamily="2" charset="-122"/>
                <a:cs typeface="Arial" charset="0"/>
              </a:rPr>
              <a:t>Valencia</a:t>
            </a:r>
            <a:endParaRPr kumimoji="1" lang="en-US" altLang="zh-TW" sz="1400" kern="1200" dirty="0" smtClean="0"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latin typeface="Arial" charset="0"/>
                <a:ea typeface="標楷體" pitchFamily="65" charset="-120"/>
                <a:cs typeface="Arial" charset="0"/>
              </a:rPr>
              <a:t>Mar. 27</a:t>
            </a:r>
            <a:r>
              <a:rPr kumimoji="1" lang="en-CA" sz="1400" kern="1200" baseline="30000" dirty="0" smtClean="0"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latin typeface="Arial" charset="0"/>
                <a:ea typeface="標楷體" pitchFamily="65" charset="-120"/>
                <a:cs typeface="Arial" charset="0"/>
              </a:rPr>
              <a:t> – Apr.4</a:t>
            </a:r>
            <a:r>
              <a:rPr kumimoji="1" lang="en-CA" sz="1400" kern="1200" baseline="30000" dirty="0" smtClean="0"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latin typeface="Arial" charset="0"/>
                <a:ea typeface="標楷體" pitchFamily="65" charset="-120"/>
                <a:cs typeface="Arial" charset="0"/>
              </a:rPr>
              <a:t>, 2014</a:t>
            </a:r>
            <a:endParaRPr lang="en-US" altLang="zh-TW" sz="300" dirty="0" smtClean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Simplified BV prediction in </a:t>
            </a:r>
            <a:r>
              <a:rPr lang="en-US" dirty="0" err="1" smtClean="0"/>
              <a:t>IntraBC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Current BV prediction method in RExt-6.0</a:t>
            </a:r>
          </a:p>
          <a:p>
            <a:pPr lvl="1"/>
            <a:r>
              <a:rPr lang="en-US" dirty="0" smtClean="0"/>
              <a:t>Use the BV from last coded </a:t>
            </a:r>
            <a:r>
              <a:rPr lang="en-US" dirty="0" err="1" smtClean="0"/>
              <a:t>IntraBC</a:t>
            </a:r>
            <a:r>
              <a:rPr lang="en-US" dirty="0" smtClean="0"/>
              <a:t> PU partition as predictor</a:t>
            </a:r>
          </a:p>
          <a:p>
            <a:pPr lvl="1"/>
            <a:r>
              <a:rPr lang="en-US" dirty="0" smtClean="0"/>
              <a:t>BV decoding dependency exists: decoding the BV of current PU needs to wait for the BV of previous PU to be derived</a:t>
            </a:r>
          </a:p>
          <a:p>
            <a:r>
              <a:rPr lang="en-US" dirty="0" smtClean="0"/>
              <a:t>Motivation:</a:t>
            </a:r>
          </a:p>
          <a:p>
            <a:pPr lvl="1"/>
            <a:r>
              <a:rPr lang="en-US" dirty="0" smtClean="0"/>
              <a:t>To remove such dependency and decode BVs for all partitions at the same time</a:t>
            </a:r>
          </a:p>
          <a:p>
            <a:pPr lvl="2"/>
            <a:r>
              <a:rPr lang="en-US" dirty="0" smtClean="0"/>
              <a:t>All partitions use the same BV predictor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Use the last BV from the last </a:t>
            </a:r>
            <a:r>
              <a:rPr lang="en-US" dirty="0" err="1" smtClean="0"/>
              <a:t>IntraBC</a:t>
            </a:r>
            <a:r>
              <a:rPr lang="en-US" dirty="0" smtClean="0"/>
              <a:t> coded </a:t>
            </a:r>
            <a:r>
              <a:rPr lang="en-US" dirty="0" smtClean="0">
                <a:solidFill>
                  <a:srgbClr val="FF0000"/>
                </a:solidFill>
              </a:rPr>
              <a:t>CU</a:t>
            </a:r>
            <a:r>
              <a:rPr lang="en-US" dirty="0" smtClean="0"/>
              <a:t> as predictor for all BVs in the current </a:t>
            </a:r>
            <a:r>
              <a:rPr lang="en-US" dirty="0" err="1" smtClean="0"/>
              <a:t>IntraBC</a:t>
            </a:r>
            <a:r>
              <a:rPr lang="en-US" dirty="0" smtClean="0"/>
              <a:t> coded CU</a:t>
            </a:r>
          </a:p>
          <a:p>
            <a:pPr lvl="1"/>
            <a:r>
              <a:rPr lang="en-US" dirty="0" smtClean="0"/>
              <a:t>Changes only apply to PU level </a:t>
            </a:r>
            <a:r>
              <a:rPr lang="en-US" dirty="0" err="1" smtClean="0"/>
              <a:t>IntraBC</a:t>
            </a:r>
            <a:r>
              <a:rPr lang="en-US" dirty="0" smtClean="0"/>
              <a:t> (2NxN/Nx2N/</a:t>
            </a:r>
            <a:r>
              <a:rPr lang="en-US" dirty="0" err="1" smtClean="0"/>
              <a:t>NxN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For </a:t>
            </a:r>
            <a:r>
              <a:rPr lang="en-US" dirty="0" err="1" smtClean="0"/>
              <a:t>NxN</a:t>
            </a:r>
            <a:r>
              <a:rPr lang="en-US" dirty="0" smtClean="0"/>
              <a:t> mode, with current method (spec.):</a:t>
            </a:r>
          </a:p>
          <a:p>
            <a:pPr lvl="2" hangingPunct="1"/>
            <a:r>
              <a:rPr lang="en-US" dirty="0" smtClean="0"/>
              <a:t>BV[0] = BVD[0] + </a:t>
            </a:r>
            <a:r>
              <a:rPr lang="en-US" dirty="0" err="1" smtClean="0">
                <a:solidFill>
                  <a:srgbClr val="FF0000"/>
                </a:solidFill>
              </a:rPr>
              <a:t>BV_last</a:t>
            </a:r>
            <a:r>
              <a:rPr lang="en-US" dirty="0" smtClean="0"/>
              <a:t>;</a:t>
            </a:r>
          </a:p>
          <a:p>
            <a:pPr lvl="2" hangingPunct="1"/>
            <a:r>
              <a:rPr lang="en-US" dirty="0" smtClean="0"/>
              <a:t>BV[1] = BVD[1] + </a:t>
            </a:r>
            <a:r>
              <a:rPr lang="en-US" dirty="0" smtClean="0">
                <a:solidFill>
                  <a:srgbClr val="FF0000"/>
                </a:solidFill>
              </a:rPr>
              <a:t>BV[0]</a:t>
            </a:r>
            <a:r>
              <a:rPr lang="en-US" dirty="0" smtClean="0"/>
              <a:t>;</a:t>
            </a:r>
          </a:p>
          <a:p>
            <a:pPr lvl="2" hangingPunct="1"/>
            <a:r>
              <a:rPr lang="en-US" dirty="0" smtClean="0"/>
              <a:t>BV[2] = BVD[2] + </a:t>
            </a:r>
            <a:r>
              <a:rPr lang="en-US" dirty="0" smtClean="0">
                <a:solidFill>
                  <a:srgbClr val="FF0000"/>
                </a:solidFill>
              </a:rPr>
              <a:t>BV[1]</a:t>
            </a:r>
            <a:r>
              <a:rPr lang="en-US" dirty="0" smtClean="0"/>
              <a:t>;</a:t>
            </a:r>
          </a:p>
          <a:p>
            <a:pPr lvl="2" hangingPunct="1"/>
            <a:r>
              <a:rPr lang="en-US" dirty="0" smtClean="0"/>
              <a:t>BV[3] = BVD[3] + </a:t>
            </a:r>
            <a:r>
              <a:rPr lang="en-US" dirty="0" smtClean="0">
                <a:solidFill>
                  <a:srgbClr val="FF0000"/>
                </a:solidFill>
              </a:rPr>
              <a:t>BV[2]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For </a:t>
            </a:r>
            <a:r>
              <a:rPr lang="en-US" dirty="0" err="1" smtClean="0"/>
              <a:t>NxN</a:t>
            </a:r>
            <a:r>
              <a:rPr lang="en-US" dirty="0" smtClean="0"/>
              <a:t> mode, with proposed method:</a:t>
            </a:r>
          </a:p>
          <a:p>
            <a:pPr lvl="2" hangingPunct="1"/>
            <a:r>
              <a:rPr lang="en-US" dirty="0" smtClean="0"/>
              <a:t>BV[0] = BVD[0] + </a:t>
            </a:r>
            <a:r>
              <a:rPr lang="en-US" dirty="0" err="1" smtClean="0">
                <a:solidFill>
                  <a:srgbClr val="FF0000"/>
                </a:solidFill>
              </a:rPr>
              <a:t>BV_last</a:t>
            </a:r>
            <a:r>
              <a:rPr lang="en-US" dirty="0" smtClean="0"/>
              <a:t>;</a:t>
            </a:r>
          </a:p>
          <a:p>
            <a:pPr lvl="2" hangingPunct="1"/>
            <a:r>
              <a:rPr lang="en-US" dirty="0" smtClean="0"/>
              <a:t>BV[1] = BVD[1] + </a:t>
            </a:r>
            <a:r>
              <a:rPr lang="en-US" dirty="0" err="1" smtClean="0">
                <a:solidFill>
                  <a:srgbClr val="FF0000"/>
                </a:solidFill>
              </a:rPr>
              <a:t>BV_last</a:t>
            </a:r>
            <a:r>
              <a:rPr lang="en-US" dirty="0" smtClean="0"/>
              <a:t>;</a:t>
            </a:r>
          </a:p>
          <a:p>
            <a:pPr lvl="2" hangingPunct="1"/>
            <a:r>
              <a:rPr lang="en-US" dirty="0" smtClean="0"/>
              <a:t>BV[2] = BVD[2] + </a:t>
            </a:r>
            <a:r>
              <a:rPr lang="en-US" dirty="0" err="1" smtClean="0">
                <a:solidFill>
                  <a:srgbClr val="FF0000"/>
                </a:solidFill>
              </a:rPr>
              <a:t>BV_last</a:t>
            </a:r>
            <a:r>
              <a:rPr lang="en-US" dirty="0" smtClean="0"/>
              <a:t>;</a:t>
            </a:r>
          </a:p>
          <a:p>
            <a:pPr lvl="2" hangingPunct="1"/>
            <a:r>
              <a:rPr lang="en-US" dirty="0" smtClean="0"/>
              <a:t>BV[3] = BVD[3] + </a:t>
            </a:r>
            <a:r>
              <a:rPr lang="en-US" dirty="0" err="1" smtClean="0">
                <a:solidFill>
                  <a:srgbClr val="FF0000"/>
                </a:solidFill>
              </a:rPr>
              <a:t>BV_last</a:t>
            </a:r>
            <a:r>
              <a:rPr lang="en-US" dirty="0" smtClean="0"/>
              <a:t>;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in spec.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 </a:t>
            </a:r>
            <a:r>
              <a:rPr lang="en-US" b="1" dirty="0" smtClean="0"/>
              <a:t>8.4.4 </a:t>
            </a:r>
            <a:r>
              <a:rPr lang="x-none" b="1" smtClean="0"/>
              <a:t>Derivation process for </a:t>
            </a:r>
            <a:r>
              <a:rPr lang="en-US" b="1" dirty="0" smtClean="0"/>
              <a:t>block vector components in </a:t>
            </a:r>
            <a:r>
              <a:rPr lang="x-none" b="1" smtClean="0"/>
              <a:t>intra </a:t>
            </a:r>
            <a:r>
              <a:rPr lang="en-US" b="1" dirty="0" smtClean="0"/>
              <a:t>block copying prediction</a:t>
            </a:r>
            <a:r>
              <a:rPr lang="x-none" b="1" smtClean="0"/>
              <a:t> mode</a:t>
            </a:r>
            <a:endParaRPr lang="en-US" b="1" dirty="0" smtClean="0"/>
          </a:p>
          <a:p>
            <a:pPr lvl="0"/>
            <a:r>
              <a:rPr lang="en-US" dirty="0" smtClean="0"/>
              <a:t>……</a:t>
            </a:r>
          </a:p>
          <a:p>
            <a:r>
              <a:rPr lang="en-US" dirty="0" smtClean="0"/>
              <a:t>The array of block vectors </a:t>
            </a:r>
            <a:r>
              <a:rPr lang="en-US" dirty="0" err="1" smtClean="0"/>
              <a:t>bvIntra</a:t>
            </a:r>
            <a:r>
              <a:rPr lang="en-US" dirty="0" smtClean="0"/>
              <a:t> is derived by the following ordered steps, for the variable </a:t>
            </a:r>
            <a:r>
              <a:rPr lang="en-US" dirty="0" err="1" smtClean="0"/>
              <a:t>blkIdx</a:t>
            </a:r>
            <a:r>
              <a:rPr lang="en-US" dirty="0" smtClean="0"/>
              <a:t> proceeding over the values 0..( </a:t>
            </a:r>
            <a:r>
              <a:rPr lang="en-US" dirty="0" err="1" smtClean="0"/>
              <a:t>numPartitions</a:t>
            </a:r>
            <a:r>
              <a:rPr lang="en-US" dirty="0" smtClean="0"/>
              <a:t> − 1 ):</a:t>
            </a:r>
          </a:p>
          <a:p>
            <a:pPr lvl="0"/>
            <a:r>
              <a:rPr lang="en-US" dirty="0" smtClean="0"/>
              <a:t>……..</a:t>
            </a:r>
          </a:p>
          <a:p>
            <a:pPr lvl="0"/>
            <a:r>
              <a:rPr lang="en-US" dirty="0" smtClean="0"/>
              <a:t>6. The value of </a:t>
            </a:r>
            <a:r>
              <a:rPr lang="en-US" dirty="0" err="1" smtClean="0"/>
              <a:t>BvpIntra</a:t>
            </a:r>
            <a:r>
              <a:rPr lang="en-US" dirty="0" smtClean="0"/>
              <a:t>[ </a:t>
            </a:r>
            <a:r>
              <a:rPr lang="en-US" dirty="0" err="1" smtClean="0"/>
              <a:t>compIdx</a:t>
            </a:r>
            <a:r>
              <a:rPr lang="en-US" dirty="0" smtClean="0"/>
              <a:t> ] is updated to be equal to </a:t>
            </a:r>
            <a:r>
              <a:rPr lang="en-US" dirty="0" err="1" smtClean="0"/>
              <a:t>bvIntra</a:t>
            </a:r>
            <a:r>
              <a:rPr lang="en-US" dirty="0" smtClean="0"/>
              <a:t>[ </a:t>
            </a:r>
            <a:r>
              <a:rPr lang="en-US" dirty="0" err="1" smtClean="0"/>
              <a:t>xPb</a:t>
            </a:r>
            <a:r>
              <a:rPr lang="en-US" dirty="0" smtClean="0"/>
              <a:t> ][ </a:t>
            </a:r>
            <a:r>
              <a:rPr lang="en-US" dirty="0" err="1" smtClean="0"/>
              <a:t>yPb</a:t>
            </a:r>
            <a:r>
              <a:rPr lang="en-US" dirty="0" smtClean="0"/>
              <a:t> ][ </a:t>
            </a:r>
            <a:r>
              <a:rPr lang="en-US" dirty="0" err="1" smtClean="0"/>
              <a:t>compIdx</a:t>
            </a:r>
            <a:r>
              <a:rPr lang="en-US" dirty="0" smtClean="0"/>
              <a:t> ]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5" name="TextBox 4"/>
          <p:cNvSpPr txBox="1"/>
          <p:nvPr/>
        </p:nvSpPr>
        <p:spPr>
          <a:xfrm>
            <a:off x="899592" y="5589240"/>
            <a:ext cx="6912768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, when </a:t>
            </a:r>
            <a:r>
              <a:rPr lang="en-US" sz="2800" dirty="0" err="1" smtClean="0"/>
              <a:t>blkIdx</a:t>
            </a:r>
            <a:r>
              <a:rPr lang="en-US" sz="2800" dirty="0" smtClean="0"/>
              <a:t> equals to </a:t>
            </a:r>
            <a:r>
              <a:rPr lang="en-US" sz="2800" dirty="0" err="1" smtClean="0"/>
              <a:t>numPartitions</a:t>
            </a:r>
            <a:r>
              <a:rPr lang="en-US" sz="2800" dirty="0" smtClean="0"/>
              <a:t> − 1.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Lossless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268538"/>
            <a:ext cx="5753844" cy="554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</a:t>
            </a:r>
            <a:r>
              <a:rPr lang="en-US" dirty="0" err="1" smtClean="0"/>
              <a:t>Lossy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271096"/>
            <a:ext cx="6436196" cy="5542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Propose to use common BV predictor for all the BVs in the same </a:t>
            </a:r>
            <a:r>
              <a:rPr lang="en-US" dirty="0" err="1" smtClean="0"/>
              <a:t>IntraBC</a:t>
            </a:r>
            <a:r>
              <a:rPr lang="en-US" dirty="0" smtClean="0"/>
              <a:t> coded CU</a:t>
            </a:r>
          </a:p>
          <a:p>
            <a:r>
              <a:rPr lang="en-US" dirty="0" smtClean="0"/>
              <a:t>Remove decoding dependency on previously coded BVs within current CU</a:t>
            </a:r>
          </a:p>
          <a:p>
            <a:r>
              <a:rPr lang="en-US" dirty="0" smtClean="0"/>
              <a:t>Negligible impact on BD rates.</a:t>
            </a:r>
          </a:p>
          <a:p>
            <a:r>
              <a:rPr lang="en-US" dirty="0" smtClean="0"/>
              <a:t>Suggest for inclusion into </a:t>
            </a:r>
            <a:r>
              <a:rPr lang="en-US" dirty="0" err="1" smtClean="0"/>
              <a:t>RExt</a:t>
            </a:r>
            <a:r>
              <a:rPr lang="en-US" dirty="0" smtClean="0"/>
              <a:t>. text and software.</a:t>
            </a:r>
          </a:p>
          <a:p>
            <a:endParaRPr lang="en-US" dirty="0" smtClean="0"/>
          </a:p>
          <a:p>
            <a:r>
              <a:rPr lang="en-US" dirty="0" smtClean="0"/>
              <a:t>Thanks to Microsoft for crosscheck. (Q0172)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>
            <a:normAutofit/>
          </a:bodyPr>
          <a:lstStyle/>
          <a:p>
            <a:r>
              <a:rPr lang="en-US" smtClean="0"/>
              <a:t>Thank </a:t>
            </a:r>
            <a:r>
              <a:rPr lang="en-US" dirty="0" smtClean="0"/>
              <a:t>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62</TotalTime>
  <Words>335</Words>
  <Application>Microsoft Office PowerPoint</Application>
  <PresentationFormat>On-screen Show (4:3)</PresentationFormat>
  <Paragraphs>44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JCTVC-Q0127 Simplification on intra block copy vector prediction</vt:lpstr>
      <vt:lpstr>Simplified BV prediction in IntraBC</vt:lpstr>
      <vt:lpstr>Proposed change</vt:lpstr>
      <vt:lpstr>Change in spec.</vt:lpstr>
      <vt:lpstr>Results: Lossless</vt:lpstr>
      <vt:lpstr>Results: Lossy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Mediatek</cp:lastModifiedBy>
  <cp:revision>42</cp:revision>
  <dcterms:created xsi:type="dcterms:W3CDTF">2014-03-11T04:25:26Z</dcterms:created>
  <dcterms:modified xsi:type="dcterms:W3CDTF">2014-03-20T21:15:26Z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