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0" r:id="rId6"/>
    <p:sldId id="257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20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600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30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2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2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3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23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27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2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50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93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32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F2A08-D6B6-B549-AFC5-800BFDA733E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C5A19-998C-0146-9C21-DB22FB94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2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EXR &amp; TIFF to .YUV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 -</a:t>
            </a:r>
            <a:r>
              <a:rPr lang="en-US" dirty="0"/>
              <a:t>Q</a:t>
            </a:r>
            <a:r>
              <a:rPr lang="en-US" dirty="0" smtClean="0"/>
              <a:t>0085</a:t>
            </a:r>
          </a:p>
          <a:p>
            <a:r>
              <a:rPr lang="en-US" dirty="0" smtClean="0"/>
              <a:t>MPEG m32804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811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IDT: Input Device Transform</a:t>
            </a:r>
          </a:p>
          <a:p>
            <a:r>
              <a:rPr lang="en-US" dirty="0" smtClean="0"/>
              <a:t>ICES</a:t>
            </a:r>
            <a:r>
              <a:rPr lang="en-US" dirty="0" smtClean="0"/>
              <a:t>: Input Color Encoding Specification</a:t>
            </a:r>
          </a:p>
          <a:p>
            <a:r>
              <a:rPr lang="en-US" dirty="0" smtClean="0"/>
              <a:t>ACES: Academy Color Encoding Spec.</a:t>
            </a:r>
          </a:p>
          <a:p>
            <a:r>
              <a:rPr lang="en-US" dirty="0" smtClean="0"/>
              <a:t>RRT: Reference Rendering Transform</a:t>
            </a:r>
          </a:p>
          <a:p>
            <a:r>
              <a:rPr lang="en-US" dirty="0" smtClean="0"/>
              <a:t>ODT:  Output Display Transform</a:t>
            </a:r>
          </a:p>
          <a:p>
            <a:r>
              <a:rPr lang="en-US" dirty="0" smtClean="0"/>
              <a:t>OCES: Output Color Encoding Spec.</a:t>
            </a:r>
          </a:p>
          <a:p>
            <a:r>
              <a:rPr lang="en-US" dirty="0" smtClean="0"/>
              <a:t>AMPAS: Academy Science &amp; Technology Council</a:t>
            </a:r>
          </a:p>
          <a:p>
            <a:r>
              <a:rPr lang="en-US" dirty="0" smtClean="0"/>
              <a:t>CTL: Control Transform Language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4061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95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...similar to </a:t>
            </a:r>
            <a:r>
              <a:rPr lang="en-US" sz="3200" dirty="0" err="1" smtClean="0"/>
              <a:t>Giorgianni</a:t>
            </a:r>
            <a:r>
              <a:rPr lang="en-US" sz="3200" dirty="0" smtClean="0"/>
              <a:t>, Madden (2008) description </a:t>
            </a:r>
            <a:br>
              <a:rPr lang="en-US" sz="3200" dirty="0" smtClean="0"/>
            </a:br>
            <a:r>
              <a:rPr lang="en-US" sz="3200" dirty="0" smtClean="0"/>
              <a:t>(page 314)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56" y="1137835"/>
            <a:ext cx="7311571" cy="548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17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0170172"/>
              </p:ext>
            </p:extLst>
          </p:nvPr>
        </p:nvGraphicFramePr>
        <p:xfrm>
          <a:off x="-84668" y="2573061"/>
          <a:ext cx="9349597" cy="1658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5943600" imgH="1054100" progId="Word.Document.12">
                  <p:embed/>
                </p:oleObj>
              </mc:Choice>
              <mc:Fallback>
                <p:oleObj name="Document" r:id="rId3" imgW="5943600" imgH="1054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4668" y="2573061"/>
                        <a:ext cx="9349597" cy="16581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1473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473"/>
            <a:ext cx="8229600" cy="1143000"/>
          </a:xfrm>
        </p:spPr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68085" y="1584119"/>
            <a:ext cx="2316845" cy="1079335"/>
            <a:chOff x="1161144" y="2839523"/>
            <a:chExt cx="2316845" cy="1079335"/>
          </a:xfrm>
        </p:grpSpPr>
        <p:sp>
          <p:nvSpPr>
            <p:cNvPr id="7" name="TextBox 6"/>
            <p:cNvSpPr txBox="1"/>
            <p:nvPr/>
          </p:nvSpPr>
          <p:spPr>
            <a:xfrm>
              <a:off x="1288144" y="2887590"/>
              <a:ext cx="218984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ICES to ACES</a:t>
              </a:r>
            </a:p>
            <a:p>
              <a:r>
                <a:rPr lang="en-US" dirty="0" smtClean="0"/>
                <a:t>Apply RRT</a:t>
              </a:r>
            </a:p>
            <a:p>
              <a:r>
                <a:rPr lang="en-US" dirty="0" smtClean="0"/>
                <a:t>(AMPAS </a:t>
              </a:r>
              <a:r>
                <a:rPr lang="en-US" dirty="0" err="1" smtClean="0"/>
                <a:t>ctlrender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8" name="Process 7"/>
            <p:cNvSpPr/>
            <p:nvPr/>
          </p:nvSpPr>
          <p:spPr>
            <a:xfrm>
              <a:off x="1161144" y="2839523"/>
              <a:ext cx="1995714" cy="1079335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8085" y="3303113"/>
            <a:ext cx="1995714" cy="852714"/>
            <a:chOff x="1161144" y="3066144"/>
            <a:chExt cx="1995714" cy="852714"/>
          </a:xfrm>
        </p:grpSpPr>
        <p:sp>
          <p:nvSpPr>
            <p:cNvPr id="11" name="TextBox 10"/>
            <p:cNvSpPr txBox="1"/>
            <p:nvPr/>
          </p:nvSpPr>
          <p:spPr>
            <a:xfrm>
              <a:off x="1288144" y="3154730"/>
              <a:ext cx="17961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RRT </a:t>
              </a:r>
              <a:r>
                <a:rPr lang="en-US" dirty="0" smtClean="0">
                  <a:sym typeface="Wingdings"/>
                </a:rPr>
                <a:t> </a:t>
              </a:r>
              <a:r>
                <a:rPr lang="en-US" dirty="0" smtClean="0"/>
                <a:t>PQ ODT</a:t>
              </a:r>
            </a:p>
            <a:p>
              <a:r>
                <a:rPr lang="en-US" dirty="0" smtClean="0"/>
                <a:t>(</a:t>
              </a:r>
              <a:r>
                <a:rPr lang="en-US" dirty="0" err="1" smtClean="0"/>
                <a:t>ctlrender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2" name="Process 11"/>
            <p:cNvSpPr/>
            <p:nvPr/>
          </p:nvSpPr>
          <p:spPr>
            <a:xfrm>
              <a:off x="1161144" y="3066144"/>
              <a:ext cx="1995714" cy="852714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Straight Arrow Connector 13"/>
          <p:cNvCxnSpPr>
            <a:stCxn id="8" idx="2"/>
            <a:endCxn id="12" idx="0"/>
          </p:cNvCxnSpPr>
          <p:nvPr/>
        </p:nvCxnSpPr>
        <p:spPr>
          <a:xfrm>
            <a:off x="1465942" y="2663454"/>
            <a:ext cx="0" cy="6396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65940" y="2669929"/>
            <a:ext cx="6752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.EXR (linear EOTF 16-bit half-float ACES RGB with RRT </a:t>
            </a:r>
            <a:r>
              <a:rPr lang="en-US" dirty="0" err="1" smtClean="0"/>
              <a:t>rolloff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455057" y="992527"/>
            <a:ext cx="0" cy="6396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55057" y="1050801"/>
            <a:ext cx="408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.EXR (16-bit half-</a:t>
            </a:r>
            <a:r>
              <a:rPr lang="en-US" dirty="0" smtClean="0"/>
              <a:t>float </a:t>
            </a:r>
            <a:r>
              <a:rPr lang="en-US" i="1" dirty="0" smtClean="0"/>
              <a:t>linear</a:t>
            </a:r>
            <a:r>
              <a:rPr lang="en-US" dirty="0" smtClean="0"/>
              <a:t> RGB )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455057" y="4155827"/>
            <a:ext cx="0" cy="6396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3773715" y="4795486"/>
            <a:ext cx="1995714" cy="852714"/>
            <a:chOff x="1161144" y="3066144"/>
            <a:chExt cx="1995714" cy="852714"/>
          </a:xfrm>
        </p:grpSpPr>
        <p:sp>
          <p:nvSpPr>
            <p:cNvPr id="20" name="TextBox 19"/>
            <p:cNvSpPr txBox="1"/>
            <p:nvPr/>
          </p:nvSpPr>
          <p:spPr>
            <a:xfrm>
              <a:off x="1161144" y="3270579"/>
              <a:ext cx="1923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HEVC encoder</a:t>
              </a:r>
              <a:endParaRPr lang="en-US" dirty="0"/>
            </a:p>
          </p:txBody>
        </p:sp>
        <p:sp>
          <p:nvSpPr>
            <p:cNvPr id="21" name="Process 20"/>
            <p:cNvSpPr/>
            <p:nvPr/>
          </p:nvSpPr>
          <p:spPr>
            <a:xfrm>
              <a:off x="1161144" y="3066144"/>
              <a:ext cx="1995714" cy="852714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" name="Straight Arrow Connector 21"/>
          <p:cNvCxnSpPr>
            <a:stCxn id="27" idx="3"/>
            <a:endCxn id="21" idx="1"/>
          </p:cNvCxnSpPr>
          <p:nvPr/>
        </p:nvCxnSpPr>
        <p:spPr>
          <a:xfrm>
            <a:off x="2452914" y="5221843"/>
            <a:ext cx="132080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457200" y="4795486"/>
            <a:ext cx="1995714" cy="852714"/>
            <a:chOff x="1161144" y="3066144"/>
            <a:chExt cx="1995714" cy="852714"/>
          </a:xfrm>
        </p:grpSpPr>
        <p:sp>
          <p:nvSpPr>
            <p:cNvPr id="26" name="TextBox 25"/>
            <p:cNvSpPr txBox="1"/>
            <p:nvPr/>
          </p:nvSpPr>
          <p:spPr>
            <a:xfrm>
              <a:off x="1161144" y="3270579"/>
              <a:ext cx="19231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PQ  ODT </a:t>
              </a:r>
              <a:r>
                <a:rPr lang="en-US" dirty="0" smtClean="0">
                  <a:sym typeface="Wingdings"/>
                </a:rPr>
                <a:t> </a:t>
              </a:r>
              <a:r>
                <a:rPr lang="en-US" dirty="0" err="1" smtClean="0">
                  <a:sym typeface="Wingdings"/>
                </a:rPr>
                <a:t>YDzDx</a:t>
              </a:r>
              <a:endParaRPr lang="en-US" dirty="0" smtClean="0">
                <a:sym typeface="Wingdings"/>
              </a:endParaRPr>
            </a:p>
            <a:p>
              <a:r>
                <a:rPr lang="en-US" dirty="0" smtClean="0">
                  <a:sym typeface="Wingdings"/>
                </a:rPr>
                <a:t>4:4:4  4:2:0 </a:t>
              </a:r>
              <a:endParaRPr lang="en-US" dirty="0"/>
            </a:p>
          </p:txBody>
        </p:sp>
        <p:sp>
          <p:nvSpPr>
            <p:cNvPr id="27" name="Process 26"/>
            <p:cNvSpPr/>
            <p:nvPr/>
          </p:nvSpPr>
          <p:spPr>
            <a:xfrm>
              <a:off x="1161144" y="3066144"/>
              <a:ext cx="1995714" cy="852714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784930" y="5284640"/>
            <a:ext cx="988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yuv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465942" y="4326700"/>
            <a:ext cx="2516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.TIFF (PQ 16-bit float )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3065829" y="1724519"/>
            <a:ext cx="5443171" cy="646331"/>
            <a:chOff x="3065829" y="1724519"/>
            <a:chExt cx="5443171" cy="646331"/>
          </a:xfrm>
        </p:grpSpPr>
        <p:sp>
          <p:nvSpPr>
            <p:cNvPr id="32" name="Line Callout 2 (No Border) 31"/>
            <p:cNvSpPr/>
            <p:nvPr/>
          </p:nvSpPr>
          <p:spPr>
            <a:xfrm>
              <a:off x="3225799" y="1854446"/>
              <a:ext cx="1382487" cy="239405"/>
            </a:xfrm>
            <a:prstGeom prst="callout2">
              <a:avLst/>
            </a:prstGeom>
            <a:noFill/>
            <a:ln>
              <a:headEnd type="none"/>
              <a:tailEnd type="arrow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65829" y="1724519"/>
              <a:ext cx="54431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S-gamut to ACES primaries (RGB)( </a:t>
              </a:r>
              <a:r>
                <a:rPr lang="en-US" dirty="0"/>
                <a:t>S-</a:t>
              </a:r>
              <a:r>
                <a:rPr lang="en-US" dirty="0" err="1"/>
                <a:t>gamut_to_ACES.ctl</a:t>
              </a:r>
              <a:r>
                <a:rPr lang="en-US" dirty="0"/>
                <a:t> </a:t>
              </a:r>
              <a:r>
                <a:rPr lang="en-US" dirty="0" smtClean="0"/>
                <a:t>) </a:t>
              </a:r>
            </a:p>
            <a:p>
              <a:r>
                <a:rPr lang="en-US" dirty="0" smtClean="0"/>
                <a:t>Apply RRT </a:t>
              </a:r>
              <a:r>
                <a:rPr lang="en-US" dirty="0" err="1" smtClean="0"/>
                <a:t>rolloff</a:t>
              </a:r>
              <a:r>
                <a:rPr lang="en-US" dirty="0" smtClean="0"/>
                <a:t> (</a:t>
              </a:r>
              <a:r>
                <a:rPr lang="en-US" dirty="0" err="1" smtClean="0"/>
                <a:t>rrt.ctl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002486" y="3390588"/>
            <a:ext cx="3761554" cy="646331"/>
            <a:chOff x="3065829" y="1724519"/>
            <a:chExt cx="3761554" cy="646331"/>
          </a:xfrm>
        </p:grpSpPr>
        <p:sp>
          <p:nvSpPr>
            <p:cNvPr id="36" name="Line Callout 2 (No Border) 35"/>
            <p:cNvSpPr/>
            <p:nvPr/>
          </p:nvSpPr>
          <p:spPr>
            <a:xfrm>
              <a:off x="3225799" y="1854446"/>
              <a:ext cx="1382487" cy="239405"/>
            </a:xfrm>
            <a:prstGeom prst="callout2">
              <a:avLst/>
            </a:prstGeom>
            <a:noFill/>
            <a:ln>
              <a:headEnd type="none"/>
              <a:tailEnd type="arrow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065829" y="1724519"/>
              <a:ext cx="37615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Target 10k nits, D65 (e.g. HDR display)</a:t>
              </a:r>
            </a:p>
            <a:p>
              <a:r>
                <a:rPr lang="en-US" dirty="0" smtClean="0"/>
                <a:t>(odt_PQ10k</a:t>
              </a:r>
              <a:r>
                <a:rPr lang="en-US" dirty="0"/>
                <a:t>-D65.ctl</a:t>
              </a:r>
              <a:r>
                <a:rPr lang="en-US" dirty="0" smtClean="0"/>
                <a:t> )</a:t>
              </a:r>
              <a:endParaRPr lang="en-US" dirty="0"/>
            </a:p>
          </p:txBody>
        </p:sp>
      </p:grpSp>
      <p:cxnSp>
        <p:nvCxnSpPr>
          <p:cNvPr id="38" name="Straight Arrow Connector 37"/>
          <p:cNvCxnSpPr>
            <a:stCxn id="21" idx="3"/>
          </p:cNvCxnSpPr>
          <p:nvPr/>
        </p:nvCxnSpPr>
        <p:spPr>
          <a:xfrm>
            <a:off x="5769429" y="5221843"/>
            <a:ext cx="99461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823858" y="5276920"/>
            <a:ext cx="988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.bin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1764758" y="5892676"/>
            <a:ext cx="2591500" cy="646331"/>
            <a:chOff x="3065829" y="1724519"/>
            <a:chExt cx="2591500" cy="646331"/>
          </a:xfrm>
        </p:grpSpPr>
        <p:sp>
          <p:nvSpPr>
            <p:cNvPr id="43" name="Line Callout 2 (No Border) 42"/>
            <p:cNvSpPr/>
            <p:nvPr/>
          </p:nvSpPr>
          <p:spPr>
            <a:xfrm>
              <a:off x="3225799" y="1854446"/>
              <a:ext cx="1382487" cy="239405"/>
            </a:xfrm>
            <a:prstGeom prst="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92114"/>
                <a:gd name="adj6" fmla="val -58478"/>
              </a:avLst>
            </a:prstGeom>
            <a:noFill/>
            <a:ln>
              <a:headEnd type="none"/>
              <a:tailEnd type="arrow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65829" y="1724519"/>
              <a:ext cx="25915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HDR </a:t>
              </a:r>
              <a:r>
                <a:rPr lang="en-US" dirty="0" err="1" smtClean="0"/>
                <a:t>chroma</a:t>
              </a:r>
              <a:r>
                <a:rPr lang="en-US" dirty="0" smtClean="0"/>
                <a:t> subsampling</a:t>
              </a:r>
            </a:p>
            <a:p>
              <a:r>
                <a:rPr lang="en-US" dirty="0" smtClean="0"/>
                <a:t>16-bit to 12-bit right shift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19449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ICES </a:t>
            </a:r>
            <a:r>
              <a:rPr lang="en-US" dirty="0" smtClean="0">
                <a:sym typeface="Wingdings"/>
              </a:rPr>
              <a:t> 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Convert RGB S-Gamut (ICES) to ACES primaries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Applies very wide dynamic range tone curve to some roll-off. (small changes).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600" i="1" dirty="0" smtClean="0"/>
              <a:t> This example pre-converts the </a:t>
            </a:r>
            <a:r>
              <a:rPr lang="en-US" sz="1600" i="1" dirty="0" err="1" smtClean="0"/>
              <a:t>FruitStall</a:t>
            </a:r>
            <a:r>
              <a:rPr lang="en-US" sz="1600" i="1" dirty="0" smtClean="0"/>
              <a:t> S-log into ACES before applying RRT.</a:t>
            </a:r>
          </a:p>
          <a:p>
            <a:pPr marL="0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 err="1" smtClean="0"/>
              <a:t>ctlrender</a:t>
            </a:r>
            <a:r>
              <a:rPr lang="en-US" dirty="0" smtClean="0"/>
              <a:t> </a:t>
            </a:r>
            <a:r>
              <a:rPr lang="en-US" dirty="0"/>
              <a:t>-verbose -force </a:t>
            </a:r>
            <a:r>
              <a:rPr lang="en-US" dirty="0" smtClean="0"/>
              <a:t>–</a:t>
            </a:r>
            <a:r>
              <a:rPr lang="en-US" dirty="0" err="1" smtClean="0"/>
              <a:t>ctl</a:t>
            </a:r>
            <a:r>
              <a:rPr lang="en-US" dirty="0" smtClean="0"/>
              <a:t> S</a:t>
            </a:r>
            <a:r>
              <a:rPr lang="en-US" dirty="0"/>
              <a:t>-</a:t>
            </a:r>
            <a:r>
              <a:rPr lang="en-US" dirty="0" err="1"/>
              <a:t>gamut_to_ACES.ctl</a:t>
            </a:r>
            <a:r>
              <a:rPr lang="en-US" dirty="0"/>
              <a:t> </a:t>
            </a:r>
            <a:r>
              <a:rPr lang="en-US" dirty="0" smtClean="0"/>
              <a:t>–</a:t>
            </a:r>
            <a:r>
              <a:rPr lang="en-US" dirty="0" err="1" smtClean="0"/>
              <a:t>ctl</a:t>
            </a:r>
            <a:r>
              <a:rPr lang="en-US" dirty="0" smtClean="0"/>
              <a:t> transforms</a:t>
            </a:r>
            <a:r>
              <a:rPr lang="en-US" dirty="0"/>
              <a:t>/</a:t>
            </a:r>
            <a:r>
              <a:rPr lang="en-US" dirty="0" err="1"/>
              <a:t>ctl</a:t>
            </a:r>
            <a:r>
              <a:rPr lang="en-US" dirty="0"/>
              <a:t>/forward/</a:t>
            </a:r>
            <a:r>
              <a:rPr lang="en-US" dirty="0" err="1"/>
              <a:t>rrt</a:t>
            </a:r>
            <a:r>
              <a:rPr lang="en-US" dirty="0"/>
              <a:t>/</a:t>
            </a:r>
            <a:r>
              <a:rPr lang="en-US" dirty="0" err="1"/>
              <a:t>rrt.ctl</a:t>
            </a:r>
            <a:r>
              <a:rPr lang="en-US" dirty="0"/>
              <a:t> </a:t>
            </a:r>
            <a:r>
              <a:rPr lang="en-US" dirty="0" err="1" smtClean="0"/>
              <a:t>input.tiff</a:t>
            </a:r>
            <a:r>
              <a:rPr lang="en-US" dirty="0" smtClean="0"/>
              <a:t> –format tiff16 </a:t>
            </a:r>
            <a:r>
              <a:rPr lang="en-US" dirty="0" err="1" smtClean="0"/>
              <a:t>rrt_output.tif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169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RRT (TIFF) to PQ ODT (XYZ)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Convert RRT to PQ ODT (4:4:4 XYZ master for compression)</a:t>
            </a:r>
          </a:p>
          <a:p>
            <a:endParaRPr lang="en-US" dirty="0" smtClean="0"/>
          </a:p>
          <a:p>
            <a:pPr marL="400050" lvl="1" indent="0">
              <a:buNone/>
            </a:pPr>
            <a:r>
              <a:rPr lang="en-US" dirty="0" err="1"/>
              <a:t>c</a:t>
            </a:r>
            <a:r>
              <a:rPr lang="en-US" dirty="0" err="1" smtClean="0"/>
              <a:t>tlrender</a:t>
            </a:r>
            <a:r>
              <a:rPr lang="en-US" dirty="0"/>
              <a:t>  -</a:t>
            </a:r>
            <a:r>
              <a:rPr lang="en-US" dirty="0" err="1"/>
              <a:t>ctl</a:t>
            </a:r>
            <a:r>
              <a:rPr lang="en-US" dirty="0"/>
              <a:t> </a:t>
            </a:r>
            <a:r>
              <a:rPr lang="en-US" dirty="0" smtClean="0"/>
              <a:t>odt_PQ10k</a:t>
            </a:r>
            <a:r>
              <a:rPr lang="en-US" dirty="0"/>
              <a:t>-D65.ctl </a:t>
            </a:r>
            <a:r>
              <a:rPr lang="en-US" dirty="0" err="1" smtClean="0"/>
              <a:t>rrt_output.tif</a:t>
            </a:r>
            <a:r>
              <a:rPr lang="en-US" dirty="0" smtClean="0"/>
              <a:t> </a:t>
            </a:r>
            <a:r>
              <a:rPr lang="en-US" dirty="0"/>
              <a:t>-format tiff16 </a:t>
            </a:r>
            <a:r>
              <a:rPr lang="en-US" dirty="0" err="1" smtClean="0"/>
              <a:t>odt_output.tif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556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4:4:4 PQ XYZ to 4:2:0 </a:t>
            </a:r>
            <a:r>
              <a:rPr lang="en-US" dirty="0" err="1" smtClean="0"/>
              <a:t>YDzDx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Tiff2ydzdx:</a:t>
            </a:r>
          </a:p>
          <a:p>
            <a:pPr lvl="1"/>
            <a:r>
              <a:rPr lang="en-US" dirty="0" smtClean="0"/>
              <a:t>Chroma subsampling: 4:4:4 to 4:2:0</a:t>
            </a:r>
          </a:p>
          <a:p>
            <a:pPr lvl="1"/>
            <a:r>
              <a:rPr lang="en-US" dirty="0" smtClean="0"/>
              <a:t>TIFF </a:t>
            </a:r>
            <a:r>
              <a:rPr lang="en-US" dirty="0" smtClean="0">
                <a:sym typeface="Wingdings"/>
              </a:rPr>
              <a:t> “.</a:t>
            </a:r>
            <a:r>
              <a:rPr lang="en-US" dirty="0" err="1" smtClean="0">
                <a:sym typeface="Wingdings"/>
              </a:rPr>
              <a:t>yuv</a:t>
            </a:r>
            <a:r>
              <a:rPr lang="en-US" dirty="0" smtClean="0">
                <a:sym typeface="Wingdings"/>
              </a:rPr>
              <a:t>” (concatenated)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554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steps in Q0085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to find tools and how to install them</a:t>
            </a:r>
          </a:p>
          <a:p>
            <a:r>
              <a:rPr lang="en-US" dirty="0" smtClean="0"/>
              <a:t>Example use cases</a:t>
            </a:r>
          </a:p>
          <a:p>
            <a:r>
              <a:rPr lang="en-US" dirty="0" smtClean="0"/>
              <a:t>Conversion of decoded output to .TIFF</a:t>
            </a:r>
          </a:p>
          <a:p>
            <a:r>
              <a:rPr lang="en-US" dirty="0" smtClean="0"/>
              <a:t>Conversion to JPG, PNG, etc. for viewing on a 100+ nit display.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126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379</Words>
  <Application>Microsoft Macintosh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Microsoft Word Document</vt:lpstr>
      <vt:lpstr>EXR &amp; TIFF to .YUV</vt:lpstr>
      <vt:lpstr>Terms</vt:lpstr>
      <vt:lpstr>...similar to Giorgianni, Madden (2008) description  (page 314)</vt:lpstr>
      <vt:lpstr>Stages</vt:lpstr>
      <vt:lpstr>Workflow</vt:lpstr>
      <vt:lpstr>ICES  ACES</vt:lpstr>
      <vt:lpstr>RRT (TIFF) to PQ ODT (XYZ)</vt:lpstr>
      <vt:lpstr>4:4:4 PQ XYZ to 4:2:0 YDzDx </vt:lpstr>
      <vt:lpstr>Other steps in Q0085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EXR to .YUV</dc:title>
  <dc:creator>Chad Fogg</dc:creator>
  <cp:lastModifiedBy>Chad Fogg</cp:lastModifiedBy>
  <cp:revision>26</cp:revision>
  <dcterms:created xsi:type="dcterms:W3CDTF">2014-01-11T17:53:08Z</dcterms:created>
  <dcterms:modified xsi:type="dcterms:W3CDTF">2014-03-29T09:19:07Z</dcterms:modified>
</cp:coreProperties>
</file>