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3"/>
  </p:notesMasterIdLst>
  <p:handoutMasterIdLst>
    <p:handoutMasterId r:id="rId14"/>
  </p:handoutMasterIdLst>
  <p:sldIdLst>
    <p:sldId id="315" r:id="rId2"/>
    <p:sldId id="321" r:id="rId3"/>
    <p:sldId id="338" r:id="rId4"/>
    <p:sldId id="339" r:id="rId5"/>
    <p:sldId id="340" r:id="rId6"/>
    <p:sldId id="335" r:id="rId7"/>
    <p:sldId id="341" r:id="rId8"/>
    <p:sldId id="343" r:id="rId9"/>
    <p:sldId id="344" r:id="rId10"/>
    <p:sldId id="337" r:id="rId11"/>
    <p:sldId id="320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E5"/>
    <a:srgbClr val="FFEEB9"/>
    <a:srgbClr val="66CCFF"/>
    <a:srgbClr val="FF9999"/>
    <a:srgbClr val="F3F3FB"/>
    <a:srgbClr val="E7F4F5"/>
    <a:srgbClr val="C9E7E9"/>
    <a:srgbClr val="FFDD71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>
        <p:scale>
          <a:sx n="125" d="100"/>
          <a:sy n="125" d="100"/>
        </p:scale>
        <p:origin x="-648" y="-198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2014/3/24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432000" y="618332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7814140" y="406847"/>
            <a:ext cx="119922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7812360" y="406847"/>
            <a:ext cx="112844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600000" y="3527153"/>
            <a:ext cx="1944000" cy="28803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346200" indent="-1346200">
              <a:tabLst>
                <a:tab pos="1433513" algn="l"/>
              </a:tabLst>
            </a:pPr>
            <a:r>
              <a:rPr lang="en-GB" sz="2800" b="1" dirty="0"/>
              <a:t>AHG5: Intra-block-copy in Non-4:4:4 Formats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JCTVC-Q0075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modification to the rules regarding merged chroma PUs for 4:2:0 and 4:2:2 processing of intra-block-copy is proposed.</a:t>
            </a:r>
          </a:p>
          <a:p>
            <a:endParaRPr lang="en-GB" dirty="0"/>
          </a:p>
          <a:p>
            <a:r>
              <a:rPr lang="en-GB" dirty="0" smtClean="0"/>
              <a:t>The modification fully merges the chroma PUs so that the smallest PU </a:t>
            </a:r>
            <a:r>
              <a:rPr lang="en-GB" dirty="0"/>
              <a:t>is at least effectively 4x4 </a:t>
            </a:r>
            <a:r>
              <a:rPr lang="en-GB" dirty="0" smtClean="0"/>
              <a:t>for chroma.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The modification simplifies the decoder design by placing a restriction on the bit-stream.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174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At the 16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JCTVC meeting, Intra-Block Copy (IBC) was extended to include </a:t>
            </a:r>
            <a:r>
              <a:rPr lang="en-GB" sz="1800" dirty="0" err="1" smtClean="0"/>
              <a:t>NxN</a:t>
            </a:r>
            <a:r>
              <a:rPr lang="en-GB" sz="1800" dirty="0"/>
              <a:t>,</a:t>
            </a:r>
            <a:r>
              <a:rPr lang="en-GB" sz="1800" dirty="0" smtClean="0"/>
              <a:t> 2NxN and Nx2N splitting.</a:t>
            </a:r>
          </a:p>
          <a:p>
            <a:endParaRPr lang="en-GB" dirty="0" smtClean="0"/>
          </a:p>
          <a:p>
            <a:r>
              <a:rPr lang="en-GB" dirty="0" smtClean="0"/>
              <a:t>Special rules were generated to handle 4:2:0 and 4:2:2 chroma processing</a:t>
            </a:r>
          </a:p>
          <a:p>
            <a:pPr lvl="1"/>
            <a:r>
              <a:rPr lang="en-GB" dirty="0" smtClean="0"/>
              <a:t>The chroma PUs were merged to cover an area of at least 4x4 samples.</a:t>
            </a:r>
          </a:p>
          <a:p>
            <a:pPr lvl="1"/>
            <a:r>
              <a:rPr lang="en-GB" dirty="0" smtClean="0"/>
              <a:t>The IBC displacement vector that they used was taken from the </a:t>
            </a:r>
            <a:r>
              <a:rPr lang="en-GB" dirty="0" smtClean="0"/>
              <a:t>bottom-right </a:t>
            </a:r>
            <a:r>
              <a:rPr lang="en-GB" dirty="0" err="1" smtClean="0"/>
              <a:t>luma</a:t>
            </a:r>
            <a:r>
              <a:rPr lang="en-GB" dirty="0" smtClean="0"/>
              <a:t> </a:t>
            </a:r>
            <a:r>
              <a:rPr lang="en-GB" dirty="0" smtClean="0"/>
              <a:t>PU of the corresponding luma area.</a:t>
            </a:r>
          </a:p>
          <a:p>
            <a:pPr lvl="1"/>
            <a:r>
              <a:rPr lang="en-GB" dirty="0" smtClean="0"/>
              <a:t>Chroma was still processed using sub-PUs down to 2x2 samples in size.</a:t>
            </a:r>
          </a:p>
          <a:p>
            <a:pPr lvl="1"/>
            <a:r>
              <a:rPr lang="en-GB" dirty="0" smtClean="0"/>
              <a:t>If the chosen motion vector is out-of-bounds for any of the chroma sub-PUs, it is clipped when processing that sub-PU.</a:t>
            </a:r>
          </a:p>
          <a:p>
            <a:pPr lvl="2"/>
            <a:r>
              <a:rPr lang="en-GB" dirty="0" smtClean="0"/>
              <a:t>This requires the motion vector’s legality to be </a:t>
            </a:r>
            <a:r>
              <a:rPr lang="en-GB" dirty="0" smtClean="0"/>
              <a:t>verified </a:t>
            </a:r>
            <a:r>
              <a:rPr lang="en-GB" dirty="0" smtClean="0"/>
              <a:t>at the decoder side (and encoder side).</a:t>
            </a:r>
          </a:p>
          <a:p>
            <a:pPr lvl="2"/>
            <a:r>
              <a:rPr lang="en-GB" dirty="0" smtClean="0"/>
              <a:t>The chroma PU is therefore not completely merged.</a:t>
            </a:r>
          </a:p>
          <a:p>
            <a:pPr lvl="3"/>
            <a:r>
              <a:rPr lang="en-GB" dirty="0" smtClean="0"/>
              <a:t>The source regions may overlap due to the clipping on each sub-PU.</a:t>
            </a:r>
          </a:p>
          <a:p>
            <a:pPr lvl="2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209507"/>
              </p:ext>
            </p:extLst>
          </p:nvPr>
        </p:nvGraphicFramePr>
        <p:xfrm>
          <a:off x="1979712" y="1412776"/>
          <a:ext cx="501015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Visio" r:id="rId3" imgW="5006502" imgH="2702398" progId="Visio.Drawing.11">
                  <p:embed/>
                </p:oleObj>
              </mc:Choice>
              <mc:Fallback>
                <p:oleObj name="Visio" r:id="rId3" imgW="5006502" imgH="270239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412776"/>
                        <a:ext cx="501015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59632" y="4365104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Example </a:t>
            </a:r>
            <a:r>
              <a:rPr lang="en-GB" sz="1800" dirty="0" err="1" smtClean="0"/>
              <a:t>NxN</a:t>
            </a:r>
            <a:r>
              <a:rPr lang="en-GB" sz="1800" dirty="0" smtClean="0"/>
              <a:t> split with IBC displacement.</a:t>
            </a:r>
          </a:p>
          <a:p>
            <a:endParaRPr lang="en-GB" sz="1800" dirty="0" smtClean="0"/>
          </a:p>
          <a:p>
            <a:r>
              <a:rPr lang="en-GB" sz="1800" dirty="0" smtClean="0"/>
              <a:t>The yellow chroma-sub-PU is correctly displaced.</a:t>
            </a:r>
          </a:p>
          <a:p>
            <a:endParaRPr lang="en-GB" sz="1800" dirty="0" smtClean="0"/>
          </a:p>
          <a:p>
            <a:r>
              <a:rPr lang="en-GB" sz="1800" dirty="0" smtClean="0"/>
              <a:t>The red, blue and green chroma-sub-PUs are not fully displaced due to clipping to the valid IBC search area.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7380312" y="19168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Units in pixels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8791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59632" y="4365104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The yellow chroma-sub-PU is correctly displaced.</a:t>
            </a:r>
          </a:p>
          <a:p>
            <a:endParaRPr lang="en-GB" sz="1800" dirty="0" smtClean="0"/>
          </a:p>
          <a:p>
            <a:r>
              <a:rPr lang="en-GB" sz="1800" dirty="0" smtClean="0"/>
              <a:t>The red, blue and green chroma-sub-PUs are not fully displaced due to clipping to the valid IBC search area.</a:t>
            </a:r>
            <a:endParaRPr lang="en-GB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507745"/>
              </p:ext>
            </p:extLst>
          </p:nvPr>
        </p:nvGraphicFramePr>
        <p:xfrm>
          <a:off x="899592" y="1484784"/>
          <a:ext cx="576573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Visio" r:id="rId3" imgW="1811506" imgH="659589" progId="Visio.Drawing.11">
                  <p:embed/>
                </p:oleObj>
              </mc:Choice>
              <mc:Fallback>
                <p:oleObj name="Visio" r:id="rId3" imgW="1811506" imgH="65958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484784"/>
                        <a:ext cx="5765738" cy="20882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71600" y="3717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Without clipping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37170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With clipping</a:t>
            </a:r>
            <a:endParaRPr lang="en-GB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7380312" y="191683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Units in pixels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924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(continued)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71600" y="1556792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The </a:t>
            </a:r>
            <a:r>
              <a:rPr lang="en-GB" sz="1800" dirty="0" smtClean="0"/>
              <a:t>Range Extensions encoder</a:t>
            </a:r>
            <a:r>
              <a:rPr lang="en-GB" sz="1800" dirty="0" smtClean="0"/>
              <a:t>, as currently defined does not take into account problems regarding constrained intra prediction.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 smtClean="0"/>
              <a:t>It does not consider the extended region for which a luma vector is used.</a:t>
            </a:r>
            <a:endParaRPr lang="en-GB" sz="1800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855242"/>
              </p:ext>
            </p:extLst>
          </p:nvPr>
        </p:nvGraphicFramePr>
        <p:xfrm>
          <a:off x="2066925" y="3316188"/>
          <a:ext cx="5010150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Visio" r:id="rId3" imgW="5006502" imgH="2702398" progId="Visio.Drawing.11">
                  <p:embed/>
                </p:oleObj>
              </mc:Choice>
              <mc:Fallback>
                <p:oleObj name="Visio" r:id="rId3" imgW="5006502" imgH="270239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3316188"/>
                        <a:ext cx="5010150" cy="270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969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99592" y="1916832"/>
            <a:ext cx="7704856" cy="64807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bg1"/>
              </a:gs>
            </a:gsLst>
            <a:lin ang="16200000" scaled="0"/>
          </a:gra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GB" sz="1600" dirty="0" err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r>
              <a:rPr lang="en-GB" dirty="0" smtClean="0"/>
              <a:t>It is proposed that the </a:t>
            </a:r>
            <a:r>
              <a:rPr lang="en-GB" dirty="0" smtClean="0"/>
              <a:t>motion vector for </a:t>
            </a:r>
            <a:r>
              <a:rPr lang="en-GB" dirty="0" err="1" smtClean="0"/>
              <a:t>luma</a:t>
            </a:r>
            <a:r>
              <a:rPr lang="en-GB" dirty="0" smtClean="0"/>
              <a:t> </a:t>
            </a:r>
            <a:r>
              <a:rPr lang="en-GB" dirty="0" smtClean="0"/>
              <a:t>be</a:t>
            </a:r>
            <a:r>
              <a:rPr lang="en-GB" dirty="0" smtClean="0"/>
              <a:t> </a:t>
            </a:r>
            <a:r>
              <a:rPr lang="en-GB" dirty="0" smtClean="0"/>
              <a:t>constrained:</a:t>
            </a:r>
          </a:p>
          <a:p>
            <a:pPr lvl="1"/>
            <a:r>
              <a:rPr lang="en-GB" dirty="0" smtClean="0"/>
              <a:t>The luma-based motion vector of the bottom-right PU of a merged</a:t>
            </a:r>
            <a:br>
              <a:rPr lang="en-GB" dirty="0" smtClean="0"/>
            </a:br>
            <a:r>
              <a:rPr lang="en-GB" dirty="0" smtClean="0"/>
              <a:t>chroma set must be valid for every chroma PU in that set.</a:t>
            </a:r>
          </a:p>
          <a:p>
            <a:endParaRPr lang="en-GB" sz="1800" dirty="0"/>
          </a:p>
          <a:p>
            <a:r>
              <a:rPr lang="en-GB" dirty="0" smtClean="0"/>
              <a:t>This simplifies the decoder by removing the checking in the decoder (although the encoder still must check)</a:t>
            </a:r>
          </a:p>
          <a:p>
            <a:pPr lvl="1"/>
            <a:endParaRPr lang="en-GB" sz="1600" dirty="0" smtClean="0"/>
          </a:p>
          <a:p>
            <a:r>
              <a:rPr lang="en-GB" dirty="0" smtClean="0"/>
              <a:t>It removes the unusual overlapping behaviour</a:t>
            </a:r>
          </a:p>
          <a:p>
            <a:pPr lvl="1"/>
            <a:endParaRPr lang="en-GB" sz="1600" dirty="0" smtClean="0"/>
          </a:p>
          <a:p>
            <a:r>
              <a:rPr lang="en-GB" dirty="0" smtClean="0"/>
              <a:t>It fully joins the chroma PUs into a block so that at least blocks of 4x4 </a:t>
            </a:r>
            <a:r>
              <a:rPr lang="en-GB" dirty="0" smtClean="0"/>
              <a:t>samples are </a:t>
            </a:r>
            <a:r>
              <a:rPr lang="en-GB" dirty="0" smtClean="0"/>
              <a:t>all subjected to the same displacement.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JCTVC-Q0075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AHG5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09688"/>
            <a:ext cx="5449887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19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AHG8 Lossless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00808"/>
            <a:ext cx="2962275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79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AHG8 </a:t>
            </a:r>
            <a:r>
              <a:rPr lang="en-GB" dirty="0" err="1" smtClean="0"/>
              <a:t>Lossy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2014/3/24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90484"/>
            <a:ext cx="5413375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04399" y="3068960"/>
            <a:ext cx="4176000" cy="334744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kumimoji="1"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kumimoji="1"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600" baseline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400" baseline="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4pPr>
            <a:lvl5pPr marL="2057400" indent="-22860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kumimoji="1" sz="1200" baseline="0">
                <a:solidFill>
                  <a:schemeClr val="tx1"/>
                </a:solidFill>
                <a:latin typeface="+mn-lt"/>
                <a:ea typeface="+mn-ea"/>
                <a:cs typeface="HGP創英角ｺﾞｼｯｸUB" pitchFamily="50" charset="-128"/>
              </a:defRPr>
            </a:lvl5pPr>
            <a:lvl6pPr marL="25146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1400" baseline="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1050" baseline="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9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har char="»"/>
              <a:defRPr kumimoji="1" sz="900" baseline="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GB" dirty="0" err="1" smtClean="0"/>
              <a:t>SlideShow</a:t>
            </a:r>
            <a:r>
              <a:rPr lang="en-GB" dirty="0" smtClean="0"/>
              <a:t> and </a:t>
            </a:r>
            <a:r>
              <a:rPr lang="en-GB" dirty="0" err="1" smtClean="0"/>
              <a:t>SlideEditing</a:t>
            </a:r>
            <a:r>
              <a:rPr lang="en-GB" dirty="0" smtClean="0"/>
              <a:t> prefer the original overlapping algorithm.</a:t>
            </a:r>
          </a:p>
          <a:p>
            <a:pPr lvl="2"/>
            <a:r>
              <a:rPr lang="en-GB" dirty="0" smtClean="0"/>
              <a:t>These sequences occasionally </a:t>
            </a:r>
            <a:r>
              <a:rPr lang="en-GB" dirty="0" smtClean="0"/>
              <a:t>wanted to use the slightly longer motion vector for </a:t>
            </a:r>
            <a:r>
              <a:rPr lang="en-GB" dirty="0" err="1" smtClean="0"/>
              <a:t>luma</a:t>
            </a:r>
            <a:r>
              <a:rPr lang="en-GB" dirty="0" smtClean="0"/>
              <a:t> and due to the 480:1 compression ratio, a slight increase in data produces a large BD-rate change.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76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443</Words>
  <Application>Microsoft Office PowerPoint</Application>
  <PresentationFormat>On-screen Show (4:3)</PresentationFormat>
  <Paragraphs>85</Paragraphs>
  <Slides>11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GBM_Master</vt:lpstr>
      <vt:lpstr>Visio</vt:lpstr>
      <vt:lpstr>AHG5: Intra-block-copy in Non-4:4:4 Formats</vt:lpstr>
      <vt:lpstr>Background</vt:lpstr>
      <vt:lpstr>Background (continued)</vt:lpstr>
      <vt:lpstr>Background (continued)</vt:lpstr>
      <vt:lpstr>Background (continued)</vt:lpstr>
      <vt:lpstr>Proposed Scheme</vt:lpstr>
      <vt:lpstr>Results – AHG5</vt:lpstr>
      <vt:lpstr>Results – AHG8 Lossless</vt:lpstr>
      <vt:lpstr>Results – AHG8 Lossy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2014-03-24T11:20:27Z</dcterms:modified>
</cp:coreProperties>
</file>