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8"/>
  </p:notesMasterIdLst>
  <p:handoutMasterIdLst>
    <p:handoutMasterId r:id="rId9"/>
  </p:handoutMasterIdLst>
  <p:sldIdLst>
    <p:sldId id="315" r:id="rId2"/>
    <p:sldId id="321" r:id="rId3"/>
    <p:sldId id="335" r:id="rId4"/>
    <p:sldId id="336" r:id="rId5"/>
    <p:sldId id="337" r:id="rId6"/>
    <p:sldId id="320" r:id="rId7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>
        <p:scale>
          <a:sx n="125" d="100"/>
          <a:sy n="125" d="100"/>
        </p:scale>
        <p:origin x="-648" y="-198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2014/3/24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432000" y="618332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2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7814140" y="406847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600000" y="3527153"/>
            <a:ext cx="194400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346200" indent="-1346200">
              <a:tabLst>
                <a:tab pos="1433513" algn="l"/>
              </a:tabLst>
            </a:pPr>
            <a:r>
              <a:rPr lang="en-GB" sz="2800" b="1" dirty="0"/>
              <a:t>AHG18: Worst-Case Escape Code </a:t>
            </a:r>
            <a:r>
              <a:rPr lang="en-GB" sz="2800" b="1" dirty="0" smtClean="0"/>
              <a:t>Length 	Mitigation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JCTVC-Q0073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In </a:t>
            </a:r>
            <a:r>
              <a:rPr lang="en-GB" sz="1800" dirty="0"/>
              <a:t>HEVC, escape codes are used to signal any part of a coefficient’s magnitude that is not described by a CABAC syntax element.</a:t>
            </a:r>
          </a:p>
          <a:p>
            <a:pPr lvl="1"/>
            <a:r>
              <a:rPr lang="en-GB" sz="1600" dirty="0"/>
              <a:t>The </a:t>
            </a:r>
            <a:r>
              <a:rPr lang="en-GB" sz="1600" dirty="0" smtClean="0"/>
              <a:t>escape </a:t>
            </a:r>
            <a:r>
              <a:rPr lang="en-GB" sz="1600" dirty="0"/>
              <a:t>code syntax element is named “</a:t>
            </a:r>
            <a:r>
              <a:rPr lang="en-GB" sz="1600" i="1" dirty="0" err="1"/>
              <a:t>coeff_abs_level_remaining</a:t>
            </a:r>
            <a:r>
              <a:rPr lang="en-GB" sz="1600" dirty="0" smtClean="0"/>
              <a:t>”.</a:t>
            </a:r>
          </a:p>
          <a:p>
            <a:pPr lvl="1"/>
            <a:endParaRPr lang="en-GB" sz="1200" dirty="0"/>
          </a:p>
          <a:p>
            <a:r>
              <a:rPr lang="en-GB" sz="1800" i="1" dirty="0" err="1"/>
              <a:t>c</a:t>
            </a:r>
            <a:r>
              <a:rPr lang="en-GB" sz="1800" i="1" dirty="0" err="1" smtClean="0"/>
              <a:t>oeff_abs_level_remaining</a:t>
            </a:r>
            <a:r>
              <a:rPr lang="en-GB" sz="1800" dirty="0" smtClean="0"/>
              <a:t> is bypass-coded using a mixed </a:t>
            </a:r>
            <a:r>
              <a:rPr lang="en-GB" sz="1800" dirty="0" err="1" smtClean="0"/>
              <a:t>Golomb</a:t>
            </a:r>
            <a:r>
              <a:rPr lang="en-CA" sz="1800" dirty="0"/>
              <a:t>‑</a:t>
            </a:r>
            <a:r>
              <a:rPr lang="en-GB" sz="1800" dirty="0" smtClean="0"/>
              <a:t>Rice and exponential</a:t>
            </a:r>
            <a:r>
              <a:rPr lang="en-CA" sz="1800" dirty="0"/>
              <a:t>‑</a:t>
            </a:r>
            <a:r>
              <a:rPr lang="en-GB" sz="1800" dirty="0" err="1" smtClean="0"/>
              <a:t>Golomb</a:t>
            </a:r>
            <a:r>
              <a:rPr lang="en-CA" sz="1800" dirty="0"/>
              <a:t>‑</a:t>
            </a:r>
            <a:r>
              <a:rPr lang="en-GB" sz="1800" dirty="0" smtClean="0"/>
              <a:t>order</a:t>
            </a:r>
            <a:r>
              <a:rPr lang="en-CA" sz="1800" dirty="0"/>
              <a:t>‑</a:t>
            </a:r>
            <a:r>
              <a:rPr lang="en-GB" sz="1800" dirty="0" smtClean="0"/>
              <a:t>k </a:t>
            </a:r>
            <a:r>
              <a:rPr lang="en-GB" sz="1800" dirty="0" err="1" smtClean="0"/>
              <a:t>binarisation</a:t>
            </a:r>
            <a:r>
              <a:rPr lang="en-GB" sz="1800" dirty="0" smtClean="0"/>
              <a:t>.</a:t>
            </a:r>
            <a:endParaRPr lang="en-GB" sz="1800" dirty="0"/>
          </a:p>
          <a:p>
            <a:pPr lvl="1"/>
            <a:endParaRPr lang="en-GB" sz="1200" dirty="0" smtClean="0"/>
          </a:p>
          <a:p>
            <a:r>
              <a:rPr lang="en-GB" sz="1800" dirty="0" smtClean="0"/>
              <a:t>When using extended</a:t>
            </a:r>
            <a:r>
              <a:rPr lang="en-CA" sz="1800" dirty="0"/>
              <a:t>‑</a:t>
            </a:r>
            <a:r>
              <a:rPr lang="en-GB" sz="1800" dirty="0" smtClean="0"/>
              <a:t>precision processing to code 16-bit video, the worst-case escape code length is </a:t>
            </a:r>
            <a:r>
              <a:rPr lang="en-GB" sz="1800" dirty="0" smtClean="0"/>
              <a:t>46:</a:t>
            </a:r>
            <a:endParaRPr lang="en-GB" sz="1800" dirty="0" smtClean="0"/>
          </a:p>
          <a:p>
            <a:pPr lvl="1"/>
            <a:r>
              <a:rPr lang="en-GB" sz="1600" dirty="0" smtClean="0"/>
              <a:t>The largest possible coefficient magnitude is 2</a:t>
            </a:r>
            <a:r>
              <a:rPr lang="en-GB" sz="1600" baseline="30000" dirty="0" smtClean="0"/>
              <a:t>22</a:t>
            </a:r>
            <a:r>
              <a:rPr lang="en-GB" sz="1600" dirty="0" smtClean="0"/>
              <a:t> = 4194304.</a:t>
            </a:r>
          </a:p>
          <a:p>
            <a:pPr lvl="2"/>
            <a:r>
              <a:rPr lang="en-GB" sz="1400" dirty="0" smtClean="0"/>
              <a:t>Hence, the largest possible escape code is 4194303 (after deducting 1 for the significance map).</a:t>
            </a:r>
          </a:p>
          <a:p>
            <a:pPr lvl="2"/>
            <a:r>
              <a:rPr lang="en-GB" sz="1400" dirty="0" smtClean="0"/>
              <a:t>If the Rice parameter </a:t>
            </a:r>
            <a:r>
              <a:rPr lang="en-GB" sz="1400" i="1" dirty="0" err="1" smtClean="0"/>
              <a:t>rParam</a:t>
            </a:r>
            <a:r>
              <a:rPr lang="en-GB" sz="1400" dirty="0" smtClean="0"/>
              <a:t> is 0, a further 3 is deducted and the value 4194300 is coded using exponential</a:t>
            </a:r>
            <a:r>
              <a:rPr lang="en-CA" sz="1400" dirty="0" smtClean="0"/>
              <a:t>‑</a:t>
            </a:r>
            <a:r>
              <a:rPr lang="en-CA" sz="1400" dirty="0" err="1" smtClean="0"/>
              <a:t>Golomb</a:t>
            </a:r>
            <a:r>
              <a:rPr lang="en-CA" sz="1400" dirty="0" smtClean="0"/>
              <a:t> coding.</a:t>
            </a:r>
          </a:p>
          <a:p>
            <a:pPr lvl="2"/>
            <a:r>
              <a:rPr lang="en-CA" sz="1400" dirty="0" smtClean="0"/>
              <a:t>The final code will require 21 prefix bits, 21 suffix bits, 1 separator bit and 3 extra prefix bits to signify that </a:t>
            </a:r>
            <a:r>
              <a:rPr lang="en-CA" sz="1400" dirty="0" err="1"/>
              <a:t>G</a:t>
            </a:r>
            <a:r>
              <a:rPr lang="en-CA" sz="1400" dirty="0" err="1" smtClean="0"/>
              <a:t>olomb</a:t>
            </a:r>
            <a:r>
              <a:rPr lang="en-CA" sz="1400" dirty="0" smtClean="0"/>
              <a:t>-Rice coding is not in use. 21 + 21 + 1 + 3 = 46.</a:t>
            </a:r>
          </a:p>
          <a:p>
            <a:pPr lvl="1"/>
            <a:r>
              <a:rPr lang="en-CA" sz="1600" dirty="0" smtClean="0"/>
              <a:t>In HEVC version 1, the worst-case escape code length is 32 (see JCTVC-J0142).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7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/>
              <a:t>In exponential</a:t>
            </a:r>
            <a:r>
              <a:rPr lang="en-CA" sz="1600" dirty="0"/>
              <a:t>‑</a:t>
            </a:r>
            <a:r>
              <a:rPr lang="en-CA" sz="1600" dirty="0" err="1"/>
              <a:t>Golomb</a:t>
            </a:r>
            <a:r>
              <a:rPr lang="en-CA" sz="1600" dirty="0"/>
              <a:t> </a:t>
            </a:r>
            <a:r>
              <a:rPr lang="en-CA" sz="1600" dirty="0" smtClean="0"/>
              <a:t>coding, the suffix length is equal to the prefix length. It is proposed that, instead, when extended</a:t>
            </a:r>
            <a:r>
              <a:rPr lang="en-CA" sz="1600" dirty="0"/>
              <a:t>‑</a:t>
            </a:r>
            <a:r>
              <a:rPr lang="en-CA" sz="1600" dirty="0" smtClean="0"/>
              <a:t>precision processing is in use:</a:t>
            </a:r>
          </a:p>
          <a:p>
            <a:pPr lvl="1"/>
            <a:r>
              <a:rPr lang="en-CA" sz="1400" dirty="0" smtClean="0"/>
              <a:t>Prefix length is limited to a maximum length given by:</a:t>
            </a:r>
          </a:p>
          <a:p>
            <a:pPr marL="914400" lvl="2" indent="0">
              <a:buNone/>
            </a:pPr>
            <a:r>
              <a:rPr lang="en-GB" sz="1200" i="1" dirty="0" err="1">
                <a:latin typeface="Times New Roman"/>
                <a:ea typeface="MS Mincho"/>
              </a:rPr>
              <a:t>maximumPrefixLength</a:t>
            </a:r>
            <a:r>
              <a:rPr lang="en-GB" sz="1200" dirty="0">
                <a:latin typeface="Times New Roman"/>
                <a:ea typeface="MS Mincho"/>
              </a:rPr>
              <a:t> = 32 – (3 + </a:t>
            </a:r>
            <a:r>
              <a:rPr lang="en-GB" sz="1200" i="1" dirty="0">
                <a:latin typeface="Times New Roman"/>
                <a:ea typeface="MS Mincho"/>
              </a:rPr>
              <a:t>MAX_TR_DYNAMIC_RANGE</a:t>
            </a:r>
            <a:r>
              <a:rPr lang="en-GB" sz="1200" dirty="0">
                <a:latin typeface="Times New Roman"/>
                <a:ea typeface="MS Mincho"/>
              </a:rPr>
              <a:t>)</a:t>
            </a:r>
            <a:endParaRPr lang="en-CA" sz="1200" dirty="0"/>
          </a:p>
          <a:p>
            <a:pPr lvl="1"/>
            <a:r>
              <a:rPr lang="en-CA" sz="1400" dirty="0" smtClean="0"/>
              <a:t>When a prefix of this length is encountered, the length of the corresponding suffix is given by:</a:t>
            </a:r>
          </a:p>
          <a:p>
            <a:pPr marL="914400" lvl="2" indent="0">
              <a:buNone/>
            </a:pPr>
            <a:r>
              <a:rPr lang="en-GB" sz="1200" i="1" dirty="0" err="1">
                <a:latin typeface="Times New Roman"/>
                <a:ea typeface="MS Mincho"/>
              </a:rPr>
              <a:t>suffixLength</a:t>
            </a:r>
            <a:r>
              <a:rPr lang="en-GB" sz="1200" dirty="0">
                <a:latin typeface="Times New Roman"/>
                <a:ea typeface="MS Mincho"/>
              </a:rPr>
              <a:t> = </a:t>
            </a:r>
            <a:r>
              <a:rPr lang="en-GB" sz="1200" i="1" dirty="0">
                <a:latin typeface="Times New Roman"/>
                <a:ea typeface="MS Mincho"/>
              </a:rPr>
              <a:t>MAX_TR_DYNAMIC_RANGE</a:t>
            </a:r>
            <a:r>
              <a:rPr lang="en-GB" sz="1200" dirty="0">
                <a:latin typeface="Times New Roman"/>
                <a:ea typeface="MS Mincho"/>
              </a:rPr>
              <a:t> – </a:t>
            </a:r>
            <a:r>
              <a:rPr lang="en-GB" sz="1200" i="1" dirty="0" err="1" smtClean="0">
                <a:latin typeface="Times New Roman"/>
                <a:ea typeface="MS Mincho"/>
              </a:rPr>
              <a:t>rParam</a:t>
            </a:r>
            <a:endParaRPr lang="en-GB" sz="1200" i="1" dirty="0" smtClean="0">
              <a:latin typeface="Times New Roman"/>
              <a:ea typeface="MS Mincho"/>
            </a:endParaRPr>
          </a:p>
          <a:p>
            <a:pPr lvl="1"/>
            <a:r>
              <a:rPr lang="en-GB" sz="1400" dirty="0" smtClean="0"/>
              <a:t>Since the prefix has a maximum length, it can be coded using truncated-unary coding.</a:t>
            </a:r>
            <a:endParaRPr lang="en-CA" sz="1400" dirty="0"/>
          </a:p>
          <a:p>
            <a:pPr marL="0" indent="0">
              <a:buNone/>
            </a:pPr>
            <a:endParaRPr lang="en-CA" sz="1400" dirty="0" smtClean="0"/>
          </a:p>
          <a:p>
            <a:r>
              <a:rPr lang="en-CA" sz="1600" dirty="0" smtClean="0"/>
              <a:t>Using this scheme, the worst-case escape code length would be:</a:t>
            </a:r>
          </a:p>
          <a:p>
            <a:pPr marL="800100" lvl="2" indent="0" algn="just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1165225" algn="l"/>
                <a:tab pos="4038600" algn="l"/>
              </a:tabLst>
            </a:pPr>
            <a:r>
              <a:rPr lang="en-US" sz="1200" dirty="0" smtClean="0">
                <a:latin typeface="Times New Roman"/>
                <a:ea typeface="MS Mincho"/>
              </a:rPr>
              <a:t>(</a:t>
            </a:r>
            <a:r>
              <a:rPr lang="en-GB" sz="1200" dirty="0">
                <a:latin typeface="Times New Roman"/>
                <a:ea typeface="MS Mincho"/>
              </a:rPr>
              <a:t>32 – (3 + </a:t>
            </a:r>
            <a:r>
              <a:rPr lang="en-GB" sz="1200" i="1" dirty="0">
                <a:latin typeface="Times New Roman"/>
                <a:ea typeface="MS Mincho"/>
              </a:rPr>
              <a:t>MAX_TR_DYNAMIC_RANGE</a:t>
            </a:r>
            <a:r>
              <a:rPr lang="en-GB" sz="1200" dirty="0">
                <a:latin typeface="Times New Roman"/>
                <a:ea typeface="MS Mincho"/>
              </a:rPr>
              <a:t>))	</a:t>
            </a:r>
            <a:r>
              <a:rPr lang="en-GB" sz="1200" dirty="0" smtClean="0">
                <a:latin typeface="Times New Roman"/>
                <a:ea typeface="MS Mincho"/>
              </a:rPr>
              <a:t>(</a:t>
            </a:r>
            <a:r>
              <a:rPr lang="en-GB" sz="1200" dirty="0">
                <a:latin typeface="Times New Roman"/>
                <a:ea typeface="MS Mincho"/>
              </a:rPr>
              <a:t>prefix)</a:t>
            </a:r>
          </a:p>
          <a:p>
            <a:pPr marL="800100" lvl="2" indent="0" algn="just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1165225" algn="l"/>
                <a:tab pos="4038600" algn="l"/>
              </a:tabLst>
            </a:pPr>
            <a:r>
              <a:rPr lang="en-GB" sz="1200" dirty="0">
                <a:latin typeface="Times New Roman"/>
                <a:ea typeface="MS Mincho"/>
              </a:rPr>
              <a:t>	+	(</a:t>
            </a:r>
            <a:r>
              <a:rPr lang="en-GB" sz="1200" i="1" dirty="0">
                <a:latin typeface="Times New Roman"/>
                <a:ea typeface="MS Mincho"/>
              </a:rPr>
              <a:t>MAX_TR_DYNAMIC_RANGE</a:t>
            </a:r>
            <a:r>
              <a:rPr lang="en-GB" sz="1200" dirty="0">
                <a:latin typeface="Times New Roman"/>
                <a:ea typeface="MS Mincho"/>
              </a:rPr>
              <a:t> – </a:t>
            </a:r>
            <a:r>
              <a:rPr lang="en-GB" sz="1200" i="1" dirty="0" err="1">
                <a:latin typeface="Times New Roman"/>
                <a:ea typeface="MS Mincho"/>
              </a:rPr>
              <a:t>rParam</a:t>
            </a:r>
            <a:r>
              <a:rPr lang="en-GB" sz="1200" dirty="0">
                <a:latin typeface="Times New Roman"/>
                <a:ea typeface="MS Mincho"/>
              </a:rPr>
              <a:t>)	</a:t>
            </a:r>
            <a:r>
              <a:rPr lang="en-GB" sz="1200" dirty="0" smtClean="0">
                <a:latin typeface="Times New Roman"/>
                <a:ea typeface="MS Mincho"/>
              </a:rPr>
              <a:t>(</a:t>
            </a:r>
            <a:r>
              <a:rPr lang="en-GB" sz="1200" dirty="0">
                <a:latin typeface="Times New Roman"/>
                <a:ea typeface="MS Mincho"/>
              </a:rPr>
              <a:t>suffix)</a:t>
            </a:r>
          </a:p>
          <a:p>
            <a:pPr marL="800100" lvl="2" indent="0" algn="just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1165225" algn="l"/>
                <a:tab pos="4038600" algn="l"/>
              </a:tabLst>
            </a:pPr>
            <a:r>
              <a:rPr lang="en-US" sz="1200" dirty="0">
                <a:latin typeface="Times New Roman"/>
                <a:ea typeface="MS Mincho"/>
              </a:rPr>
              <a:t>	+	</a:t>
            </a:r>
            <a:r>
              <a:rPr lang="en-US" sz="1200" i="1" dirty="0" err="1">
                <a:latin typeface="Times New Roman"/>
                <a:ea typeface="MS Mincho"/>
              </a:rPr>
              <a:t>rParam</a:t>
            </a:r>
            <a:r>
              <a:rPr lang="en-US" sz="1200" dirty="0">
                <a:latin typeface="Times New Roman"/>
                <a:ea typeface="MS Mincho"/>
              </a:rPr>
              <a:t>	</a:t>
            </a:r>
            <a:r>
              <a:rPr lang="en-US" sz="1200" dirty="0" smtClean="0">
                <a:latin typeface="Times New Roman"/>
                <a:ea typeface="MS Mincho"/>
              </a:rPr>
              <a:t>(</a:t>
            </a:r>
            <a:r>
              <a:rPr lang="en-US" sz="1200" dirty="0">
                <a:latin typeface="Times New Roman"/>
                <a:ea typeface="MS Mincho"/>
              </a:rPr>
              <a:t>fixed bits)</a:t>
            </a:r>
            <a:endParaRPr lang="en-GB" sz="1200" dirty="0">
              <a:latin typeface="Times New Roman"/>
              <a:ea typeface="MS Mincho"/>
            </a:endParaRPr>
          </a:p>
          <a:p>
            <a:pPr marL="800100" lvl="2" indent="0" algn="just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1165225" algn="l"/>
                <a:tab pos="4038600" algn="l"/>
              </a:tabLst>
            </a:pPr>
            <a:r>
              <a:rPr lang="en-US" sz="1200" dirty="0">
                <a:latin typeface="Times New Roman"/>
                <a:ea typeface="MS Mincho"/>
              </a:rPr>
              <a:t>	+	3	</a:t>
            </a:r>
            <a:r>
              <a:rPr lang="en-US" sz="1200" dirty="0" smtClean="0">
                <a:latin typeface="Times New Roman"/>
                <a:ea typeface="MS Mincho"/>
              </a:rPr>
              <a:t>(</a:t>
            </a:r>
            <a:r>
              <a:rPr lang="en-US" sz="1200" dirty="0">
                <a:latin typeface="Times New Roman"/>
                <a:ea typeface="MS Mincho"/>
              </a:rPr>
              <a:t>not-a-</a:t>
            </a:r>
            <a:r>
              <a:rPr lang="en-US" sz="1200" dirty="0" err="1">
                <a:latin typeface="Times New Roman"/>
                <a:ea typeface="MS Mincho"/>
              </a:rPr>
              <a:t>Golomb</a:t>
            </a:r>
            <a:r>
              <a:rPr lang="en-US" sz="1200" dirty="0">
                <a:latin typeface="Times New Roman"/>
                <a:ea typeface="MS Mincho"/>
              </a:rPr>
              <a:t>-Rice-code bits) </a:t>
            </a:r>
            <a:endParaRPr lang="en-GB" sz="1200" dirty="0">
              <a:latin typeface="Times New Roman"/>
              <a:ea typeface="MS Mincho"/>
            </a:endParaRPr>
          </a:p>
          <a:p>
            <a:pPr marL="800100" lvl="2" indent="0" algn="just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1165225" algn="l"/>
                <a:tab pos="4038600" algn="l"/>
              </a:tabLst>
            </a:pPr>
            <a:r>
              <a:rPr lang="en-US" sz="1200" dirty="0">
                <a:latin typeface="Times New Roman"/>
                <a:ea typeface="MS Mincho"/>
              </a:rPr>
              <a:t>	= 	</a:t>
            </a:r>
            <a:r>
              <a:rPr lang="en-US" sz="1200" b="1" dirty="0" smtClean="0">
                <a:latin typeface="Times New Roman"/>
                <a:ea typeface="MS Mincho"/>
              </a:rPr>
              <a:t>32</a:t>
            </a:r>
          </a:p>
          <a:p>
            <a:pPr marL="800100" lvl="2" indent="0" algn="just">
              <a:spcBef>
                <a:spcPts val="680"/>
              </a:spcBef>
              <a:spcAft>
                <a:spcPts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  <a:tab pos="1074738" algn="l"/>
                <a:tab pos="3679825" algn="l"/>
              </a:tabLst>
            </a:pPr>
            <a:endParaRPr lang="en-CA" sz="600" b="1" dirty="0" smtClean="0"/>
          </a:p>
          <a:p>
            <a:pPr lvl="1"/>
            <a:r>
              <a:rPr lang="en-CA" sz="1400" dirty="0" smtClean="0"/>
              <a:t>The worst case has thus been reduced by 14 bits.</a:t>
            </a:r>
          </a:p>
          <a:p>
            <a:pPr lvl="1"/>
            <a:r>
              <a:rPr lang="en-CA" sz="1400" dirty="0" smtClean="0"/>
              <a:t>This is the same worst case as in HEVC version 1, which </a:t>
            </a:r>
            <a:r>
              <a:rPr lang="en-CA" sz="1400" dirty="0" smtClean="0"/>
              <a:t>may have </a:t>
            </a:r>
            <a:r>
              <a:rPr lang="en-CA" sz="1400" dirty="0" smtClean="0"/>
              <a:t>to be supported by a Range Extensions codec.</a:t>
            </a:r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The proposed scheme was tested under AHG18 </a:t>
            </a:r>
            <a:r>
              <a:rPr lang="en-GB" sz="1800" dirty="0" err="1" smtClean="0"/>
              <a:t>lossy</a:t>
            </a:r>
            <a:r>
              <a:rPr lang="en-GB" sz="1800" dirty="0" smtClean="0"/>
              <a:t> and lossless common test conditions.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6000" y="1850400"/>
            <a:ext cx="3851984" cy="216024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kumimoji="1"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kumimoji="1"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kumimoji="1" sz="1600" baseline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kumimoji="1" sz="1400" baseline="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kumimoji="1" sz="1200" baseline="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5pPr>
            <a:lvl6pPr marL="25146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1400" baseline="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1050" baseline="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9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900" baseline="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GB" sz="1600" dirty="0" smtClean="0"/>
              <a:t>Since the proposed scheme is only in use when extended-precision processing is enabled, no change in BD-rate can occur for other test conditions.</a:t>
            </a:r>
          </a:p>
          <a:p>
            <a:pPr lvl="1"/>
            <a:r>
              <a:rPr lang="en-GB" sz="1600" dirty="0" smtClean="0"/>
              <a:t>The results for AHG18-lossless are shown to the right, and for AHG18‑lossy are shown below:</a:t>
            </a:r>
            <a:endParaRPr lang="en-GB" sz="16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983" y="1772816"/>
            <a:ext cx="447649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84300"/>
            <a:ext cx="863431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1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modification to the current HEVC escape coding scheme for use with extended</a:t>
            </a:r>
            <a:r>
              <a:rPr lang="en-CA" dirty="0"/>
              <a:t>‑</a:t>
            </a:r>
            <a:r>
              <a:rPr lang="en-GB" dirty="0" smtClean="0"/>
              <a:t>precision processing has been presented.</a:t>
            </a:r>
          </a:p>
          <a:p>
            <a:pPr lvl="1"/>
            <a:r>
              <a:rPr lang="en-GB" dirty="0" smtClean="0"/>
              <a:t>Through use of this scheme, the worst-case escape code length can be reduced from 46 to 32, bringing it in line with that of HEVC version 1.</a:t>
            </a:r>
          </a:p>
          <a:p>
            <a:pPr lvl="2"/>
            <a:r>
              <a:rPr lang="en-GB" dirty="0" smtClean="0"/>
              <a:t>Therefore, an entropy decoder in a Range Extensions codec designed to operate at a specified number of pixels per second can be designed for a 30% smaller worst case escape code.</a:t>
            </a:r>
          </a:p>
          <a:p>
            <a:endParaRPr lang="en-GB" dirty="0"/>
          </a:p>
          <a:p>
            <a:r>
              <a:rPr lang="en-GB" dirty="0" smtClean="0"/>
              <a:t>The proposed scheme has been shown not to have significant impact on coding efficiency or run-time.</a:t>
            </a:r>
          </a:p>
          <a:p>
            <a:pPr lvl="1"/>
            <a:r>
              <a:rPr lang="en-GB" dirty="0" smtClean="0"/>
              <a:t>BD-rate changes of 0.0% are observed for AHG18 test conditions.</a:t>
            </a:r>
          </a:p>
          <a:p>
            <a:pPr lvl="1"/>
            <a:r>
              <a:rPr lang="en-GB" dirty="0" smtClean="0"/>
              <a:t>Coefficients that require </a:t>
            </a:r>
            <a:r>
              <a:rPr lang="en-GB" smtClean="0"/>
              <a:t>the worst-case escape </a:t>
            </a:r>
            <a:r>
              <a:rPr lang="en-GB" smtClean="0"/>
              <a:t>codes </a:t>
            </a:r>
            <a:r>
              <a:rPr lang="en-GB" smtClean="0"/>
              <a:t>are </a:t>
            </a:r>
            <a:r>
              <a:rPr lang="en-GB" smtClean="0"/>
              <a:t>very </a:t>
            </a:r>
            <a:r>
              <a:rPr lang="en-GB" smtClean="0"/>
              <a:t>rare</a:t>
            </a:r>
            <a:br>
              <a:rPr lang="en-GB" smtClean="0"/>
            </a:br>
            <a:r>
              <a:rPr lang="en-GB" smtClean="0"/>
              <a:t>(hence </a:t>
            </a:r>
            <a:r>
              <a:rPr lang="en-GB" dirty="0" smtClean="0"/>
              <a:t>they are assigned the largest codes – larger than the coefficients themselves), though a decoder must nonetheless be designed to accommodate them.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74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509</Words>
  <Application>Microsoft Office PowerPoint</Application>
  <PresentationFormat>On-screen Show (4:3)</PresentationFormat>
  <Paragraphs>60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GBM_Master</vt:lpstr>
      <vt:lpstr>AHG18: Worst-Case Escape Code Length  Mitigation</vt:lpstr>
      <vt:lpstr>Background</vt:lpstr>
      <vt:lpstr>Proposed Scheme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2013-10-18T14:36:38Z</dcterms:created>
  <dcterms:modified xsi:type="dcterms:W3CDTF">2014-03-24T11:09:07Z</dcterms:modified>
</cp:coreProperties>
</file>