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13"/>
  </p:notesMasterIdLst>
  <p:handoutMasterIdLst>
    <p:handoutMasterId r:id="rId14"/>
  </p:handoutMasterIdLst>
  <p:sldIdLst>
    <p:sldId id="376" r:id="rId2"/>
    <p:sldId id="377" r:id="rId3"/>
    <p:sldId id="379" r:id="rId4"/>
    <p:sldId id="387" r:id="rId5"/>
    <p:sldId id="384" r:id="rId6"/>
    <p:sldId id="385" r:id="rId7"/>
    <p:sldId id="383" r:id="rId8"/>
    <p:sldId id="386" r:id="rId9"/>
    <p:sldId id="380" r:id="rId10"/>
    <p:sldId id="381" r:id="rId11"/>
    <p:sldId id="38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>
          <p15:clr>
            <a:srgbClr val="A4A3A4"/>
          </p15:clr>
        </p15:guide>
        <p15:guide id="2" orient="horz" pos="4065">
          <p15:clr>
            <a:srgbClr val="A4A3A4"/>
          </p15:clr>
        </p15:guide>
        <p15:guide id="3" orient="horz" pos="255">
          <p15:clr>
            <a:srgbClr val="A4A3A4"/>
          </p15:clr>
        </p15:guide>
        <p15:guide id="4" orient="horz" pos="4110">
          <p15:clr>
            <a:srgbClr val="A4A3A4"/>
          </p15:clr>
        </p15:guide>
        <p15:guide id="5" orient="horz" pos="1389">
          <p15:clr>
            <a:srgbClr val="A4A3A4"/>
          </p15:clr>
        </p15:guide>
        <p15:guide id="6" orient="horz" pos="3430">
          <p15:clr>
            <a:srgbClr val="A4A3A4"/>
          </p15:clr>
        </p15:guide>
        <p15:guide id="7" orient="horz" pos="2931">
          <p15:clr>
            <a:srgbClr val="A4A3A4"/>
          </p15:clr>
        </p15:guide>
        <p15:guide id="8" orient="horz" pos="706">
          <p15:clr>
            <a:srgbClr val="A4A3A4"/>
          </p15:clr>
        </p15:guide>
        <p15:guide id="9" pos="851">
          <p15:clr>
            <a:srgbClr val="A4A3A4"/>
          </p15:clr>
        </p15:guide>
        <p15:guide id="10" pos="3742">
          <p15:clr>
            <a:srgbClr val="A4A3A4"/>
          </p15:clr>
        </p15:guide>
        <p15:guide id="11" pos="2263">
          <p15:clr>
            <a:srgbClr val="A4A3A4"/>
          </p15:clr>
        </p15:guide>
        <p15:guide id="12" pos="5103">
          <p15:clr>
            <a:srgbClr val="A4A3A4"/>
          </p15:clr>
        </p15:guide>
        <p15:guide id="13" pos="227">
          <p15:clr>
            <a:srgbClr val="A4A3A4"/>
          </p15:clr>
        </p15:guide>
        <p15:guide id="14" pos="5530">
          <p15:clr>
            <a:srgbClr val="A4A3A4"/>
          </p15:clr>
        </p15:guide>
        <p15:guide id="15" pos="44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0000"/>
    <a:srgbClr val="124191"/>
    <a:srgbClr val="EDF3FD"/>
    <a:srgbClr val="DAE6FA"/>
    <a:srgbClr val="646464"/>
    <a:srgbClr val="C9C9C9"/>
    <a:srgbClr val="11357C"/>
    <a:srgbClr val="196FB0"/>
    <a:srgbClr val="6D3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28" autoAdjust="0"/>
    <p:restoredTop sz="95927" autoAdjust="0"/>
  </p:normalViewPr>
  <p:slideViewPr>
    <p:cSldViewPr>
      <p:cViewPr varScale="1">
        <p:scale>
          <a:sx n="70" d="100"/>
          <a:sy n="70" d="100"/>
        </p:scale>
        <p:origin x="708" y="72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27/03/2014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27/03/2014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2419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8270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013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0035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423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552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0149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6879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1234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546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dirty="0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dirty="0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4" name="fc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56" r:id="rId2"/>
    <p:sldLayoutId id="2147483855" r:id="rId3"/>
    <p:sldLayoutId id="2147483830" r:id="rId4"/>
    <p:sldLayoutId id="2147483841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40" r:id="rId14"/>
    <p:sldLayoutId id="2147483839" r:id="rId15"/>
    <p:sldLayoutId id="2147483858" r:id="rId16"/>
    <p:sldLayoutId id="2147483857" r:id="rId17"/>
    <p:sldLayoutId id="2147483859" r:id="rId1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8388000" cy="1133644"/>
          </a:xfrm>
        </p:spPr>
        <p:txBody>
          <a:bodyPr/>
          <a:lstStyle/>
          <a:p>
            <a:r>
              <a:rPr lang="tr-TR" dirty="0" smtClean="0"/>
              <a:t>JCTVC-</a:t>
            </a:r>
            <a:r>
              <a:rPr lang="fi-FI" dirty="0" smtClean="0"/>
              <a:t>Q0071</a:t>
            </a:r>
            <a:endParaRPr lang="tr-TR" dirty="0" smtClean="0"/>
          </a:p>
          <a:p>
            <a:r>
              <a:rPr lang="fi-FI" dirty="0" smtClean="0"/>
              <a:t>Döne Bugdayci, Jani Lainema, Kemal </a:t>
            </a:r>
            <a:r>
              <a:rPr lang="fi-FI" dirty="0"/>
              <a:t>Ugur, </a:t>
            </a:r>
            <a:r>
              <a:rPr lang="fi-FI" dirty="0" smtClean="0"/>
              <a:t>Miska </a:t>
            </a:r>
            <a:r>
              <a:rPr lang="fi-FI" dirty="0"/>
              <a:t>Hannuksela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1477328"/>
          </a:xfrm>
        </p:spPr>
        <p:txBody>
          <a:bodyPr/>
          <a:lstStyle/>
          <a:p>
            <a:r>
              <a:rPr lang="fr-FR" dirty="0"/>
              <a:t>AHG10: </a:t>
            </a:r>
            <a:r>
              <a:rPr lang="fr-FR" dirty="0" err="1"/>
              <a:t>Improvements</a:t>
            </a:r>
            <a:r>
              <a:rPr lang="fr-FR" dirty="0"/>
              <a:t> on palette </a:t>
            </a:r>
            <a:r>
              <a:rPr lang="fr-FR" dirty="0" err="1"/>
              <a:t>coding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Run mode restriction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10</a:t>
            </a:fld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393759"/>
              </p:ext>
            </p:extLst>
          </p:nvPr>
        </p:nvGraphicFramePr>
        <p:xfrm>
          <a:off x="323528" y="1988840"/>
          <a:ext cx="8585819" cy="2451735"/>
        </p:xfrm>
        <a:graphic>
          <a:graphicData uri="http://schemas.openxmlformats.org/drawingml/2006/table">
            <a:tbl>
              <a:tblPr/>
              <a:tblGrid>
                <a:gridCol w="2522429"/>
                <a:gridCol w="673710"/>
                <a:gridCol w="673710"/>
                <a:gridCol w="673710"/>
                <a:gridCol w="673710"/>
                <a:gridCol w="673710"/>
                <a:gridCol w="673710"/>
                <a:gridCol w="673710"/>
                <a:gridCol w="673710"/>
                <a:gridCol w="673710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 Main-tier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 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 Super-High-tier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YCbCr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YCbCr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RangeExt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YCbCr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2973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Alternative scan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11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897916"/>
              </p:ext>
            </p:extLst>
          </p:nvPr>
        </p:nvGraphicFramePr>
        <p:xfrm>
          <a:off x="323529" y="2204864"/>
          <a:ext cx="8585819" cy="2451735"/>
        </p:xfrm>
        <a:graphic>
          <a:graphicData uri="http://schemas.openxmlformats.org/drawingml/2006/table">
            <a:tbl>
              <a:tblPr/>
              <a:tblGrid>
                <a:gridCol w="2522429"/>
                <a:gridCol w="673710"/>
                <a:gridCol w="673710"/>
                <a:gridCol w="673710"/>
                <a:gridCol w="673710"/>
                <a:gridCol w="673710"/>
                <a:gridCol w="673710"/>
                <a:gridCol w="673710"/>
                <a:gridCol w="673710"/>
                <a:gridCol w="673710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 Main-tier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 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 Super-High-tier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YCbCr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YCbCr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RangeExt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YCbCr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6519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Three techniques to improve the palette coding mode of the RExt 5.1 </a:t>
            </a:r>
            <a:r>
              <a:rPr lang="fi-FI" dirty="0"/>
              <a:t>based JCTVC-P0303 ”</a:t>
            </a:r>
            <a:r>
              <a:rPr lang="fi-FI" dirty="0" smtClean="0"/>
              <a:t>Palette AhG software”:</a:t>
            </a:r>
          </a:p>
          <a:p>
            <a:endParaRPr lang="fi-FI" dirty="0"/>
          </a:p>
          <a:p>
            <a:pPr marL="457200" indent="-457200">
              <a:buAutoNum type="arabicPeriod"/>
            </a:pPr>
            <a:r>
              <a:rPr lang="fi-FI" dirty="0"/>
              <a:t>L</a:t>
            </a:r>
            <a:r>
              <a:rPr lang="fi-FI" dirty="0" smtClean="0"/>
              <a:t>ong-term palette prediction</a:t>
            </a:r>
          </a:p>
          <a:p>
            <a:pPr marL="1084263" lvl="1" indent="-457200"/>
            <a:r>
              <a:rPr lang="fi-FI" dirty="0" smtClean="0"/>
              <a:t>Signals </a:t>
            </a:r>
            <a:r>
              <a:rPr lang="fi-FI" dirty="0"/>
              <a:t>a long-term palette at slice level</a:t>
            </a:r>
          </a:p>
          <a:p>
            <a:pPr marL="1084263" lvl="1" indent="-457200"/>
            <a:r>
              <a:rPr lang="fi-FI" dirty="0" smtClean="0"/>
              <a:t>Uses </a:t>
            </a:r>
            <a:r>
              <a:rPr lang="fi-FI" dirty="0"/>
              <a:t>the long-term palette to populate the active palette for colors not predicted from </a:t>
            </a:r>
            <a:r>
              <a:rPr lang="fi-FI" dirty="0" smtClean="0"/>
              <a:t>”previous </a:t>
            </a:r>
            <a:r>
              <a:rPr lang="fi-FI" dirty="0"/>
              <a:t>palette</a:t>
            </a:r>
            <a:r>
              <a:rPr lang="fi-FI" dirty="0" smtClean="0"/>
              <a:t>”</a:t>
            </a:r>
          </a:p>
          <a:p>
            <a:pPr marL="457200" indent="-457200">
              <a:buAutoNum type="arabicPeriod"/>
            </a:pPr>
            <a:r>
              <a:rPr lang="fi-FI" dirty="0" smtClean="0"/>
              <a:t>Restricted run-length coding in the ”run mode”</a:t>
            </a:r>
          </a:p>
          <a:p>
            <a:pPr marL="1084263" lvl="1" indent="-457200"/>
            <a:r>
              <a:rPr lang="fi-FI" dirty="0" smtClean="0"/>
              <a:t>Signals which palette entries have non-zero runs</a:t>
            </a:r>
          </a:p>
          <a:p>
            <a:pPr marL="457200" indent="-457200">
              <a:buAutoNum type="arabicPeriod"/>
            </a:pPr>
            <a:r>
              <a:rPr lang="fi-FI" dirty="0" smtClean="0"/>
              <a:t>Alternative scanning of the palette indexes</a:t>
            </a:r>
          </a:p>
          <a:p>
            <a:pPr marL="1084263" lvl="1" indent="-457200"/>
            <a:r>
              <a:rPr lang="fi-FI" dirty="0" smtClean="0"/>
              <a:t>Signals if a palette coded CU is scanned horizontally or vertically</a:t>
            </a:r>
          </a:p>
          <a:p>
            <a:pPr marL="1084263" lvl="1" indent="-457200"/>
            <a:endParaRPr lang="fi-FI" dirty="0" smtClean="0"/>
          </a:p>
          <a:p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674459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Long-term palette prediction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971" y="1340768"/>
            <a:ext cx="8407400" cy="5305439"/>
          </a:xfrm>
        </p:spPr>
        <p:txBody>
          <a:bodyPr>
            <a:normAutofit fontScale="77500" lnSpcReduction="20000"/>
          </a:bodyPr>
          <a:lstStyle/>
          <a:p>
            <a:r>
              <a:rPr lang="fi-FI" dirty="0" smtClean="0"/>
              <a:t>This technique:</a:t>
            </a:r>
          </a:p>
          <a:p>
            <a:pPr marL="1084263" lvl="1" indent="-457200"/>
            <a:r>
              <a:rPr lang="fi-FI" dirty="0" smtClean="0"/>
              <a:t>Signals a slice level </a:t>
            </a:r>
            <a:r>
              <a:rPr lang="fi-FI" dirty="0"/>
              <a:t>long-term </a:t>
            </a:r>
            <a:r>
              <a:rPr lang="fi-FI" dirty="0" smtClean="0"/>
              <a:t>palette</a:t>
            </a:r>
          </a:p>
          <a:p>
            <a:pPr marL="1441450" lvl="2" indent="-457200"/>
            <a:r>
              <a:rPr lang="fi-FI" dirty="0" smtClean="0"/>
              <a:t>Maximum </a:t>
            </a:r>
            <a:r>
              <a:rPr lang="fi-FI" dirty="0"/>
              <a:t>s</a:t>
            </a:r>
            <a:r>
              <a:rPr lang="fi-FI" dirty="0" smtClean="0"/>
              <a:t>ize of 16 entries per color component</a:t>
            </a:r>
          </a:p>
          <a:p>
            <a:pPr marL="1441450" lvl="2" indent="-457200"/>
            <a:r>
              <a:rPr lang="fi-FI" dirty="0" smtClean="0"/>
              <a:t>”Triplet representation” with possibility to pick individual entries for each color</a:t>
            </a:r>
            <a:endParaRPr lang="fi-FI" dirty="0"/>
          </a:p>
          <a:p>
            <a:pPr marL="1084263" lvl="1" indent="-457200"/>
            <a:r>
              <a:rPr lang="fi-FI" dirty="0"/>
              <a:t>Use the long-term palette to populate the active palette for colors not predicted from </a:t>
            </a:r>
            <a:r>
              <a:rPr lang="fi-FI" dirty="0" smtClean="0"/>
              <a:t>the ”short-term” previous palette</a:t>
            </a:r>
          </a:p>
          <a:p>
            <a:pPr marL="1084263" lvl="1" indent="-457200"/>
            <a:r>
              <a:rPr lang="fi-FI" dirty="0" smtClean="0"/>
              <a:t>Encoder uses the most frequently used explicitly signalled palette colors of the previous frame as the long-term palette</a:t>
            </a:r>
          </a:p>
          <a:p>
            <a:pPr marL="457200" indent="-457200"/>
            <a:endParaRPr lang="fi-FI" dirty="0" smtClean="0"/>
          </a:p>
          <a:p>
            <a:pPr marL="457200" indent="-457200"/>
            <a:r>
              <a:rPr lang="fi-FI" dirty="0" smtClean="0"/>
              <a:t>Proposal in pseudo code:</a:t>
            </a:r>
          </a:p>
          <a:p>
            <a:pPr marL="457200" indent="-457200"/>
            <a:endParaRPr lang="fi-FI" dirty="0" smtClean="0"/>
          </a:p>
          <a:p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i-FI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 items in prevPalette )</a:t>
            </a:r>
          </a:p>
          <a:p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fi-FI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signal</a:t>
            </a: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palette entry copied from prevPalette</a:t>
            </a:r>
            <a:endParaRPr lang="fi-FI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i-FI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 </a:t>
            </a: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three color components )</a:t>
            </a:r>
            <a:endParaRPr lang="fi-F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fi-FI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rest of the palette entries )</a:t>
            </a:r>
          </a:p>
          <a:p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fi-FI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signal</a:t>
            </a: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palette entry copied from </a:t>
            </a: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longtermPalette</a:t>
            </a:r>
          </a:p>
          <a:p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fi-FI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 copied </a:t>
            </a: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longtermPalette )</a:t>
            </a:r>
          </a:p>
          <a:p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fi-FI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signal</a:t>
            </a: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index </a:t>
            </a: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longtermPalette</a:t>
            </a:r>
          </a:p>
          <a:p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fi-FI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else</a:t>
            </a:r>
          </a:p>
          <a:p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fi-FI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signal</a:t>
            </a:r>
            <a:r>
              <a:rPr lang="fi-FI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new color</a:t>
            </a:r>
            <a:endParaRPr lang="tr-T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91680" y="5085184"/>
            <a:ext cx="5328592" cy="1080120"/>
          </a:xfrm>
          <a:prstGeom prst="rect">
            <a:avLst/>
          </a:prstGeom>
          <a:solidFill>
            <a:srgbClr val="124191">
              <a:alpha val="10196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342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Long-term palette prediction: example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4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964619"/>
              </p:ext>
            </p:extLst>
          </p:nvPr>
        </p:nvGraphicFramePr>
        <p:xfrm>
          <a:off x="757274" y="1556792"/>
          <a:ext cx="316800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000"/>
                <a:gridCol w="792000"/>
                <a:gridCol w="792000"/>
                <a:gridCol w="792000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fi-FI" dirty="0" smtClean="0"/>
                        <a:t>Previous palette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Index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40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80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689249"/>
              </p:ext>
            </p:extLst>
          </p:nvPr>
        </p:nvGraphicFramePr>
        <p:xfrm>
          <a:off x="4644008" y="1556792"/>
          <a:ext cx="31680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000"/>
                <a:gridCol w="792000"/>
                <a:gridCol w="792000"/>
                <a:gridCol w="792000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fi-FI" dirty="0" smtClean="0"/>
                        <a:t>Long-term palette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Index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128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936628"/>
              </p:ext>
            </p:extLst>
          </p:nvPr>
        </p:nvGraphicFramePr>
        <p:xfrm>
          <a:off x="2627784" y="4347232"/>
          <a:ext cx="316800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000"/>
                <a:gridCol w="792000"/>
                <a:gridCol w="792000"/>
                <a:gridCol w="792000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fi-FI" dirty="0" smtClean="0"/>
                        <a:t>    Active palette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Index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40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80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150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Freeform 12"/>
          <p:cNvSpPr/>
          <p:nvPr/>
        </p:nvSpPr>
        <p:spPr>
          <a:xfrm>
            <a:off x="406604" y="2564905"/>
            <a:ext cx="2221180" cy="2736304"/>
          </a:xfrm>
          <a:custGeom>
            <a:avLst/>
            <a:gdLst>
              <a:gd name="connsiteX0" fmla="*/ 312720 w 2182463"/>
              <a:gd name="connsiteY0" fmla="*/ 0 h 2797791"/>
              <a:gd name="connsiteX1" fmla="*/ 148947 w 2182463"/>
              <a:gd name="connsiteY1" fmla="*/ 1719618 h 2797791"/>
              <a:gd name="connsiteX2" fmla="*/ 2182463 w 2182463"/>
              <a:gd name="connsiteY2" fmla="*/ 2797791 h 2797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82463" h="2797791">
                <a:moveTo>
                  <a:pt x="312720" y="0"/>
                </a:moveTo>
                <a:cubicBezTo>
                  <a:pt x="75021" y="626660"/>
                  <a:pt x="-162677" y="1253320"/>
                  <a:pt x="148947" y="1719618"/>
                </a:cubicBezTo>
                <a:cubicBezTo>
                  <a:pt x="460571" y="2185916"/>
                  <a:pt x="1321517" y="2491853"/>
                  <a:pt x="2182463" y="2797791"/>
                </a:cubicBezTo>
              </a:path>
            </a:pathLst>
          </a:custGeom>
          <a:noFill/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463392" y="2564904"/>
            <a:ext cx="576064" cy="576064"/>
          </a:xfrm>
          <a:prstGeom prst="ellipse">
            <a:avLst/>
          </a:prstGeom>
          <a:solidFill>
            <a:srgbClr val="FF0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255480" y="2204864"/>
            <a:ext cx="576064" cy="576064"/>
          </a:xfrm>
          <a:prstGeom prst="ellipse">
            <a:avLst/>
          </a:prstGeom>
          <a:solidFill>
            <a:srgbClr val="00FF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433520" y="6116934"/>
            <a:ext cx="576064" cy="576064"/>
          </a:xfrm>
          <a:prstGeom prst="ellipse">
            <a:avLst/>
          </a:prstGeom>
          <a:solidFill>
            <a:srgbClr val="FF0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225608" y="6117488"/>
            <a:ext cx="576064" cy="576064"/>
          </a:xfrm>
          <a:prstGeom prst="ellipse">
            <a:avLst/>
          </a:prstGeom>
          <a:solidFill>
            <a:srgbClr val="00FF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017696" y="6120592"/>
            <a:ext cx="576064" cy="576064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705005" y="3034831"/>
            <a:ext cx="410611" cy="394169"/>
          </a:xfrm>
          <a:prstGeom prst="ellipse">
            <a:avLst/>
          </a:prstGeom>
          <a:solidFill>
            <a:schemeClr val="tx2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90215" y="2655851"/>
            <a:ext cx="410611" cy="394169"/>
          </a:xfrm>
          <a:prstGeom prst="ellipse">
            <a:avLst/>
          </a:prstGeom>
          <a:solidFill>
            <a:schemeClr val="tx2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694505" y="2295811"/>
            <a:ext cx="410611" cy="394169"/>
          </a:xfrm>
          <a:prstGeom prst="ellipse">
            <a:avLst/>
          </a:prstGeom>
          <a:solidFill>
            <a:schemeClr val="tx2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397512" y="2908115"/>
            <a:ext cx="2221180" cy="2736304"/>
          </a:xfrm>
          <a:custGeom>
            <a:avLst/>
            <a:gdLst>
              <a:gd name="connsiteX0" fmla="*/ 312720 w 2182463"/>
              <a:gd name="connsiteY0" fmla="*/ 0 h 2797791"/>
              <a:gd name="connsiteX1" fmla="*/ 148947 w 2182463"/>
              <a:gd name="connsiteY1" fmla="*/ 1719618 h 2797791"/>
              <a:gd name="connsiteX2" fmla="*/ 2182463 w 2182463"/>
              <a:gd name="connsiteY2" fmla="*/ 2797791 h 2797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82463" h="2797791">
                <a:moveTo>
                  <a:pt x="312720" y="0"/>
                </a:moveTo>
                <a:cubicBezTo>
                  <a:pt x="75021" y="626660"/>
                  <a:pt x="-162677" y="1253320"/>
                  <a:pt x="148947" y="1719618"/>
                </a:cubicBezTo>
                <a:cubicBezTo>
                  <a:pt x="460571" y="2185916"/>
                  <a:pt x="1321517" y="2491853"/>
                  <a:pt x="2182463" y="2797791"/>
                </a:cubicBezTo>
              </a:path>
            </a:pathLst>
          </a:custGeom>
          <a:noFill/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415696" y="3243326"/>
            <a:ext cx="2221180" cy="2736304"/>
          </a:xfrm>
          <a:custGeom>
            <a:avLst/>
            <a:gdLst>
              <a:gd name="connsiteX0" fmla="*/ 312720 w 2182463"/>
              <a:gd name="connsiteY0" fmla="*/ 0 h 2797791"/>
              <a:gd name="connsiteX1" fmla="*/ 148947 w 2182463"/>
              <a:gd name="connsiteY1" fmla="*/ 1719618 h 2797791"/>
              <a:gd name="connsiteX2" fmla="*/ 2182463 w 2182463"/>
              <a:gd name="connsiteY2" fmla="*/ 2797791 h 2797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82463" h="2797791">
                <a:moveTo>
                  <a:pt x="312720" y="0"/>
                </a:moveTo>
                <a:cubicBezTo>
                  <a:pt x="75021" y="626660"/>
                  <a:pt x="-162677" y="1253320"/>
                  <a:pt x="148947" y="1719618"/>
                </a:cubicBezTo>
                <a:cubicBezTo>
                  <a:pt x="460571" y="2185916"/>
                  <a:pt x="1321517" y="2491853"/>
                  <a:pt x="2182463" y="2797791"/>
                </a:cubicBezTo>
              </a:path>
            </a:pathLst>
          </a:custGeom>
          <a:noFill/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603828" y="5829495"/>
            <a:ext cx="410611" cy="394169"/>
          </a:xfrm>
          <a:prstGeom prst="ellipse">
            <a:avLst/>
          </a:prstGeom>
          <a:solidFill>
            <a:schemeClr val="tx2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589038" y="5440468"/>
            <a:ext cx="410611" cy="394169"/>
          </a:xfrm>
          <a:prstGeom prst="ellipse">
            <a:avLst/>
          </a:prstGeom>
          <a:solidFill>
            <a:schemeClr val="tx2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2593328" y="5080428"/>
            <a:ext cx="410611" cy="394169"/>
          </a:xfrm>
          <a:prstGeom prst="ellipse">
            <a:avLst/>
          </a:prstGeom>
          <a:solidFill>
            <a:schemeClr val="tx2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3923928" y="2908115"/>
            <a:ext cx="1517759" cy="3274321"/>
          </a:xfrm>
          <a:custGeom>
            <a:avLst/>
            <a:gdLst>
              <a:gd name="connsiteX0" fmla="*/ 1569492 w 1569492"/>
              <a:gd name="connsiteY0" fmla="*/ 0 h 3138985"/>
              <a:gd name="connsiteX1" fmla="*/ 655092 w 1569492"/>
              <a:gd name="connsiteY1" fmla="*/ 723331 h 3138985"/>
              <a:gd name="connsiteX2" fmla="*/ 0 w 1569492"/>
              <a:gd name="connsiteY2" fmla="*/ 3138985 h 3138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69492" h="3138985">
                <a:moveTo>
                  <a:pt x="1569492" y="0"/>
                </a:moveTo>
                <a:cubicBezTo>
                  <a:pt x="1243083" y="100083"/>
                  <a:pt x="916674" y="200167"/>
                  <a:pt x="655092" y="723331"/>
                </a:cubicBezTo>
                <a:cubicBezTo>
                  <a:pt x="393510" y="1246495"/>
                  <a:pt x="196755" y="2192740"/>
                  <a:pt x="0" y="3138985"/>
                </a:cubicBezTo>
              </a:path>
            </a:pathLst>
          </a:custGeom>
          <a:noFill/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4735773" y="2784143"/>
            <a:ext cx="1815152" cy="3398293"/>
          </a:xfrm>
          <a:custGeom>
            <a:avLst/>
            <a:gdLst>
              <a:gd name="connsiteX0" fmla="*/ 1815152 w 1815152"/>
              <a:gd name="connsiteY0" fmla="*/ 0 h 3398293"/>
              <a:gd name="connsiteX1" fmla="*/ 1255594 w 1815152"/>
              <a:gd name="connsiteY1" fmla="*/ 682388 h 3398293"/>
              <a:gd name="connsiteX2" fmla="*/ 532263 w 1815152"/>
              <a:gd name="connsiteY2" fmla="*/ 1146412 h 3398293"/>
              <a:gd name="connsiteX3" fmla="*/ 0 w 1815152"/>
              <a:gd name="connsiteY3" fmla="*/ 3398293 h 3398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5152" h="3398293">
                <a:moveTo>
                  <a:pt x="1815152" y="0"/>
                </a:moveTo>
                <a:cubicBezTo>
                  <a:pt x="1642280" y="245659"/>
                  <a:pt x="1469409" y="491319"/>
                  <a:pt x="1255594" y="682388"/>
                </a:cubicBezTo>
                <a:cubicBezTo>
                  <a:pt x="1041779" y="873457"/>
                  <a:pt x="741529" y="693761"/>
                  <a:pt x="532263" y="1146412"/>
                </a:cubicBezTo>
                <a:cubicBezTo>
                  <a:pt x="322997" y="1599063"/>
                  <a:pt x="161498" y="2498678"/>
                  <a:pt x="0" y="3398293"/>
                </a:cubicBezTo>
              </a:path>
            </a:pathLst>
          </a:custGeom>
          <a:noFill/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228184" y="5075892"/>
            <a:ext cx="1930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dirty="0" smtClean="0"/>
              <a:t>Escape coding</a:t>
            </a:r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5595582" y="5923128"/>
            <a:ext cx="1364776" cy="477672"/>
          </a:xfrm>
          <a:custGeom>
            <a:avLst/>
            <a:gdLst>
              <a:gd name="connsiteX0" fmla="*/ 1364776 w 1364776"/>
              <a:gd name="connsiteY0" fmla="*/ 0 h 477672"/>
              <a:gd name="connsiteX1" fmla="*/ 832514 w 1364776"/>
              <a:gd name="connsiteY1" fmla="*/ 341194 h 477672"/>
              <a:gd name="connsiteX2" fmla="*/ 0 w 1364776"/>
              <a:gd name="connsiteY2" fmla="*/ 477672 h 477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64776" h="477672">
                <a:moveTo>
                  <a:pt x="1364776" y="0"/>
                </a:moveTo>
                <a:cubicBezTo>
                  <a:pt x="1212376" y="130791"/>
                  <a:pt x="1059977" y="261582"/>
                  <a:pt x="832514" y="341194"/>
                </a:cubicBezTo>
                <a:cubicBezTo>
                  <a:pt x="605051" y="420806"/>
                  <a:pt x="302525" y="449239"/>
                  <a:pt x="0" y="477672"/>
                </a:cubicBezTo>
              </a:path>
            </a:pathLst>
          </a:custGeom>
          <a:noFill/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6878204" y="5445224"/>
            <a:ext cx="718132" cy="576064"/>
            <a:chOff x="6831544" y="3754396"/>
            <a:chExt cx="718132" cy="576064"/>
          </a:xfrm>
        </p:grpSpPr>
        <p:sp>
          <p:nvSpPr>
            <p:cNvPr id="7" name="TextBox 6"/>
            <p:cNvSpPr txBox="1"/>
            <p:nvPr/>
          </p:nvSpPr>
          <p:spPr>
            <a:xfrm>
              <a:off x="6831544" y="3861048"/>
              <a:ext cx="718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smtClean="0"/>
                <a:t>150</a:t>
              </a:r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6850586" y="3754396"/>
              <a:ext cx="576064" cy="576064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1473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Run mode restriction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971" y="1552563"/>
            <a:ext cx="8407400" cy="4756758"/>
          </a:xfrm>
        </p:spPr>
        <p:txBody>
          <a:bodyPr>
            <a:normAutofit/>
          </a:bodyPr>
          <a:lstStyle/>
          <a:p>
            <a:r>
              <a:rPr lang="fi-FI" dirty="0" smtClean="0"/>
              <a:t>This technique:</a:t>
            </a:r>
          </a:p>
          <a:p>
            <a:pPr marL="1084263" lvl="1" indent="-457200"/>
            <a:r>
              <a:rPr lang="fi-FI" dirty="0" smtClean="0"/>
              <a:t>Signals for each palette mode CU what is the maximum palette index that has non-zero runs</a:t>
            </a:r>
          </a:p>
          <a:p>
            <a:pPr marL="1084263" lvl="1" indent="-457200"/>
            <a:r>
              <a:rPr lang="fi-FI" dirty="0" smtClean="0"/>
              <a:t>Assumes other palette indexes to have always a run of zero</a:t>
            </a:r>
            <a:endParaRPr lang="fi-FI" dirty="0"/>
          </a:p>
          <a:p>
            <a:pPr marL="457200" indent="-457200"/>
            <a:endParaRPr lang="fi-FI" dirty="0" smtClean="0"/>
          </a:p>
          <a:p>
            <a:pPr marL="457200" indent="-457200"/>
            <a:r>
              <a:rPr lang="fi-FI" dirty="0" smtClean="0"/>
              <a:t>Proposal in pseudo code:</a:t>
            </a:r>
          </a:p>
          <a:p>
            <a:pPr marL="457200" indent="-457200"/>
            <a:endParaRPr lang="fi-FI" dirty="0" smtClean="0"/>
          </a:p>
          <a:p>
            <a:r>
              <a:rPr lang="fi-FI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decode</a:t>
            </a:r>
            <a:r>
              <a:rPr lang="fi-FI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palette index </a:t>
            </a:r>
          </a:p>
          <a:p>
            <a:r>
              <a:rPr lang="fi-FI" sz="2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if </a:t>
            </a:r>
            <a:r>
              <a:rPr lang="fi-FI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runMode &amp;&amp; palette index &gt; max palette </a:t>
            </a:r>
            <a:r>
              <a:rPr lang="fi-FI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index with </a:t>
            </a:r>
            <a:r>
              <a:rPr lang="fi-FI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runs )</a:t>
            </a:r>
          </a:p>
          <a:p>
            <a:r>
              <a:rPr lang="fi-FI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set run = 0</a:t>
            </a:r>
          </a:p>
          <a:p>
            <a:r>
              <a:rPr lang="fi-FI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</a:t>
            </a:r>
            <a:r>
              <a:rPr lang="fi-FI" sz="2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else</a:t>
            </a:r>
          </a:p>
          <a:p>
            <a:r>
              <a:rPr lang="fi-FI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</a:t>
            </a:r>
            <a:r>
              <a:rPr lang="fi-FI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decode </a:t>
            </a:r>
            <a:r>
              <a:rPr lang="fi-FI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run</a:t>
            </a:r>
            <a:endParaRPr lang="tr-TR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4869160"/>
            <a:ext cx="7128792" cy="1080120"/>
          </a:xfrm>
          <a:prstGeom prst="rect">
            <a:avLst/>
          </a:prstGeom>
          <a:solidFill>
            <a:srgbClr val="124191">
              <a:alpha val="10196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412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Alternative scan for palette CUs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This technique:</a:t>
            </a:r>
          </a:p>
          <a:p>
            <a:pPr marL="1084263" lvl="1" indent="-457200"/>
            <a:r>
              <a:rPr lang="fi-FI" dirty="0"/>
              <a:t>Signals if a palette coded CU is scanned horizontally or vertically</a:t>
            </a:r>
          </a:p>
          <a:p>
            <a:pPr marL="457200" indent="-457200"/>
            <a:endParaRPr lang="fi-FI" dirty="0" smtClean="0"/>
          </a:p>
          <a:p>
            <a:pPr marL="457200" indent="-457200"/>
            <a:r>
              <a:rPr lang="fi-FI" dirty="0" smtClean="0"/>
              <a:t>Proposal in pseudo code:</a:t>
            </a:r>
          </a:p>
          <a:p>
            <a:pPr marL="457200" indent="-457200"/>
            <a:endParaRPr lang="fi-FI" dirty="0" smtClean="0"/>
          </a:p>
          <a:p>
            <a:r>
              <a:rPr lang="fi-FI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i-FI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signal</a:t>
            </a:r>
            <a:r>
              <a:rPr lang="fi-FI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palette </a:t>
            </a:r>
            <a:r>
              <a:rPr lang="fi-FI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coded CU is scanned horizontally or vertically</a:t>
            </a:r>
          </a:p>
          <a:p>
            <a:r>
              <a:rPr lang="fi-FI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i-FI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fi-FI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 vertical scan )</a:t>
            </a:r>
          </a:p>
          <a:p>
            <a:r>
              <a:rPr lang="fi-FI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fi-FI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scan the CU vertically</a:t>
            </a:r>
          </a:p>
          <a:p>
            <a:r>
              <a:rPr lang="fi-FI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i-FI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else</a:t>
            </a:r>
          </a:p>
          <a:p>
            <a:r>
              <a:rPr lang="fi-FI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scan the CU </a:t>
            </a:r>
            <a:r>
              <a:rPr lang="fi-FI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horizontally</a:t>
            </a:r>
            <a:endParaRPr lang="fi-FI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208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Lossy 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7</a:t>
            </a:fld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077358"/>
              </p:ext>
            </p:extLst>
          </p:nvPr>
        </p:nvGraphicFramePr>
        <p:xfrm>
          <a:off x="323528" y="1988840"/>
          <a:ext cx="8513811" cy="2451735"/>
        </p:xfrm>
        <a:graphic>
          <a:graphicData uri="http://schemas.openxmlformats.org/drawingml/2006/table">
            <a:tbl>
              <a:tblPr/>
              <a:tblGrid>
                <a:gridCol w="2450421"/>
                <a:gridCol w="673710"/>
                <a:gridCol w="673710"/>
                <a:gridCol w="673710"/>
                <a:gridCol w="673710"/>
                <a:gridCol w="673710"/>
                <a:gridCol w="673710"/>
                <a:gridCol w="673710"/>
                <a:gridCol w="673710"/>
                <a:gridCol w="673710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 Main-tier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 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 Super-High-tier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YCbCr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YCbCr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RangeExt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YCbCr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4869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Results of the indivitual techniques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292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Long-term palette prediction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9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497977"/>
              </p:ext>
            </p:extLst>
          </p:nvPr>
        </p:nvGraphicFramePr>
        <p:xfrm>
          <a:off x="251521" y="1916832"/>
          <a:ext cx="8657827" cy="2451735"/>
        </p:xfrm>
        <a:graphic>
          <a:graphicData uri="http://schemas.openxmlformats.org/drawingml/2006/table">
            <a:tbl>
              <a:tblPr/>
              <a:tblGrid>
                <a:gridCol w="2594437"/>
                <a:gridCol w="673710"/>
                <a:gridCol w="673710"/>
                <a:gridCol w="673710"/>
                <a:gridCol w="673710"/>
                <a:gridCol w="673710"/>
                <a:gridCol w="673710"/>
                <a:gridCol w="673710"/>
                <a:gridCol w="673710"/>
                <a:gridCol w="673710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 Main-tier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 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 Super-High-tier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YCbCr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YCbCr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RangeExt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YCbCr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3091760"/>
      </p:ext>
    </p:extLst>
  </p:cSld>
  <p:clrMapOvr>
    <a:masterClrMapping/>
  </p:clrMapOvr>
</p:sld>
</file>

<file path=ppt/theme/theme1.xml><?xml version="1.0" encoding="utf-8"?>
<a:theme xmlns:a="http://schemas.openxmlformats.org/drawingml/2006/main" name="Nokia-Long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Nokia-Long-v1</Template>
  <TotalTime>223</TotalTime>
  <Words>1361</Words>
  <Application>Microsoft Office PowerPoint</Application>
  <PresentationFormat>On-screen Show (4:3)</PresentationFormat>
  <Paragraphs>547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Arial</vt:lpstr>
      <vt:lpstr>Calibri</vt:lpstr>
      <vt:lpstr>Nokia Pure Text</vt:lpstr>
      <vt:lpstr>Times New Roman</vt:lpstr>
      <vt:lpstr>Nokia-Long-v1</vt:lpstr>
      <vt:lpstr>AHG10: Improvements on palette coding</vt:lpstr>
      <vt:lpstr>Summary</vt:lpstr>
      <vt:lpstr>Long-term palette prediction</vt:lpstr>
      <vt:lpstr>Long-term palette prediction: example</vt:lpstr>
      <vt:lpstr>Run mode restriction</vt:lpstr>
      <vt:lpstr>Alternative scan for palette CUs</vt:lpstr>
      <vt:lpstr>Lossy results</vt:lpstr>
      <vt:lpstr>Results of the indivitual techniques</vt:lpstr>
      <vt:lpstr>Long-term palette prediction</vt:lpstr>
      <vt:lpstr>Run mode restriction</vt:lpstr>
      <vt:lpstr>Alternative scan</vt:lpstr>
    </vt:vector>
  </TitlesOfParts>
  <Company>NOKIA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AHG9: Display hint SEI message for ROI layers </dc:title>
  <dc:creator>Kemal Ugur</dc:creator>
  <cp:lastModifiedBy>Lainema Jani (Nokia-NRC/Tampere)</cp:lastModifiedBy>
  <cp:revision>29</cp:revision>
  <dcterms:created xsi:type="dcterms:W3CDTF">2014-01-12T17:10:10Z</dcterms:created>
  <dcterms:modified xsi:type="dcterms:W3CDTF">2014-03-27T18:43:40Z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4c77e5a2-749d-47f9-9bbd-dc46bb971337</vt:lpwstr>
  </property>
  <property fmtid="{D5CDD505-2E9C-101B-9397-08002B2CF9AE}" pid="3" name="NokiaConfidentiality">
    <vt:lpwstr>Public</vt:lpwstr>
  </property>
</Properties>
</file>