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33" r:id="rId3"/>
    <p:sldId id="326" r:id="rId4"/>
    <p:sldId id="335" r:id="rId5"/>
    <p:sldId id="336" r:id="rId6"/>
    <p:sldId id="337" r:id="rId7"/>
    <p:sldId id="329" r:id="rId8"/>
    <p:sldId id="338" r:id="rId9"/>
    <p:sldId id="330" r:id="rId10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A8"/>
    <a:srgbClr val="FF6600"/>
    <a:srgbClr val="FFFF99"/>
    <a:srgbClr val="CC0000"/>
    <a:srgbClr val="CECEF2"/>
    <a:srgbClr val="0080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5349" autoAdjust="0"/>
  </p:normalViewPr>
  <p:slideViewPr>
    <p:cSldViewPr>
      <p:cViewPr>
        <p:scale>
          <a:sx n="75" d="100"/>
          <a:sy n="75" d="100"/>
        </p:scale>
        <p:origin x="-1494" y="-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3/29/2014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fr-FR" sz="3600" dirty="0"/>
              <a:t>AhG10: Transition copy mode for Palette mode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JCTVC-Q0065 </a:t>
            </a:r>
            <a:r>
              <a:rPr lang="fr-FR" sz="3600" dirty="0"/>
              <a:t>	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6576" y="4437112"/>
            <a:ext cx="7594600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u="sng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JCT-VC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Valencia, March/April 2014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Proposal: additional “transition” mode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28464" y="1530052"/>
            <a:ext cx="4859908" cy="5067300"/>
          </a:xfrm>
        </p:spPr>
        <p:txBody>
          <a:bodyPr/>
          <a:lstStyle/>
          <a:p>
            <a:r>
              <a:rPr lang="en-US" dirty="0" smtClean="0"/>
              <a:t>Palette modes presented in </a:t>
            </a:r>
            <a:r>
              <a:rPr lang="en-US" dirty="0" smtClean="0"/>
              <a:t>JCTVC-P0303 includes</a:t>
            </a:r>
            <a:endParaRPr lang="en-US" dirty="0" smtClean="0"/>
          </a:p>
          <a:p>
            <a:pPr lvl="1"/>
            <a:r>
              <a:rPr lang="en-US" dirty="0" smtClean="0"/>
              <a:t>“Left mode” (or “</a:t>
            </a:r>
            <a:r>
              <a:rPr lang="en-US" dirty="0" err="1" smtClean="0"/>
              <a:t>run_mode</a:t>
            </a:r>
            <a:r>
              <a:rPr lang="en-US" dirty="0" smtClean="0"/>
              <a:t>”)</a:t>
            </a:r>
          </a:p>
          <a:p>
            <a:pPr lvl="1"/>
            <a:r>
              <a:rPr lang="en-US" dirty="0" smtClean="0"/>
              <a:t>“Copy above mode”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New mode considering the </a:t>
            </a:r>
            <a:r>
              <a:rPr lang="en-US" dirty="0" smtClean="0"/>
              <a:t>level </a:t>
            </a:r>
            <a:r>
              <a:rPr lang="en-US" dirty="0" smtClean="0"/>
              <a:t>“transition”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2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25008" y="1580580"/>
            <a:ext cx="4646230" cy="4032448"/>
            <a:chOff x="1928664" y="692696"/>
            <a:chExt cx="4646230" cy="4032448"/>
          </a:xfrm>
        </p:grpSpPr>
        <p:sp>
          <p:nvSpPr>
            <p:cNvPr id="20" name="Rectangle 19"/>
            <p:cNvSpPr/>
            <p:nvPr/>
          </p:nvSpPr>
          <p:spPr bwMode="auto">
            <a:xfrm>
              <a:off x="1928664" y="126876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504728" y="126876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090676" y="1268760"/>
              <a:ext cx="576064" cy="57606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675715" y="1268760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4251779" y="1268760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4827843" y="126876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5413791" y="1268760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5998830" y="1268760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1928664" y="1844824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504728" y="1844824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3090676" y="1844824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3675715" y="1844824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4251779" y="1844824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827843" y="1844824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5413791" y="1844824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5998830" y="1844824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1928664" y="2420888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2504728" y="2420888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3090676" y="2420888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3675715" y="2420888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251779" y="2420888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4827843" y="2420888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5413791" y="2420888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5998830" y="2420888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1928664" y="2996952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2504728" y="2996952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3090676" y="2996952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3675715" y="2996952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4251779" y="2996952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4827843" y="2996952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5413791" y="2996952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5998830" y="2996952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1928664" y="3573016"/>
              <a:ext cx="576064" cy="57606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2504728" y="357301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3090676" y="357301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3675715" y="357301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4251779" y="357301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4827843" y="357301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5413791" y="357301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5998830" y="357301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1928664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2504728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3090676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3675715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4251779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4827843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5413791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5998830" y="4149080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cxnSp>
          <p:nvCxnSpPr>
            <p:cNvPr id="68" name="Straight Arrow Connector 67"/>
            <p:cNvCxnSpPr/>
            <p:nvPr/>
          </p:nvCxnSpPr>
          <p:spPr bwMode="auto">
            <a:xfrm flipH="1">
              <a:off x="3970288" y="3285435"/>
              <a:ext cx="512440" cy="0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4482728" y="3284984"/>
              <a:ext cx="1334368" cy="45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 flipV="1">
              <a:off x="3932915" y="2132856"/>
              <a:ext cx="0" cy="584914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3963747" y="2708920"/>
              <a:ext cx="232311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72" name="Rectangle 71"/>
            <p:cNvSpPr/>
            <p:nvPr/>
          </p:nvSpPr>
          <p:spPr bwMode="auto">
            <a:xfrm>
              <a:off x="1928664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2504728" y="692696"/>
              <a:ext cx="576064" cy="576064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3090676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3675715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4251779" y="692696"/>
              <a:ext cx="576064" cy="57606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4827843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5413791" y="692696"/>
              <a:ext cx="576064" cy="576064"/>
            </a:xfrm>
            <a:prstGeom prst="rect">
              <a:avLst/>
            </a:prstGeom>
            <a:solidFill>
              <a:srgbClr val="2A2AA8"/>
            </a:solidFill>
            <a:ln w="9525" cap="flat" cmpd="sng" algn="ctr">
              <a:solidFill>
                <a:srgbClr val="2A2AA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5998830" y="692696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cxnSp>
          <p:nvCxnSpPr>
            <p:cNvPr id="80" name="Straight Arrow Connector 79"/>
            <p:cNvCxnSpPr/>
            <p:nvPr/>
          </p:nvCxnSpPr>
          <p:spPr bwMode="auto">
            <a:xfrm flipV="1">
              <a:off x="2216696" y="1556792"/>
              <a:ext cx="1162012" cy="2304256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 flipV="1">
              <a:off x="2797702" y="3861048"/>
              <a:ext cx="2352210" cy="1652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sp>
        <p:nvSpPr>
          <p:cNvPr id="2" name="Rectangle 1"/>
          <p:cNvSpPr/>
          <p:nvPr/>
        </p:nvSpPr>
        <p:spPr bwMode="auto">
          <a:xfrm>
            <a:off x="6187020" y="2156644"/>
            <a:ext cx="1161103" cy="576064"/>
          </a:xfrm>
          <a:prstGeom prst="rect">
            <a:avLst/>
          </a:prstGeom>
          <a:noFill/>
          <a:ln w="285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5025917" y="4473600"/>
            <a:ext cx="1161103" cy="576064"/>
          </a:xfrm>
          <a:prstGeom prst="rect">
            <a:avLst/>
          </a:prstGeom>
          <a:noFill/>
          <a:ln w="285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791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Transition mode signalling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468420" cy="5067300"/>
          </a:xfrm>
        </p:spPr>
        <p:txBody>
          <a:bodyPr/>
          <a:lstStyle/>
          <a:p>
            <a:r>
              <a:rPr lang="en-US" dirty="0" smtClean="0"/>
              <a:t>Signalling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1371600" lvl="3" indent="0">
              <a:buNone/>
            </a:pPr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3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210578"/>
              </p:ext>
            </p:extLst>
          </p:nvPr>
        </p:nvGraphicFramePr>
        <p:xfrm>
          <a:off x="2288704" y="2132856"/>
          <a:ext cx="4464496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248"/>
                <a:gridCol w="2232248"/>
              </a:tblGrid>
              <a:tr h="4140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Codeword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Mode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</a:tr>
              <a:tr h="4140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Left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</a:rPr>
                        <a:t> mode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</a:tr>
              <a:tr h="4140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Copy transition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</a:tr>
              <a:tr h="4140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Copy above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23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16496" y="188640"/>
            <a:ext cx="9145016" cy="609600"/>
          </a:xfrm>
        </p:spPr>
        <p:txBody>
          <a:bodyPr/>
          <a:lstStyle/>
          <a:p>
            <a:pPr algn="l"/>
            <a:r>
              <a:rPr lang="en-US" dirty="0" smtClean="0"/>
              <a:t>Two variants: Normal and simplified modes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468420" cy="5067300"/>
          </a:xfrm>
        </p:spPr>
        <p:txBody>
          <a:bodyPr/>
          <a:lstStyle/>
          <a:p>
            <a:r>
              <a:rPr lang="en-US" dirty="0" smtClean="0"/>
              <a:t>Normal mode: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last position (POS) where a given transition appear in the CU is stored</a:t>
            </a:r>
          </a:p>
          <a:p>
            <a:pPr lvl="2"/>
            <a:r>
              <a:rPr lang="en-US" dirty="0" smtClean="0"/>
              <a:t>POS </a:t>
            </a:r>
            <a:r>
              <a:rPr lang="en-US" dirty="0"/>
              <a:t>is a table of 32 elements, storing position in the current block, which in the worst case (64x64 CU) is 32*10 </a:t>
            </a:r>
            <a:r>
              <a:rPr lang="en-US" dirty="0" smtClean="0"/>
              <a:t>bits</a:t>
            </a:r>
          </a:p>
          <a:p>
            <a:pPr lvl="2"/>
            <a:r>
              <a:rPr lang="en-US" dirty="0"/>
              <a:t>In addition, this requires storing all decoded levels, which in the same worst case is 4095*5 bits, </a:t>
            </a:r>
            <a:endParaRPr lang="en-US" dirty="0" smtClean="0"/>
          </a:p>
          <a:p>
            <a:pPr lvl="2"/>
            <a:r>
              <a:rPr lang="en-US" dirty="0" smtClean="0"/>
              <a:t>Total: </a:t>
            </a:r>
            <a:r>
              <a:rPr lang="en-US" dirty="0"/>
              <a:t>2.5Kbytes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Simplified mode:</a:t>
            </a:r>
          </a:p>
          <a:p>
            <a:pPr lvl="1"/>
            <a:r>
              <a:rPr lang="en-US" dirty="0" smtClean="0"/>
              <a:t>Store only the last transition of each level: 32 transitions</a:t>
            </a:r>
          </a:p>
          <a:p>
            <a:pPr lvl="2"/>
            <a:r>
              <a:rPr lang="en-US" dirty="0" smtClean="0"/>
              <a:t>Memory </a:t>
            </a:r>
            <a:r>
              <a:rPr lang="en-US" dirty="0"/>
              <a:t>to </a:t>
            </a:r>
            <a:r>
              <a:rPr lang="en-US" dirty="0" smtClean="0"/>
              <a:t>consider: 32*5 bits = 20 Bytes</a:t>
            </a:r>
          </a:p>
          <a:p>
            <a:pPr marL="1371600" lvl="3" indent="0">
              <a:buNone/>
            </a:pPr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4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Experiment results: Normal mode</a:t>
            </a:r>
            <a:endParaRPr lang="en-US" sz="28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5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584" y="3068960"/>
            <a:ext cx="7992888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7"/>
          <p:cNvSpPr>
            <a:spLocks noGrp="1"/>
          </p:cNvSpPr>
          <p:nvPr>
            <p:ph idx="1"/>
          </p:nvPr>
        </p:nvSpPr>
        <p:spPr>
          <a:xfrm>
            <a:off x="165100" y="1052513"/>
            <a:ext cx="9493250" cy="5067300"/>
          </a:xfrm>
        </p:spPr>
        <p:txBody>
          <a:bodyPr/>
          <a:lstStyle/>
          <a:p>
            <a:r>
              <a:rPr lang="en-US" dirty="0" smtClean="0"/>
              <a:t>Anchors: </a:t>
            </a:r>
            <a:r>
              <a:rPr lang="en-US" dirty="0" err="1" smtClean="0"/>
              <a:t>RExt</a:t>
            </a:r>
            <a:r>
              <a:rPr lang="en-US" dirty="0" smtClean="0"/>
              <a:t> 6.0 + </a:t>
            </a:r>
            <a:r>
              <a:rPr lang="en-US" dirty="0" smtClean="0"/>
              <a:t>P0303</a:t>
            </a:r>
          </a:p>
          <a:p>
            <a:pPr lvl="1"/>
            <a:r>
              <a:rPr lang="en-US" dirty="0" smtClean="0"/>
              <a:t>All: -1.8%, -</a:t>
            </a:r>
            <a:r>
              <a:rPr lang="en-US" dirty="0"/>
              <a:t>1.9</a:t>
            </a:r>
            <a:r>
              <a:rPr lang="en-US" dirty="0" smtClean="0"/>
              <a:t>%, -</a:t>
            </a:r>
            <a:r>
              <a:rPr lang="en-US" dirty="0"/>
              <a:t>1.9%</a:t>
            </a:r>
          </a:p>
          <a:p>
            <a:pPr lvl="1"/>
            <a:r>
              <a:rPr lang="en-US" dirty="0"/>
              <a:t>class </a:t>
            </a:r>
            <a:r>
              <a:rPr lang="en-US" dirty="0" smtClean="0"/>
              <a:t>F+SC: -2.8%, -</a:t>
            </a:r>
            <a:r>
              <a:rPr lang="en-US" dirty="0"/>
              <a:t>2.9</a:t>
            </a:r>
            <a:r>
              <a:rPr lang="en-US" dirty="0" smtClean="0"/>
              <a:t>%, -</a:t>
            </a:r>
            <a:r>
              <a:rPr lang="en-US" dirty="0"/>
              <a:t>2.9%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03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Experiment results: Normal mode</a:t>
            </a:r>
            <a:endParaRPr lang="en-US" sz="28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6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60" y="2348880"/>
            <a:ext cx="7992888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7"/>
          <p:cNvSpPr>
            <a:spLocks noGrp="1"/>
          </p:cNvSpPr>
          <p:nvPr>
            <p:ph idx="1"/>
          </p:nvPr>
        </p:nvSpPr>
        <p:spPr>
          <a:xfrm>
            <a:off x="165100" y="1052513"/>
            <a:ext cx="9493250" cy="5067300"/>
          </a:xfrm>
        </p:spPr>
        <p:txBody>
          <a:bodyPr/>
          <a:lstStyle/>
          <a:p>
            <a:r>
              <a:rPr lang="en-US" dirty="0" smtClean="0"/>
              <a:t>Anchors: </a:t>
            </a:r>
            <a:r>
              <a:rPr lang="en-US" dirty="0" err="1" smtClean="0"/>
              <a:t>RExt</a:t>
            </a:r>
            <a:r>
              <a:rPr lang="en-US" dirty="0" smtClean="0"/>
              <a:t> 6.0 + </a:t>
            </a:r>
            <a:r>
              <a:rPr lang="en-US" dirty="0" smtClean="0"/>
              <a:t>P0303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40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results: Simplified mode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Anchors: </a:t>
            </a:r>
            <a:r>
              <a:rPr lang="en-US" dirty="0" err="1" smtClean="0"/>
              <a:t>RExt</a:t>
            </a:r>
            <a:r>
              <a:rPr lang="en-US" dirty="0" smtClean="0"/>
              <a:t> </a:t>
            </a:r>
            <a:r>
              <a:rPr lang="en-US" dirty="0"/>
              <a:t>6.0 + P0303</a:t>
            </a:r>
          </a:p>
          <a:p>
            <a:pPr lvl="1"/>
            <a:r>
              <a:rPr lang="en-US" dirty="0" smtClean="0"/>
              <a:t>All: -1.6%, -</a:t>
            </a:r>
            <a:r>
              <a:rPr lang="en-US" dirty="0"/>
              <a:t>1.6</a:t>
            </a:r>
            <a:r>
              <a:rPr lang="en-US" dirty="0" smtClean="0"/>
              <a:t>%, -</a:t>
            </a:r>
            <a:r>
              <a:rPr lang="en-US" dirty="0"/>
              <a:t>1.6%</a:t>
            </a:r>
          </a:p>
          <a:p>
            <a:pPr lvl="1"/>
            <a:r>
              <a:rPr lang="en-US" dirty="0"/>
              <a:t>class </a:t>
            </a:r>
            <a:r>
              <a:rPr lang="en-US" dirty="0" smtClean="0"/>
              <a:t>F+SC: -2.4%, -</a:t>
            </a:r>
            <a:r>
              <a:rPr lang="en-US" dirty="0"/>
              <a:t>2.5</a:t>
            </a:r>
            <a:r>
              <a:rPr lang="en-US" dirty="0" smtClean="0"/>
              <a:t>%, -</a:t>
            </a:r>
            <a:r>
              <a:rPr lang="en-US" dirty="0"/>
              <a:t>2.5%</a:t>
            </a:r>
          </a:p>
          <a:p>
            <a:endParaRPr 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/>
              <a:t>6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8" y="2708920"/>
            <a:ext cx="8296751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33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results: Simplified mode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Anchors: </a:t>
            </a:r>
            <a:r>
              <a:rPr lang="en-US" dirty="0" err="1" smtClean="0"/>
              <a:t>RExt</a:t>
            </a:r>
            <a:r>
              <a:rPr lang="en-US" dirty="0" smtClean="0"/>
              <a:t> </a:t>
            </a:r>
            <a:r>
              <a:rPr lang="en-US" dirty="0"/>
              <a:t>6.0 + P0303</a:t>
            </a:r>
          </a:p>
          <a:p>
            <a:endParaRPr 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/>
              <a:t>6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8" y="2276872"/>
            <a:ext cx="7390556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516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 to consider </a:t>
            </a:r>
            <a:r>
              <a:rPr lang="en-US" dirty="0"/>
              <a:t>t</a:t>
            </a:r>
            <a:r>
              <a:rPr lang="en-US" dirty="0" smtClean="0"/>
              <a:t>his new transition mode inside the Palette tools in the scope of the definition of a Test Model for the Screen Content coding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Already proposed in P0115</a:t>
            </a:r>
          </a:p>
          <a:p>
            <a:pPr lvl="1"/>
            <a:r>
              <a:rPr lang="en-US" dirty="0" smtClean="0"/>
              <a:t>Used in several answers to </a:t>
            </a:r>
            <a:r>
              <a:rPr lang="en-US" dirty="0" err="1" smtClean="0"/>
              <a:t>CfP</a:t>
            </a:r>
            <a:endParaRPr lang="en-US" dirty="0" smtClean="0"/>
          </a:p>
          <a:p>
            <a:pPr lvl="2"/>
            <a:r>
              <a:rPr lang="en-US" dirty="0" smtClean="0"/>
              <a:t>JCTVC-Q0037 (</a:t>
            </a:r>
            <a:r>
              <a:rPr lang="en-US" dirty="0" err="1" smtClean="0"/>
              <a:t>Interdigital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JCTVC-Q0035 </a:t>
            </a:r>
            <a:r>
              <a:rPr lang="en-US" smtClean="0"/>
              <a:t>(Microsoft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Similar approaches in</a:t>
            </a:r>
          </a:p>
          <a:p>
            <a:pPr lvl="2"/>
            <a:r>
              <a:rPr lang="en-US" dirty="0"/>
              <a:t>JCTVC-Q0033 (</a:t>
            </a:r>
            <a:r>
              <a:rPr lang="en-US" dirty="0" err="1"/>
              <a:t>Mediatek</a:t>
            </a:r>
            <a:r>
              <a:rPr lang="en-US" dirty="0"/>
              <a:t>)</a:t>
            </a:r>
          </a:p>
          <a:p>
            <a:pPr marL="914400" lvl="2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9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63628</TotalTime>
  <Words>320</Words>
  <Application>Microsoft Office PowerPoint</Application>
  <PresentationFormat>A4 Paper (210x297 mm)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標準デザイン</vt:lpstr>
      <vt:lpstr>AhG10: Transition copy mode for Palette mode  JCTVC-Q0065  </vt:lpstr>
      <vt:lpstr>Proposal: additional “transition” mode</vt:lpstr>
      <vt:lpstr>Transition mode signalling</vt:lpstr>
      <vt:lpstr>Two variants: Normal and simplified modes</vt:lpstr>
      <vt:lpstr>Experiment results: Normal mode</vt:lpstr>
      <vt:lpstr>Experiment results: Normal mode</vt:lpstr>
      <vt:lpstr>Experiment results: Simplified mode</vt:lpstr>
      <vt:lpstr>Experiment results: Simplified mode</vt:lpstr>
      <vt:lpstr>Conclusion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Patrice ONNO (laptop)</cp:lastModifiedBy>
  <cp:revision>1551</cp:revision>
  <dcterms:created xsi:type="dcterms:W3CDTF">2005-11-15T02:06:28Z</dcterms:created>
  <dcterms:modified xsi:type="dcterms:W3CDTF">2014-03-29T09:21:56Z</dcterms:modified>
  <cp:category>R2/A1</cp:category>
</cp:coreProperties>
</file>