
<file path=[Content_Types].xml><?xml version="1.0" encoding="utf-8"?>
<Types xmlns="http://schemas.openxmlformats.org/package/2006/content-types">
  <Default Extension="png" ContentType="image/png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256" r:id="rId2"/>
    <p:sldId id="337" r:id="rId3"/>
    <p:sldId id="341" r:id="rId4"/>
    <p:sldId id="339" r:id="rId5"/>
    <p:sldId id="342" r:id="rId6"/>
    <p:sldId id="340" r:id="rId7"/>
  </p:sldIdLst>
  <p:sldSz cx="9906000" cy="6858000" type="A4"/>
  <p:notesSz cx="6669088" cy="99266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Lucida Sans Unicode" pitchFamily="34" charset="0"/>
        <a:ea typeface="ＭＳ Ｐゴシック" pitchFamily="34" charset="-128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A2AA8"/>
    <a:srgbClr val="FF6600"/>
    <a:srgbClr val="FFFF99"/>
    <a:srgbClr val="CC0000"/>
    <a:srgbClr val="CECEF2"/>
    <a:srgbClr val="008000"/>
    <a:srgbClr val="99FF99"/>
    <a:srgbClr val="ACACE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824" autoAdjust="0"/>
    <p:restoredTop sz="95349" autoAdjust="0"/>
  </p:normalViewPr>
  <p:slideViewPr>
    <p:cSldViewPr>
      <p:cViewPr>
        <p:scale>
          <a:sx n="75" d="100"/>
          <a:sy n="75" d="100"/>
        </p:scale>
        <p:origin x="-1506" y="-2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6" d="100"/>
          <a:sy n="76" d="100"/>
        </p:scale>
        <p:origin x="-2778" y="-102"/>
      </p:cViewPr>
      <p:guideLst>
        <p:guide orient="horz" pos="3126"/>
        <p:guide pos="210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908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778250" y="0"/>
            <a:ext cx="28908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434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9750"/>
            <a:ext cx="28908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434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778250" y="9429750"/>
            <a:ext cx="2890838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fld id="{FAB57DE5-AF8B-4576-AFA8-1ED55C4744AE}" type="slidenum">
              <a:rPr lang="en-US" altLang="ja-JP"/>
              <a:pPr>
                <a:defRPr/>
              </a:pPr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4852481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670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771900" y="0"/>
            <a:ext cx="28670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56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00088" y="766763"/>
            <a:ext cx="5313362" cy="36798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24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4875" y="4752975"/>
            <a:ext cx="4903788" cy="4446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 smtClean="0"/>
              <a:t>マスタ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</a:p>
        </p:txBody>
      </p:sp>
      <p:sp>
        <p:nvSpPr>
          <p:cNvPr id="624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9750"/>
            <a:ext cx="28670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24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771900" y="9429750"/>
            <a:ext cx="28670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  <a:ea typeface="ＭＳ Ｐゴシック" pitchFamily="50" charset="-128"/>
                <a:cs typeface="+mn-cs"/>
              </a:defRPr>
            </a:lvl1pPr>
          </a:lstStyle>
          <a:p>
            <a:pPr>
              <a:defRPr/>
            </a:pPr>
            <a:fld id="{AE0245A7-D695-4B9B-918F-F6E5E502A3D6}" type="slidenum">
              <a:rPr lang="en-US" altLang="ja-JP"/>
              <a:pPr>
                <a:defRPr/>
              </a:pPr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34326497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MS PMincho" pitchFamily="18" charset="-128"/>
        <a:cs typeface="ＭＳ Ｐ明朝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12"/>
          <p:cNvSpPr>
            <a:spLocks/>
          </p:cNvSpPr>
          <p:nvPr userDrawn="1"/>
        </p:nvSpPr>
        <p:spPr bwMode="auto">
          <a:xfrm>
            <a:off x="344488" y="5816600"/>
            <a:ext cx="9072562" cy="720725"/>
          </a:xfrm>
          <a:custGeom>
            <a:avLst/>
            <a:gdLst>
              <a:gd name="T0" fmla="*/ 2147483647 w 5105"/>
              <a:gd name="T1" fmla="*/ 2147483647 h 454"/>
              <a:gd name="T2" fmla="*/ 2147483647 w 5105"/>
              <a:gd name="T3" fmla="*/ 2147483647 h 454"/>
              <a:gd name="T4" fmla="*/ 2147483647 w 5105"/>
              <a:gd name="T5" fmla="*/ 2147483647 h 454"/>
              <a:gd name="T6" fmla="*/ 2147483647 w 5105"/>
              <a:gd name="T7" fmla="*/ 2147483647 h 454"/>
              <a:gd name="T8" fmla="*/ 0 w 5105"/>
              <a:gd name="T9" fmla="*/ 2147483647 h 454"/>
              <a:gd name="T10" fmla="*/ 0 w 5105"/>
              <a:gd name="T11" fmla="*/ 2147483647 h 454"/>
              <a:gd name="T12" fmla="*/ 2147483647 w 5105"/>
              <a:gd name="T13" fmla="*/ 2147483647 h 454"/>
              <a:gd name="T14" fmla="*/ 2147483647 w 5105"/>
              <a:gd name="T15" fmla="*/ 2147483647 h 454"/>
              <a:gd name="T16" fmla="*/ 2147483647 w 5105"/>
              <a:gd name="T17" fmla="*/ 2147483647 h 454"/>
              <a:gd name="T18" fmla="*/ 2147483647 w 5105"/>
              <a:gd name="T19" fmla="*/ 2147483647 h 454"/>
              <a:gd name="T20" fmla="*/ 2147483647 w 5105"/>
              <a:gd name="T21" fmla="*/ 2147483647 h 454"/>
              <a:gd name="T22" fmla="*/ 2147483647 w 5105"/>
              <a:gd name="T23" fmla="*/ 2147483647 h 454"/>
              <a:gd name="T24" fmla="*/ 2147483647 w 5105"/>
              <a:gd name="T25" fmla="*/ 2147483647 h 454"/>
              <a:gd name="T26" fmla="*/ 2147483647 w 5105"/>
              <a:gd name="T27" fmla="*/ 2147483647 h 454"/>
              <a:gd name="T28" fmla="*/ 2147483647 w 5105"/>
              <a:gd name="T29" fmla="*/ 2147483647 h 454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</a:gdLst>
            <a:ahLst/>
            <a:cxnLst>
              <a:cxn ang="T30">
                <a:pos x="T0" y="T1"/>
              </a:cxn>
              <a:cxn ang="T31">
                <a:pos x="T2" y="T3"/>
              </a:cxn>
              <a:cxn ang="T32">
                <a:pos x="T4" y="T5"/>
              </a:cxn>
              <a:cxn ang="T33">
                <a:pos x="T6" y="T7"/>
              </a:cxn>
              <a:cxn ang="T34">
                <a:pos x="T8" y="T9"/>
              </a:cxn>
              <a:cxn ang="T35">
                <a:pos x="T10" y="T11"/>
              </a:cxn>
              <a:cxn ang="T36">
                <a:pos x="T12" y="T13"/>
              </a:cxn>
              <a:cxn ang="T37">
                <a:pos x="T14" y="T15"/>
              </a:cxn>
              <a:cxn ang="T38">
                <a:pos x="T16" y="T17"/>
              </a:cxn>
              <a:cxn ang="T39">
                <a:pos x="T18" y="T19"/>
              </a:cxn>
              <a:cxn ang="T40">
                <a:pos x="T20" y="T21"/>
              </a:cxn>
              <a:cxn ang="T41">
                <a:pos x="T22" y="T23"/>
              </a:cxn>
              <a:cxn ang="T42">
                <a:pos x="T24" y="T25"/>
              </a:cxn>
              <a:cxn ang="T43">
                <a:pos x="T26" y="T27"/>
              </a:cxn>
              <a:cxn ang="T44">
                <a:pos x="T28" y="T29"/>
              </a:cxn>
            </a:cxnLst>
            <a:rect l="0" t="0" r="r" b="b"/>
            <a:pathLst>
              <a:path w="5105" h="454">
                <a:moveTo>
                  <a:pt x="5105" y="43"/>
                </a:moveTo>
                <a:cubicBezTo>
                  <a:pt x="5105" y="63"/>
                  <a:pt x="5105" y="385"/>
                  <a:pt x="5105" y="385"/>
                </a:cubicBezTo>
                <a:cubicBezTo>
                  <a:pt x="5104" y="440"/>
                  <a:pt x="5079" y="454"/>
                  <a:pt x="5035" y="451"/>
                </a:cubicBezTo>
                <a:cubicBezTo>
                  <a:pt x="5034" y="451"/>
                  <a:pt x="63" y="452"/>
                  <a:pt x="63" y="451"/>
                </a:cubicBezTo>
                <a:cubicBezTo>
                  <a:pt x="24" y="451"/>
                  <a:pt x="0" y="431"/>
                  <a:pt x="0" y="382"/>
                </a:cubicBezTo>
                <a:cubicBezTo>
                  <a:pt x="0" y="384"/>
                  <a:pt x="0" y="109"/>
                  <a:pt x="0" y="106"/>
                </a:cubicBezTo>
                <a:cubicBezTo>
                  <a:pt x="0" y="42"/>
                  <a:pt x="26" y="32"/>
                  <a:pt x="65" y="32"/>
                </a:cubicBezTo>
                <a:cubicBezTo>
                  <a:pt x="72" y="31"/>
                  <a:pt x="957" y="32"/>
                  <a:pt x="957" y="31"/>
                </a:cubicBezTo>
                <a:cubicBezTo>
                  <a:pt x="1002" y="31"/>
                  <a:pt x="1011" y="58"/>
                  <a:pt x="1010" y="103"/>
                </a:cubicBezTo>
                <a:cubicBezTo>
                  <a:pt x="1010" y="101"/>
                  <a:pt x="1010" y="296"/>
                  <a:pt x="1010" y="298"/>
                </a:cubicBezTo>
                <a:cubicBezTo>
                  <a:pt x="1011" y="340"/>
                  <a:pt x="1028" y="362"/>
                  <a:pt x="1077" y="362"/>
                </a:cubicBezTo>
                <a:cubicBezTo>
                  <a:pt x="1077" y="362"/>
                  <a:pt x="4910" y="361"/>
                  <a:pt x="4908" y="361"/>
                </a:cubicBezTo>
                <a:cubicBezTo>
                  <a:pt x="4953" y="361"/>
                  <a:pt x="4974" y="355"/>
                  <a:pt x="5000" y="284"/>
                </a:cubicBezTo>
                <a:cubicBezTo>
                  <a:pt x="5048" y="153"/>
                  <a:pt x="5079" y="59"/>
                  <a:pt x="5084" y="47"/>
                </a:cubicBezTo>
                <a:cubicBezTo>
                  <a:pt x="5099" y="0"/>
                  <a:pt x="5103" y="23"/>
                  <a:pt x="5105" y="43"/>
                </a:cubicBezTo>
                <a:close/>
              </a:path>
            </a:pathLst>
          </a:custGeom>
          <a:solidFill>
            <a:schemeClr val="bg1"/>
          </a:solidFill>
          <a:ln w="6350" cmpd="sng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fr-FR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165100" y="2895600"/>
            <a:ext cx="95758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defRPr/>
            </a:pPr>
            <a:endParaRPr lang="fr-FR" sz="3400" b="1" dirty="0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  <a:ea typeface="ＭＳ Ｐゴシック" pitchFamily="50" charset="-128"/>
              <a:cs typeface="+mn-cs"/>
            </a:endParaRPr>
          </a:p>
        </p:txBody>
      </p:sp>
      <p:pic>
        <p:nvPicPr>
          <p:cNvPr id="6" name="Picture 10" descr="canon_logo_new.jp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6425" y="6070600"/>
            <a:ext cx="1106488" cy="238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Freeform 8"/>
          <p:cNvSpPr>
            <a:spLocks/>
          </p:cNvSpPr>
          <p:nvPr userDrawn="1"/>
        </p:nvSpPr>
        <p:spPr bwMode="auto">
          <a:xfrm>
            <a:off x="517525" y="366713"/>
            <a:ext cx="8899525" cy="736600"/>
          </a:xfrm>
          <a:custGeom>
            <a:avLst/>
            <a:gdLst>
              <a:gd name="T0" fmla="*/ 2147483647 w 5116"/>
              <a:gd name="T1" fmla="*/ 2147483647 h 464"/>
              <a:gd name="T2" fmla="*/ 0 w 5116"/>
              <a:gd name="T3" fmla="*/ 2147483647 h 464"/>
              <a:gd name="T4" fmla="*/ 2147483647 w 5116"/>
              <a:gd name="T5" fmla="*/ 2147483647 h 464"/>
              <a:gd name="T6" fmla="*/ 2147483647 w 5116"/>
              <a:gd name="T7" fmla="*/ 2147483647 h 464"/>
              <a:gd name="T8" fmla="*/ 2147483647 w 5116"/>
              <a:gd name="T9" fmla="*/ 2147483647 h 464"/>
              <a:gd name="T10" fmla="*/ 2147483647 w 5116"/>
              <a:gd name="T11" fmla="*/ 2147483647 h 464"/>
              <a:gd name="T12" fmla="*/ 2147483647 w 5116"/>
              <a:gd name="T13" fmla="*/ 2147483647 h 464"/>
              <a:gd name="T14" fmla="*/ 2147483647 w 5116"/>
              <a:gd name="T15" fmla="*/ 2147483647 h 464"/>
              <a:gd name="T16" fmla="*/ 2147483647 w 5116"/>
              <a:gd name="T17" fmla="*/ 2147483647 h 464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w 5116"/>
              <a:gd name="T28" fmla="*/ 0 h 464"/>
              <a:gd name="T29" fmla="*/ 5116 w 5116"/>
              <a:gd name="T30" fmla="*/ 464 h 464"/>
            </a:gdLst>
            <a:ahLst/>
            <a:cxnLst>
              <a:cxn ang="T18">
                <a:pos x="T0" y="T1"/>
              </a:cxn>
              <a:cxn ang="T19">
                <a:pos x="T2" y="T3"/>
              </a:cxn>
              <a:cxn ang="T20">
                <a:pos x="T4" y="T5"/>
              </a:cxn>
              <a:cxn ang="T21">
                <a:pos x="T6" y="T7"/>
              </a:cxn>
              <a:cxn ang="T22">
                <a:pos x="T8" y="T9"/>
              </a:cxn>
              <a:cxn ang="T23">
                <a:pos x="T10" y="T11"/>
              </a:cxn>
              <a:cxn ang="T24">
                <a:pos x="T12" y="T13"/>
              </a:cxn>
              <a:cxn ang="T25">
                <a:pos x="T14" y="T15"/>
              </a:cxn>
              <a:cxn ang="T26">
                <a:pos x="T16" y="T17"/>
              </a:cxn>
            </a:cxnLst>
            <a:rect l="T27" t="T28" r="T29" b="T30"/>
            <a:pathLst>
              <a:path w="5116" h="464">
                <a:moveTo>
                  <a:pt x="3" y="417"/>
                </a:moveTo>
                <a:cubicBezTo>
                  <a:pt x="1" y="415"/>
                  <a:pt x="1" y="69"/>
                  <a:pt x="0" y="70"/>
                </a:cubicBezTo>
                <a:cubicBezTo>
                  <a:pt x="1" y="15"/>
                  <a:pt x="31" y="0"/>
                  <a:pt x="70" y="4"/>
                </a:cubicBezTo>
                <a:cubicBezTo>
                  <a:pt x="2557" y="0"/>
                  <a:pt x="5068" y="4"/>
                  <a:pt x="5067" y="6"/>
                </a:cubicBezTo>
                <a:cubicBezTo>
                  <a:pt x="5116" y="6"/>
                  <a:pt x="5113" y="94"/>
                  <a:pt x="5067" y="94"/>
                </a:cubicBezTo>
                <a:cubicBezTo>
                  <a:pt x="5065" y="91"/>
                  <a:pt x="207" y="93"/>
                  <a:pt x="205" y="94"/>
                </a:cubicBezTo>
                <a:cubicBezTo>
                  <a:pt x="160" y="94"/>
                  <a:pt x="138" y="103"/>
                  <a:pt x="114" y="154"/>
                </a:cubicBezTo>
                <a:cubicBezTo>
                  <a:pt x="66" y="285"/>
                  <a:pt x="24" y="405"/>
                  <a:pt x="19" y="417"/>
                </a:cubicBezTo>
                <a:cubicBezTo>
                  <a:pt x="4" y="464"/>
                  <a:pt x="3" y="417"/>
                  <a:pt x="3" y="417"/>
                </a:cubicBezTo>
                <a:close/>
              </a:path>
            </a:pathLst>
          </a:custGeom>
          <a:solidFill>
            <a:srgbClr val="C60C30"/>
          </a:solidFill>
          <a:ln>
            <a:noFill/>
          </a:ln>
          <a:extLst>
            <a:ext uri="{91240B29-F687-4F45-9708-019B960494DF}">
              <a14:hiddenLine xmlns:a14="http://schemas.microsoft.com/office/drawing/2010/main" w="317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3086" name="Rectangle 14"/>
          <p:cNvSpPr>
            <a:spLocks noGrp="1" noChangeArrowheads="1"/>
          </p:cNvSpPr>
          <p:nvPr>
            <p:ph type="ctrTitle"/>
          </p:nvPr>
        </p:nvSpPr>
        <p:spPr>
          <a:xfrm>
            <a:off x="165100" y="2286000"/>
            <a:ext cx="9575800" cy="1143000"/>
          </a:xfrm>
          <a:effectLst/>
        </p:spPr>
        <p:txBody>
          <a:bodyPr/>
          <a:lstStyle>
            <a:lvl1pPr>
              <a:defRPr sz="3400">
                <a:solidFill>
                  <a:srgbClr val="CC0000"/>
                </a:solidFill>
                <a:effectLst/>
              </a:defRPr>
            </a:lvl1pPr>
          </a:lstStyle>
          <a:p>
            <a:r>
              <a:rPr lang="ja-JP" altLang="en-US" dirty="0"/>
              <a:t>マスタ タイトルの書式設定</a:t>
            </a:r>
          </a:p>
        </p:txBody>
      </p:sp>
      <p:sp>
        <p:nvSpPr>
          <p:cNvPr id="3087" name="Rectangle 15"/>
          <p:cNvSpPr>
            <a:spLocks noGrp="1" noChangeArrowheads="1"/>
          </p:cNvSpPr>
          <p:nvPr>
            <p:ph type="subTitle" idx="1"/>
          </p:nvPr>
        </p:nvSpPr>
        <p:spPr>
          <a:xfrm>
            <a:off x="1155700" y="4149080"/>
            <a:ext cx="7594600" cy="1752600"/>
          </a:xfrm>
        </p:spPr>
        <p:txBody>
          <a:bodyPr/>
          <a:lstStyle>
            <a:lvl1pPr marL="0" indent="0" algn="ctr">
              <a:lnSpc>
                <a:spcPct val="130000"/>
              </a:lnSpc>
              <a:buFont typeface="Wingdings" pitchFamily="2" charset="2"/>
              <a:buNone/>
              <a:defRPr sz="2000" b="1">
                <a:effectLst/>
              </a:defRPr>
            </a:lvl1pPr>
          </a:lstStyle>
          <a:p>
            <a:r>
              <a:rPr lang="ja-JP" altLang="en-US" dirty="0"/>
              <a:t>マスタ サブタイトルの書式設定</a:t>
            </a:r>
          </a:p>
        </p:txBody>
      </p:sp>
      <p:sp>
        <p:nvSpPr>
          <p:cNvPr id="8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z="8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fld id="{0BD71417-9433-42A6-BD79-914523352F8D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90796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  <a:p>
            <a:pPr lvl="4"/>
            <a:r>
              <a:rPr lang="en-GB" noProof="0" dirty="0" smtClean="0"/>
              <a:t>Fifth level</a:t>
            </a:r>
            <a:endParaRPr lang="en-GB" noProof="0" dirty="0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B6C154F7-0DB9-4230-B3E7-CC8D3C1300E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935853-567E-48CC-B67C-A22290DB14DA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4964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46950" y="38100"/>
            <a:ext cx="2393950" cy="6515100"/>
          </a:xfrm>
        </p:spPr>
        <p:txBody>
          <a:bodyPr vert="eaVert"/>
          <a:lstStyle/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5100" y="38100"/>
            <a:ext cx="7029450" cy="6515100"/>
          </a:xfrm>
        </p:spPr>
        <p:txBody>
          <a:bodyPr vert="eaVert"/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C60E0316-B595-4B45-ABD3-D3585C9CB6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10FBB3-3560-445E-84E2-6908F076CA9D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63005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C81326EB-5BD2-4FFC-9D77-5CEA9729858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F65F5E-56C0-41FE-8952-731974E2CC91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31597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8250" y="38100"/>
            <a:ext cx="8502650" cy="609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65100" y="762000"/>
            <a:ext cx="4670425" cy="579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987925" y="762000"/>
            <a:ext cx="4670425" cy="2819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987925" y="3733800"/>
            <a:ext cx="4670425" cy="2819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4DA7AD29-07A5-41C7-9C90-716C38ADE5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C02E9E-2D55-4C1E-93AA-4ADC20F0FEE7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2968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38250" y="38100"/>
            <a:ext cx="8502650" cy="609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65100" y="762000"/>
            <a:ext cx="4670425" cy="579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87925" y="762000"/>
            <a:ext cx="4670425" cy="579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4A61C73D-D4EF-453D-9237-B61C9314CB2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5E0BB3-2721-4060-89CE-79B558680C25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70648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200">
                <a:solidFill>
                  <a:srgbClr val="CC0000"/>
                </a:solidFill>
                <a:effectLst/>
              </a:defRPr>
            </a:lvl1pPr>
          </a:lstStyle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solidFill>
                  <a:schemeClr val="accent2">
                    <a:lumMod val="75000"/>
                  </a:schemeClr>
                </a:solidFill>
              </a:defRPr>
            </a:lvl1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  <a:p>
            <a:pPr lvl="4"/>
            <a:r>
              <a:rPr lang="en-GB" noProof="0" dirty="0" smtClean="0"/>
              <a:t>Fifth level</a:t>
            </a:r>
            <a:endParaRPr lang="en-GB" noProof="0" dirty="0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3B579A1C-4217-4838-8729-98289743671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EF7106-A3D5-4EFE-B232-7EBAC61259D5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3584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5EDB6450-5734-4625-9FC1-E3F456CA43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32B2B4-593B-4E3E-AF00-9B9E53740F5C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81419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5100" y="762000"/>
            <a:ext cx="4670425" cy="5791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87925" y="762000"/>
            <a:ext cx="4670425" cy="5791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3B0556BE-5BE4-4B8C-AE76-1CBFB9B0235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FC7FB3-98CD-47DB-BED3-A7E106D977E5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47053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noProof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noProof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1C13A6FC-8428-4C76-BF08-2CC6138883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DF6CC9-A321-4B48-81C2-906505ACF416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5103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E278E5E2-6AD1-4399-89B0-BEAD9507A0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4B7524-42A9-4C99-A0B8-0D3112B01FB5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31917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3F6A643E-4C84-4F40-A992-BA07585126C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9038EB-10CC-46A0-AC19-9208F6F1FCED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6329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noProof="0" smtClean="0"/>
              <a:t>Click to edit Master title style</a:t>
            </a:r>
            <a:endParaRPr lang="en-GB" noProof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noProof="0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A3E6A381-8A4A-401A-A114-5841A4057A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15D72D-FCEA-41B1-9042-ABAE59F6BE80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1066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noProof="0" dirty="0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 algn="r">
              <a:defRPr sz="800">
                <a:solidFill>
                  <a:srgbClr val="C60C30"/>
                </a:solidFill>
              </a:defRPr>
            </a:lvl1pPr>
          </a:lstStyle>
          <a:p>
            <a:pPr>
              <a:defRPr/>
            </a:pPr>
            <a:fld id="{ABD067CE-3681-41ED-BD6B-2DA69287343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sz="half" idx="11"/>
          </p:nvPr>
        </p:nvSpPr>
        <p:spPr>
          <a:xfrm>
            <a:off x="354013" y="6483350"/>
            <a:ext cx="1719262" cy="2365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9413C0-F45C-4776-975A-52A63FFCD45E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84130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0"/>
          <p:cNvSpPr>
            <a:spLocks noGrp="1" noChangeArrowheads="1"/>
          </p:cNvSpPr>
          <p:nvPr>
            <p:ph type="title"/>
          </p:nvPr>
        </p:nvSpPr>
        <p:spPr bwMode="auto">
          <a:xfrm>
            <a:off x="920750" y="115888"/>
            <a:ext cx="8502650" cy="609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2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65100" y="1052513"/>
            <a:ext cx="9493250" cy="5067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Freeform 2"/>
          <p:cNvSpPr>
            <a:spLocks/>
          </p:cNvSpPr>
          <p:nvPr userDrawn="1"/>
        </p:nvSpPr>
        <p:spPr bwMode="auto">
          <a:xfrm flipH="1" flipV="1">
            <a:off x="344488" y="6032500"/>
            <a:ext cx="9288462" cy="492125"/>
          </a:xfrm>
          <a:custGeom>
            <a:avLst/>
            <a:gdLst>
              <a:gd name="T0" fmla="*/ 0 w 5102"/>
              <a:gd name="T1" fmla="*/ 2147483647 h 310"/>
              <a:gd name="T2" fmla="*/ 2147483647 w 5102"/>
              <a:gd name="T3" fmla="*/ 2147483647 h 310"/>
              <a:gd name="T4" fmla="*/ 2147483647 w 5102"/>
              <a:gd name="T5" fmla="*/ 0 h 310"/>
              <a:gd name="T6" fmla="*/ 2147483647 w 5102"/>
              <a:gd name="T7" fmla="*/ 0 h 310"/>
              <a:gd name="T8" fmla="*/ 0 60000 65536"/>
              <a:gd name="T9" fmla="*/ 0 60000 65536"/>
              <a:gd name="T10" fmla="*/ 0 60000 65536"/>
              <a:gd name="T11" fmla="*/ 0 60000 65536"/>
              <a:gd name="T12" fmla="*/ 0 w 5102"/>
              <a:gd name="T13" fmla="*/ 0 h 310"/>
              <a:gd name="T14" fmla="*/ 5102 w 5102"/>
              <a:gd name="T15" fmla="*/ 310 h 310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5102" h="310">
                <a:moveTo>
                  <a:pt x="0" y="310"/>
                </a:moveTo>
                <a:cubicBezTo>
                  <a:pt x="15" y="271"/>
                  <a:pt x="92" y="75"/>
                  <a:pt x="93" y="76"/>
                </a:cubicBezTo>
                <a:cubicBezTo>
                  <a:pt x="111" y="29"/>
                  <a:pt x="137" y="0"/>
                  <a:pt x="204" y="0"/>
                </a:cubicBezTo>
                <a:cubicBezTo>
                  <a:pt x="2631" y="0"/>
                  <a:pt x="4082" y="0"/>
                  <a:pt x="5102" y="0"/>
                </a:cubicBezTo>
              </a:path>
            </a:pathLst>
          </a:custGeom>
          <a:noFill/>
          <a:ln w="63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11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4488" y="6483350"/>
            <a:ext cx="1719262" cy="23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 sz="800">
                <a:solidFill>
                  <a:schemeClr val="bg2"/>
                </a:solidFill>
                <a:cs typeface="+mn-cs"/>
              </a:defRPr>
            </a:lvl1pPr>
          </a:lstStyle>
          <a:p>
            <a:pPr>
              <a:defRPr/>
            </a:pPr>
            <a:fld id="{2007C552-1BFB-4017-AFF2-8FC0CFB7E5AA}" type="datetime1">
              <a:rPr lang="en-US"/>
              <a:pPr>
                <a:defRPr/>
              </a:pPr>
              <a:t>3/28/2014</a:t>
            </a:fld>
            <a:endParaRPr lang="en-US"/>
          </a:p>
        </p:txBody>
      </p:sp>
      <p:sp>
        <p:nvSpPr>
          <p:cNvPr id="13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624888" y="6484938"/>
            <a:ext cx="790575" cy="236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defRPr sz="800">
                <a:solidFill>
                  <a:srgbClr val="C60C30"/>
                </a:solidFill>
                <a:cs typeface="+mn-cs"/>
              </a:defRPr>
            </a:lvl1pPr>
          </a:lstStyle>
          <a:p>
            <a:pPr>
              <a:defRPr/>
            </a:pPr>
            <a:fld id="{A741FA47-4133-47B9-9ED3-7719D4BEE82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1031" name="Picture 10" descr="canon_logo_new.jpg"/>
          <p:cNvPicPr>
            <a:picLocks noChangeAspect="1"/>
          </p:cNvPicPr>
          <p:nvPr userDrawn="1"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3050" y="6119813"/>
            <a:ext cx="1141413" cy="238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2" name="Freeform 3"/>
          <p:cNvSpPr>
            <a:spLocks/>
          </p:cNvSpPr>
          <p:nvPr userDrawn="1"/>
        </p:nvSpPr>
        <p:spPr bwMode="auto">
          <a:xfrm>
            <a:off x="200025" y="115888"/>
            <a:ext cx="9432925" cy="492125"/>
          </a:xfrm>
          <a:custGeom>
            <a:avLst/>
            <a:gdLst>
              <a:gd name="T0" fmla="*/ 0 w 5102"/>
              <a:gd name="T1" fmla="*/ 2147483647 h 310"/>
              <a:gd name="T2" fmla="*/ 2147483647 w 5102"/>
              <a:gd name="T3" fmla="*/ 2147483647 h 310"/>
              <a:gd name="T4" fmla="*/ 2147483647 w 5102"/>
              <a:gd name="T5" fmla="*/ 0 h 310"/>
              <a:gd name="T6" fmla="*/ 2147483647 w 5102"/>
              <a:gd name="T7" fmla="*/ 0 h 31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102" h="310">
                <a:moveTo>
                  <a:pt x="0" y="310"/>
                </a:moveTo>
                <a:cubicBezTo>
                  <a:pt x="15" y="271"/>
                  <a:pt x="92" y="75"/>
                  <a:pt x="93" y="76"/>
                </a:cubicBezTo>
                <a:cubicBezTo>
                  <a:pt x="111" y="29"/>
                  <a:pt x="137" y="0"/>
                  <a:pt x="204" y="0"/>
                </a:cubicBezTo>
                <a:cubicBezTo>
                  <a:pt x="2631" y="0"/>
                  <a:pt x="4082" y="0"/>
                  <a:pt x="5102" y="0"/>
                </a:cubicBezTo>
              </a:path>
            </a:pathLst>
          </a:custGeom>
          <a:noFill/>
          <a:ln w="6350" cmpd="sng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938" r:id="rId1"/>
    <p:sldLayoutId id="2147484939" r:id="rId2"/>
    <p:sldLayoutId id="2147484940" r:id="rId3"/>
    <p:sldLayoutId id="2147484941" r:id="rId4"/>
    <p:sldLayoutId id="2147484942" r:id="rId5"/>
    <p:sldLayoutId id="2147484943" r:id="rId6"/>
    <p:sldLayoutId id="2147484944" r:id="rId7"/>
    <p:sldLayoutId id="2147484945" r:id="rId8"/>
    <p:sldLayoutId id="2147484946" r:id="rId9"/>
    <p:sldLayoutId id="2147484947" r:id="rId10"/>
    <p:sldLayoutId id="2147484948" r:id="rId11"/>
    <p:sldLayoutId id="2147484949" r:id="rId12"/>
    <p:sldLayoutId id="2147484950" r:id="rId13"/>
    <p:sldLayoutId id="2147484951" r:id="rId14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latin typeface="+mj-lt"/>
          <a:ea typeface="+mj-ea"/>
          <a:cs typeface="ＭＳ Ｐゴシック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  <a:cs typeface="ＭＳ Ｐゴシック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  <a:cs typeface="ＭＳ Ｐゴシック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  <a:cs typeface="ＭＳ Ｐゴシック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3000" b="1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  <a:cs typeface="ＭＳ Ｐゴシック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3000" b="1">
          <a:solidFill>
            <a:schemeClr val="accent2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3000" b="1">
          <a:solidFill>
            <a:schemeClr val="accent2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3000" b="1">
          <a:solidFill>
            <a:schemeClr val="accent2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3000" b="1">
          <a:solidFill>
            <a:schemeClr val="accent2"/>
          </a:solidFill>
          <a:effectLst>
            <a:outerShdw blurRad="38100" dist="38100" dir="2700000" algn="tl">
              <a:srgbClr val="C0C0C0"/>
            </a:outerShdw>
          </a:effectLst>
          <a:latin typeface="Lucida Sans Unicode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Wingdings" pitchFamily="2" charset="2"/>
        <a:buChar char="n"/>
        <a:defRPr kumimoji="1" sz="2800">
          <a:solidFill>
            <a:schemeClr val="accent2"/>
          </a:solidFill>
          <a:latin typeface="+mn-lt"/>
          <a:ea typeface="+mn-ea"/>
          <a:cs typeface="ＭＳ Ｐゴシック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CC00CC"/>
        </a:buClr>
        <a:buFont typeface="Wingdings" pitchFamily="2" charset="2"/>
        <a:buChar char="l"/>
        <a:defRPr sz="2400">
          <a:solidFill>
            <a:schemeClr val="tx1"/>
          </a:solidFill>
          <a:latin typeface="+mn-lt"/>
          <a:ea typeface="+mn-ea"/>
          <a:cs typeface="ＭＳ Ｐゴシック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Ø"/>
        <a:defRPr kumimoji="1" sz="2000">
          <a:solidFill>
            <a:schemeClr val="tx1"/>
          </a:solidFill>
          <a:latin typeface="+mn-lt"/>
          <a:ea typeface="+mn-ea"/>
          <a:cs typeface="ＭＳ Ｐゴシック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FF9900"/>
        </a:buClr>
        <a:buChar char="–"/>
        <a:defRPr kumimoji="1">
          <a:solidFill>
            <a:schemeClr val="tx1"/>
          </a:solidFill>
          <a:latin typeface="+mn-lt"/>
          <a:ea typeface="+mn-ea"/>
          <a:cs typeface="ＭＳ Ｐゴシック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  <a:cs typeface="ＭＳ Ｐゴシック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>
              <a:spcBef>
                <a:spcPts val="600"/>
              </a:spcBef>
            </a:pPr>
            <a:r>
              <a:rPr lang="en-US" sz="3600" dirty="0"/>
              <a:t>On the displacement vector prediction scheme for Intra Block </a:t>
            </a:r>
            <a:r>
              <a:rPr lang="en-US" sz="3600" dirty="0" smtClean="0"/>
              <a:t>Copy</a:t>
            </a:r>
            <a:br>
              <a:rPr lang="en-US" sz="3600" dirty="0" smtClean="0"/>
            </a:br>
            <a:r>
              <a:rPr lang="fr-FR" sz="3600" dirty="0" smtClean="0"/>
              <a:t/>
            </a:r>
            <a:br>
              <a:rPr lang="fr-FR" sz="3600" dirty="0" smtClean="0"/>
            </a:br>
            <a:r>
              <a:rPr lang="fr-FR" sz="3600" dirty="0" smtClean="0"/>
              <a:t>JCTVC-Q0062</a:t>
            </a:r>
            <a:r>
              <a:rPr lang="fr-FR" sz="3600" dirty="0"/>
              <a:t>	</a:t>
            </a:r>
            <a:endParaRPr lang="en-US" dirty="0" smtClean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6576" y="4437112"/>
            <a:ext cx="7594600" cy="108012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C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. </a:t>
            </a:r>
            <a:r>
              <a:rPr lang="en-US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Gisquet</a:t>
            </a:r>
            <a:r>
              <a:rPr lang="en-US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, G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.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Laroche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, P. </a:t>
            </a:r>
            <a:r>
              <a:rPr lang="en-US" dirty="0" err="1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Onno</a:t>
            </a:r>
            <a:endParaRPr lang="en-US" dirty="0" smtClean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defRPr/>
            </a:pP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17</a:t>
            </a:r>
            <a:r>
              <a:rPr lang="en-US" sz="1600" baseline="300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th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JCT-VC </a:t>
            </a:r>
            <a:r>
              <a:rPr lang="en-US" sz="16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Meeting</a:t>
            </a:r>
            <a:r>
              <a:rPr lang="en-US" sz="1600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, Valencia, March/April 2014</a:t>
            </a:r>
          </a:p>
          <a:p>
            <a:pPr>
              <a:defRPr/>
            </a:pPr>
            <a:endParaRPr lang="en-US" dirty="0"/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429496729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1pPr>
            <a:lvl2pPr marL="742950" indent="-28575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2pPr>
            <a:lvl3pPr marL="11430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3pPr>
            <a:lvl4pPr marL="16002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4pPr>
            <a:lvl5pPr marL="2057400" indent="-228600" eaLnBrk="0" hangingPunct="0"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Lucida Sans Unicode" pitchFamily="34" charset="0"/>
                <a:ea typeface="ＭＳ Ｐゴシック" pitchFamily="34" charset="-128"/>
              </a:defRPr>
            </a:lvl9pPr>
          </a:lstStyle>
          <a:p>
            <a:pPr eaLnBrk="1" hangingPunct="1"/>
            <a:fld id="{895BB261-27CB-493E-B770-CFE93DF44504}" type="slidenum">
              <a:rPr lang="en-US" sz="800" smtClean="0">
                <a:solidFill>
                  <a:srgbClr val="C60C30"/>
                </a:solidFill>
              </a:rPr>
              <a:pPr eaLnBrk="1" hangingPunct="1"/>
              <a:t>1</a:t>
            </a:fld>
            <a:endParaRPr lang="en-US" sz="800" smtClean="0">
              <a:solidFill>
                <a:srgbClr val="C60C3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Context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Intra Block Copy prediction principle</a:t>
            </a:r>
          </a:p>
          <a:p>
            <a:pPr lvl="1"/>
            <a:r>
              <a:rPr lang="en-US" dirty="0" smtClean="0"/>
              <a:t>The block displacement prediction is performed by using, as predictor, the displacement motion of the last CU coded with IBC.	</a:t>
            </a:r>
          </a:p>
          <a:p>
            <a:pPr lvl="1"/>
            <a:r>
              <a:rPr lang="en-US" dirty="0" smtClean="0"/>
              <a:t>The predictor is initialized by (-N,0) at CTB level.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In </a:t>
            </a:r>
            <a:r>
              <a:rPr lang="en-US" dirty="0" err="1" smtClean="0"/>
              <a:t>RExt</a:t>
            </a:r>
            <a:r>
              <a:rPr lang="en-US" dirty="0" smtClean="0"/>
              <a:t> 6.0, the new </a:t>
            </a:r>
            <a:r>
              <a:rPr lang="en-US" dirty="0" err="1" smtClean="0"/>
              <a:t>NxN</a:t>
            </a:r>
            <a:r>
              <a:rPr lang="en-US" dirty="0" smtClean="0"/>
              <a:t>, 2NxN and Nx2N partition has been adopted, the prediction can be still improved to better math this new partition.</a:t>
            </a:r>
          </a:p>
          <a:p>
            <a:pPr lvl="1"/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579A1C-4217-4838-8729-98289743671C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01571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5100" y="980728"/>
            <a:ext cx="9493250" cy="50673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Use the last displacement vectors of the 3 last CUs encoded with IBC.</a:t>
            </a:r>
          </a:p>
          <a:p>
            <a:pPr lvl="1"/>
            <a:r>
              <a:rPr lang="en-US" dirty="0" smtClean="0"/>
              <a:t>Build a list containing these 3 displacement vectors</a:t>
            </a:r>
          </a:p>
          <a:p>
            <a:pPr lvl="1"/>
            <a:r>
              <a:rPr lang="en-US" dirty="0" smtClean="0"/>
              <a:t>Initialized as follows </a:t>
            </a:r>
          </a:p>
          <a:p>
            <a:pPr lvl="2"/>
            <a:r>
              <a:rPr lang="en-US" dirty="0" smtClean="0"/>
              <a:t>mvp2= (-3.N,0), mvp1= (-2.N,0</a:t>
            </a:r>
            <a:r>
              <a:rPr lang="en-US" dirty="0"/>
              <a:t>), </a:t>
            </a:r>
            <a:r>
              <a:rPr lang="en-US" dirty="0" smtClean="0"/>
              <a:t>mvp0=(-.</a:t>
            </a:r>
            <a:r>
              <a:rPr lang="en-US" dirty="0"/>
              <a:t>N,0</a:t>
            </a:r>
            <a:r>
              <a:rPr lang="en-US" dirty="0" smtClean="0"/>
              <a:t>). 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Indicate though a syntax element the predictor index from the list</a:t>
            </a:r>
          </a:p>
          <a:p>
            <a:pPr lvl="1"/>
            <a:r>
              <a:rPr lang="en-US" dirty="0" smtClean="0"/>
              <a:t>Truncated binary code.</a:t>
            </a:r>
          </a:p>
          <a:p>
            <a:pPr marL="457200" lvl="1" indent="0">
              <a:buNone/>
            </a:pPr>
            <a:endParaRPr lang="en-US" dirty="0"/>
          </a:p>
          <a:p>
            <a:r>
              <a:rPr lang="en-US" dirty="0" smtClean="0"/>
              <a:t>Memory consideration</a:t>
            </a:r>
          </a:p>
          <a:p>
            <a:pPr lvl="1"/>
            <a:r>
              <a:rPr lang="en-US" dirty="0" smtClean="0"/>
              <a:t>Need just to store 3 displacement vectors instead of 1 in the current design of Range Extension.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B579A1C-4217-4838-8729-98289743671C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5673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5100" y="1052513"/>
            <a:ext cx="2555652" cy="5067300"/>
          </a:xfrm>
        </p:spPr>
        <p:txBody>
          <a:bodyPr/>
          <a:lstStyle/>
          <a:p>
            <a:r>
              <a:rPr lang="en-US" dirty="0" smtClean="0"/>
              <a:t>Lossy: </a:t>
            </a:r>
          </a:p>
          <a:p>
            <a:pPr lvl="1"/>
            <a:r>
              <a:rPr lang="en-US" dirty="0" err="1" smtClean="0"/>
              <a:t>Rext</a:t>
            </a:r>
            <a:r>
              <a:rPr lang="en-US" dirty="0" smtClean="0"/>
              <a:t> 6.0 anchors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r>
              <a:rPr lang="en-US" dirty="0" smtClean="0"/>
              <a:t>Summary</a:t>
            </a:r>
            <a:endParaRPr lang="en-US" dirty="0" smtClean="0"/>
          </a:p>
          <a:p>
            <a:pPr lvl="1"/>
            <a:r>
              <a:rPr lang="en-US" dirty="0" smtClean="0"/>
              <a:t>AI:-0.4%</a:t>
            </a:r>
          </a:p>
          <a:p>
            <a:pPr lvl="1"/>
            <a:r>
              <a:rPr lang="en-US" dirty="0" smtClean="0"/>
              <a:t>RA:-0.3%</a:t>
            </a:r>
          </a:p>
          <a:p>
            <a:pPr lvl="1"/>
            <a:r>
              <a:rPr lang="en-US" dirty="0" smtClean="0"/>
              <a:t>LD:-0.2%</a:t>
            </a:r>
          </a:p>
          <a:p>
            <a:pPr lvl="1"/>
            <a:r>
              <a:rPr lang="en-US" dirty="0" smtClean="0"/>
              <a:t>Same runtime</a:t>
            </a:r>
            <a:endParaRPr lang="en-US" dirty="0" smtClean="0"/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B579A1C-4217-4838-8729-98289743671C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20752" y="721195"/>
            <a:ext cx="6912768" cy="596004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8837582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5100" y="1052513"/>
            <a:ext cx="2555652" cy="5067300"/>
          </a:xfrm>
        </p:spPr>
        <p:txBody>
          <a:bodyPr/>
          <a:lstStyle/>
          <a:p>
            <a:r>
              <a:rPr lang="en-US" dirty="0" smtClean="0"/>
              <a:t>Lossless: </a:t>
            </a:r>
          </a:p>
          <a:p>
            <a:pPr lvl="1"/>
            <a:r>
              <a:rPr lang="en-US" dirty="0" err="1" smtClean="0"/>
              <a:t>RExt</a:t>
            </a:r>
            <a:r>
              <a:rPr lang="en-US" dirty="0" smtClean="0"/>
              <a:t> 6.0 anchors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r>
              <a:rPr lang="en-US" dirty="0" smtClean="0"/>
              <a:t>Summary</a:t>
            </a:r>
            <a:endParaRPr lang="en-US" dirty="0" smtClean="0"/>
          </a:p>
          <a:p>
            <a:pPr lvl="1"/>
            <a:r>
              <a:rPr lang="en-US" dirty="0" smtClean="0"/>
              <a:t>AI:-0.4%</a:t>
            </a:r>
          </a:p>
          <a:p>
            <a:pPr lvl="1"/>
            <a:r>
              <a:rPr lang="en-US" dirty="0" smtClean="0"/>
              <a:t>RA:-0.3%</a:t>
            </a:r>
          </a:p>
          <a:p>
            <a:pPr lvl="1"/>
            <a:r>
              <a:rPr lang="en-US" dirty="0" smtClean="0"/>
              <a:t>LD:-0.2%</a:t>
            </a:r>
            <a:endParaRPr lang="en-US" dirty="0" smtClean="0"/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B579A1C-4217-4838-8729-98289743671C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96816" y="1268760"/>
            <a:ext cx="5278713" cy="37444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3276968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Conclusion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This proposal introduces a simple modification of the IBC prediction scheme.</a:t>
            </a:r>
          </a:p>
          <a:p>
            <a:pPr lvl="1"/>
            <a:r>
              <a:rPr lang="en-US" dirty="0" smtClean="0"/>
              <a:t>To better take into account the newly adopted partition of IBC (2NxN, Nx2N and </a:t>
            </a:r>
            <a:r>
              <a:rPr lang="en-US" dirty="0" err="1" smtClean="0"/>
              <a:t>NxN</a:t>
            </a:r>
            <a:r>
              <a:rPr lang="en-US" dirty="0" smtClean="0"/>
              <a:t>).</a:t>
            </a:r>
          </a:p>
          <a:p>
            <a:endParaRPr lang="en-US" dirty="0" smtClean="0"/>
          </a:p>
          <a:p>
            <a:r>
              <a:rPr lang="en-US" dirty="0" smtClean="0"/>
              <a:t>Results</a:t>
            </a:r>
          </a:p>
          <a:p>
            <a:pPr lvl="1"/>
            <a:r>
              <a:rPr lang="en-US" dirty="0" smtClean="0"/>
              <a:t>Lossy:</a:t>
            </a:r>
          </a:p>
          <a:p>
            <a:pPr lvl="2"/>
            <a:r>
              <a:rPr lang="en-US" dirty="0" smtClean="0"/>
              <a:t>AI:-</a:t>
            </a:r>
            <a:r>
              <a:rPr lang="en-US" dirty="0"/>
              <a:t>0.4%</a:t>
            </a:r>
          </a:p>
          <a:p>
            <a:pPr lvl="2"/>
            <a:r>
              <a:rPr lang="en-US" dirty="0"/>
              <a:t>RA:-0.3%</a:t>
            </a:r>
          </a:p>
          <a:p>
            <a:pPr lvl="2"/>
            <a:r>
              <a:rPr lang="en-US" dirty="0"/>
              <a:t>LD:-0.2</a:t>
            </a:r>
            <a:r>
              <a:rPr lang="en-US" dirty="0" smtClean="0"/>
              <a:t>%</a:t>
            </a:r>
          </a:p>
          <a:p>
            <a:pPr lvl="2"/>
            <a:r>
              <a:rPr lang="en-US" dirty="0" smtClean="0"/>
              <a:t>No change in the encoder/decoder runtime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Consider this simple modification and improvement of IBC in the final specifications of Range Extension.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B579A1C-4217-4838-8729-98289743671C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7593534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標準デザイン">
      <a:majorFont>
        <a:latin typeface="Lucida Sans Unicode"/>
        <a:ea typeface="ＭＳ Ｐゴシック"/>
        <a:cs typeface=""/>
      </a:majorFont>
      <a:minorFont>
        <a:latin typeface="Lucida Sans Unicode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Lucida Sans Unicode" pitchFamily="34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Lucida Sans Unicode" pitchFamily="34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63777</TotalTime>
  <Words>247</Words>
  <Application>Microsoft Office PowerPoint</Application>
  <PresentationFormat>A4 Paper (210x297 mm)</PresentationFormat>
  <Paragraphs>58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標準デザイン</vt:lpstr>
      <vt:lpstr>On the displacement vector prediction scheme for Intra Block Copy  JCTVC-Q0062 </vt:lpstr>
      <vt:lpstr>Context</vt:lpstr>
      <vt:lpstr>Proposal</vt:lpstr>
      <vt:lpstr>Results</vt:lpstr>
      <vt:lpstr>Results</vt:lpstr>
      <vt:lpstr>Conclusion</vt:lpstr>
    </vt:vector>
  </TitlesOfParts>
  <Company>Canon Research Centre France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CRF Transfert Price Policy</dc:title>
  <dc:subject>TP Transfert Price Yearly Rate</dc:subject>
  <dc:creator>Herve Dias</dc:creator>
  <cp:keywords>YEARLY RATE REVENUE SGA TRANSFERT PRICE</cp:keywords>
  <cp:lastModifiedBy>Patrice ONNO (laptop)</cp:lastModifiedBy>
  <cp:revision>1579</cp:revision>
  <dcterms:created xsi:type="dcterms:W3CDTF">2005-11-15T02:06:28Z</dcterms:created>
  <dcterms:modified xsi:type="dcterms:W3CDTF">2014-03-28T09:42:46Z</dcterms:modified>
  <cp:category>R2/A1</cp:category>
</cp:coreProperties>
</file>