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slideLayouts/slideLayout15.xml" ContentType="application/vnd.openxmlformats-officedocument.presentationml.slideLayout+xml"/>
  <Override PartName="/ppt/theme/theme4.xml" ContentType="application/vnd.openxmlformats-officedocument.theme+xml"/>
  <Override PartName="/ppt/slideLayouts/slideLayout16.xml" ContentType="application/vnd.openxmlformats-officedocument.presentationml.slideLayout+xml"/>
  <Override PartName="/ppt/theme/theme5.xml" ContentType="application/vnd.openxmlformats-officedocument.theme+xml"/>
  <Override PartName="/ppt/slideLayouts/slideLayout17.xml" ContentType="application/vnd.openxmlformats-officedocument.presentationml.slideLayout+xml"/>
  <Override PartName="/ppt/theme/theme6.xml" ContentType="application/vnd.openxmlformats-officedocument.theme+xml"/>
  <Override PartName="/ppt/slideLayouts/slideLayout1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  <p:sldMasterId id="2147483675" r:id="rId2"/>
    <p:sldMasterId id="2147483665" r:id="rId3"/>
    <p:sldMasterId id="2147483667" r:id="rId4"/>
    <p:sldMasterId id="2147483669" r:id="rId5"/>
    <p:sldMasterId id="2147483671" r:id="rId6"/>
    <p:sldMasterId id="2147483673" r:id="rId7"/>
  </p:sldMasterIdLst>
  <p:notesMasterIdLst>
    <p:notesMasterId r:id="rId16"/>
  </p:notesMasterIdLst>
  <p:sldIdLst>
    <p:sldId id="275" r:id="rId8"/>
    <p:sldId id="620" r:id="rId9"/>
    <p:sldId id="619" r:id="rId10"/>
    <p:sldId id="621" r:id="rId11"/>
    <p:sldId id="622" r:id="rId12"/>
    <p:sldId id="623" r:id="rId13"/>
    <p:sldId id="624" r:id="rId14"/>
    <p:sldId id="625" r:id="rId15"/>
  </p:sldIdLst>
  <p:sldSz cx="9144000" cy="6858000" type="screen4x3"/>
  <p:notesSz cx="6797675" cy="987425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570">
          <p15:clr>
            <a:srgbClr val="A4A3A4"/>
          </p15:clr>
        </p15:guide>
        <p15:guide id="2" pos="2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DBE5F1"/>
    <a:srgbClr val="ECF1F8"/>
    <a:srgbClr val="4F81BD"/>
    <a:srgbClr val="00CC00"/>
    <a:srgbClr val="00FF00"/>
    <a:srgbClr val="3366FF"/>
    <a:srgbClr val="006600"/>
    <a:srgbClr val="CBCBCB"/>
    <a:srgbClr val="82C83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69012ECD-51FC-41F1-AA8D-1B2483CD663E}" styleName="밝은 스타일 2 - 강조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2D5ABB26-0587-4C30-8999-92F81FD0307C}" styleName="스타일 없음, 눈금 없음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8603FDC-E32A-4AB5-989C-0864C3EAD2B8}" styleName="테마 스타일 2 - 강조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2833802-FEF1-4C79-8D5D-14CF1EAF98D9}" styleName="밝은 스타일 2 - 강조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테마 스타일 1 - 강조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D03447BB-5D67-496B-8E87-E561075AD55C}" styleName="어두운 스타일 1 - 강조 3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wholeTbl>
    <a:band1H>
      <a:tcStyle>
        <a:tcBdr/>
        <a:fill>
          <a:solidFill>
            <a:schemeClr val="accent3">
              <a:shade val="60000"/>
            </a:schemeClr>
          </a:solidFill>
        </a:fill>
      </a:tcStyle>
    </a:band1H>
    <a:band1V>
      <a:tcStyle>
        <a:tcBdr/>
        <a:fill>
          <a:solidFill>
            <a:schemeClr val="accent3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3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3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3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AF606853-7671-496A-8E4F-DF71F8EC918B}" styleName="어두운 스타일 1 - 강조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125E5076-3810-47DD-B79F-674D7AD40C01}" styleName="어두운 스타일 1 - 강조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0A15C55-8517-42AA-B614-E9B94910E393}" styleName="보통 스타일 2 - 강조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731" autoAdjust="0"/>
    <p:restoredTop sz="97543" autoAdjust="0"/>
  </p:normalViewPr>
  <p:slideViewPr>
    <p:cSldViewPr>
      <p:cViewPr varScale="1">
        <p:scale>
          <a:sx n="89" d="100"/>
          <a:sy n="89" d="100"/>
        </p:scale>
        <p:origin x="1518" y="96"/>
      </p:cViewPr>
      <p:guideLst>
        <p:guide orient="horz" pos="1570"/>
        <p:guide pos="2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8.xml"/><Relationship Id="rId10" Type="http://schemas.openxmlformats.org/officeDocument/2006/relationships/slide" Target="slides/slide3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5659" cy="493712"/>
          </a:xfrm>
          <a:prstGeom prst="rect">
            <a:avLst/>
          </a:prstGeom>
        </p:spPr>
        <p:txBody>
          <a:bodyPr vert="horz" lIns="91138" tIns="45568" rIns="91138" bIns="45568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50444" y="1"/>
            <a:ext cx="2945659" cy="493712"/>
          </a:xfrm>
          <a:prstGeom prst="rect">
            <a:avLst/>
          </a:prstGeom>
        </p:spPr>
        <p:txBody>
          <a:bodyPr vert="horz" lIns="91138" tIns="45568" rIns="91138" bIns="45568" rtlCol="0"/>
          <a:lstStyle>
            <a:lvl1pPr algn="r">
              <a:defRPr sz="1200"/>
            </a:lvl1pPr>
          </a:lstStyle>
          <a:p>
            <a:fld id="{DCC96B03-CE30-41C7-81DB-AD9C6B2BE5CD}" type="datetimeFigureOut">
              <a:rPr lang="ko-KR" altLang="en-US" smtClean="0"/>
              <a:pPr/>
              <a:t>2014-03-28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138" tIns="45568" rIns="91138" bIns="45568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9768" y="4690269"/>
            <a:ext cx="5438140" cy="4443413"/>
          </a:xfrm>
          <a:prstGeom prst="rect">
            <a:avLst/>
          </a:prstGeom>
        </p:spPr>
        <p:txBody>
          <a:bodyPr vert="horz" lIns="91138" tIns="45568" rIns="91138" bIns="45568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1" y="9378825"/>
            <a:ext cx="2945659" cy="493712"/>
          </a:xfrm>
          <a:prstGeom prst="rect">
            <a:avLst/>
          </a:prstGeom>
        </p:spPr>
        <p:txBody>
          <a:bodyPr vert="horz" lIns="91138" tIns="45568" rIns="91138" bIns="45568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50444" y="9378825"/>
            <a:ext cx="2945659" cy="493712"/>
          </a:xfrm>
          <a:prstGeom prst="rect">
            <a:avLst/>
          </a:prstGeom>
        </p:spPr>
        <p:txBody>
          <a:bodyPr vert="horz" lIns="91138" tIns="45568" rIns="91138" bIns="45568" rtlCol="0" anchor="b"/>
          <a:lstStyle>
            <a:lvl1pPr algn="r">
              <a:defRPr sz="1200"/>
            </a:lvl1pPr>
          </a:lstStyle>
          <a:p>
            <a:fld id="{E18AC1FF-8650-4A77-9F43-503846084B95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850711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89ED402-0501-4C2B-B163-21A42B9387FC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746339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18AC1FF-8650-4A77-9F43-503846084B95}" type="slidenum">
              <a:rPr lang="ko-KR" altLang="en-US" smtClean="0"/>
              <a:pPr/>
              <a:t>5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160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57290" y="3786190"/>
            <a:ext cx="6400800" cy="2000264"/>
          </a:xfrm>
          <a:prstGeom prst="rect">
            <a:avLst/>
          </a:prstGeom>
        </p:spPr>
        <p:txBody>
          <a:bodyPr>
            <a:normAutofit/>
          </a:bodyPr>
          <a:lstStyle>
            <a:lvl1pPr marL="0" marR="0" indent="0" algn="ctr" defTabSz="914400" rtl="0" eaLnBrk="1" fontAlgn="auto" latinLnBrk="1" hangingPunct="1">
              <a:lnSpc>
                <a:spcPts val="12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endParaRPr lang="en-GB" dirty="0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400288" cy="365125"/>
          </a:xfrm>
          <a:prstGeom prst="rect">
            <a:avLst/>
          </a:prstGeom>
        </p:spPr>
        <p:txBody>
          <a:bodyPr/>
          <a:lstStyle>
            <a:lvl1pPr algn="ctr">
              <a:defRPr sz="1600">
                <a:solidFill>
                  <a:schemeClr val="tx1"/>
                </a:solidFill>
              </a:defRPr>
            </a:lvl1pPr>
          </a:lstStyle>
          <a:p>
            <a:pPr latinLnBrk="0"/>
            <a:fld id="{7CDE1998-6F37-41A9-AB87-EE25A6E6C910}" type="datetime2">
              <a:rPr lang="en-US" altLang="ko-KR" smtClean="0">
                <a:solidFill>
                  <a:prstClr val="black"/>
                </a:solidFill>
              </a:rPr>
              <a:pPr latinLnBrk="0"/>
              <a:t>Friday, March 28, 2014</a:t>
            </a:fld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algn="r">
              <a:defRPr sz="1600"/>
            </a:lvl1pPr>
          </a:lstStyle>
          <a:p>
            <a:pPr latinLnBrk="0"/>
            <a:endParaRPr lang="en-GB" dirty="0">
              <a:solidFill>
                <a:prstClr val="black"/>
              </a:solidFill>
            </a:endParaRPr>
          </a:p>
        </p:txBody>
      </p:sp>
      <p:graphicFrame>
        <p:nvGraphicFramePr>
          <p:cNvPr id="7" name="Object 2"/>
          <p:cNvGraphicFramePr>
            <a:graphicFrameLocks noChangeAspect="1"/>
          </p:cNvGraphicFramePr>
          <p:nvPr userDrawn="1"/>
        </p:nvGraphicFramePr>
        <p:xfrm>
          <a:off x="611188" y="1643050"/>
          <a:ext cx="8532812" cy="157163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4" name="Image" r:id="rId3" imgW="7619048" imgH="1460317" progId="">
                  <p:embed/>
                </p:oleObj>
              </mc:Choice>
              <mc:Fallback>
                <p:oleObj name="Image" r:id="rId3" imgW="7619048" imgH="1460317" progId="">
                  <p:embed/>
                  <p:pic>
                    <p:nvPicPr>
                      <p:cNvPr id="0" name="Picture 72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11188" y="1643050"/>
                        <a:ext cx="8532812" cy="157163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8" name="Picture 11" descr="Untitled-5 copy"/>
          <p:cNvPicPr>
            <a:picLocks noChangeAspect="1" noChangeArrowheads="1"/>
          </p:cNvPicPr>
          <p:nvPr userDrawn="1"/>
        </p:nvPicPr>
        <p:blipFill>
          <a:blip r:embed="rId5" cstate="print"/>
          <a:srcRect l="88594"/>
          <a:stretch>
            <a:fillRect/>
          </a:stretch>
        </p:blipFill>
        <p:spPr bwMode="auto">
          <a:xfrm>
            <a:off x="0" y="1643050"/>
            <a:ext cx="611188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1678910"/>
            <a:ext cx="7772400" cy="1470025"/>
          </a:xfrm>
          <a:prstGeom prst="rect">
            <a:avLst/>
          </a:prstGeom>
        </p:spPr>
        <p:txBody>
          <a:bodyPr anchor="ctr">
            <a:normAutofit/>
          </a:bodyPr>
          <a:lstStyle>
            <a:lvl1pPr>
              <a:defRPr sz="4000" b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</p:spTree>
  </p:cSld>
  <p:clrMapOvr>
    <a:masterClrMapping/>
  </p:clrMapOvr>
  <p:hf hd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26719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95863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044741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7797337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03575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번호 개체 틀 7"/>
          <p:cNvSpPr>
            <a:spLocks noGrp="1"/>
          </p:cNvSpPr>
          <p:nvPr>
            <p:ph type="sldNum" sz="quarter" idx="10"/>
          </p:nvPr>
        </p:nvSpPr>
        <p:spPr>
          <a:xfrm>
            <a:off x="6553200" y="6356350"/>
            <a:ext cx="2133600" cy="365125"/>
          </a:xfrm>
        </p:spPr>
        <p:txBody>
          <a:bodyPr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693AE77-AE9C-480E-88FA-38D0A3C87E36}" type="slidenum">
              <a:rPr lang="ko-KR" alt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  <a:prstGeom prst="rect">
            <a:avLst/>
          </a:prstGeom>
        </p:spPr>
        <p:txBody>
          <a:bodyPr>
            <a:normAutofit/>
          </a:bodyPr>
          <a:lstStyle>
            <a:lvl1pPr>
              <a:buFont typeface="Wingdings" pitchFamily="2" charset="2"/>
              <a:buChar char="q"/>
              <a:defRPr sz="2000" b="1"/>
            </a:lvl1pPr>
            <a:lvl2pPr>
              <a:buFont typeface="Wingdings" pitchFamily="2" charset="2"/>
              <a:buChar char="v"/>
              <a:defRPr sz="1800" b="0"/>
            </a:lvl2pPr>
            <a:lvl3pPr>
              <a:buFont typeface="Wingdings" pitchFamily="2" charset="2"/>
              <a:buChar char="Ø"/>
              <a:defRPr sz="1600"/>
            </a:lvl3pPr>
            <a:lvl4pPr>
              <a:buFont typeface="Courier New" pitchFamily="49" charset="0"/>
              <a:buChar char="o"/>
              <a:defRPr sz="1400"/>
            </a:lvl4pPr>
            <a:lvl5pPr>
              <a:defRPr sz="1200"/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en-GB" dirty="0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3131840" y="6522959"/>
            <a:ext cx="3233750" cy="292079"/>
          </a:xfrm>
          <a:prstGeom prst="rect">
            <a:avLst/>
          </a:prstGeom>
        </p:spPr>
        <p:txBody>
          <a:bodyPr anchor="ctr" anchorCtr="0"/>
          <a:lstStyle>
            <a:lvl1pPr algn="ctr">
              <a:defRPr sz="800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atinLnBrk="0"/>
            <a:endParaRPr lang="en-GB" dirty="0" smtClean="0">
              <a:solidFill>
                <a:prstClr val="black"/>
              </a:solidFill>
            </a:endParaRPr>
          </a:p>
          <a:p>
            <a:pPr latinLnBrk="0"/>
            <a:r>
              <a:rPr lang="en-GB" dirty="0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7072330" y="6536694"/>
            <a:ext cx="1785950" cy="292079"/>
          </a:xfrm>
          <a:prstGeom prst="rect">
            <a:avLst/>
          </a:prstGeom>
        </p:spPr>
        <p:txBody>
          <a:bodyPr/>
          <a:lstStyle>
            <a:lvl1pPr algn="r">
              <a:defRPr sz="100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‹#›</a:t>
            </a:fld>
            <a:endParaRPr lang="en-GB" sz="900" dirty="0">
              <a:solidFill>
                <a:prstClr val="black"/>
              </a:solidFill>
            </a:endParaRPr>
          </a:p>
        </p:txBody>
      </p:sp>
      <p:pic>
        <p:nvPicPr>
          <p:cNvPr id="10" name="Picture 3" descr="Untitled-3 copy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65170" y="6536694"/>
            <a:ext cx="1579549" cy="2871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9" descr="워드마크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6595109"/>
            <a:ext cx="736574" cy="152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제목 1"/>
          <p:cNvSpPr>
            <a:spLocks noGrp="1"/>
          </p:cNvSpPr>
          <p:nvPr>
            <p:ph type="ctrTitle"/>
          </p:nvPr>
        </p:nvSpPr>
        <p:spPr>
          <a:xfrm>
            <a:off x="285720" y="106993"/>
            <a:ext cx="8572560" cy="7143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anchor="ctr">
            <a:normAutofit/>
          </a:bodyPr>
          <a:lstStyle>
            <a:lvl1pPr>
              <a:defRPr sz="3600" b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Y헤드라인M" pitchFamily="18" charset="-127"/>
                <a:ea typeface="HY헤드라인M" pitchFamily="18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en-GB" dirty="0"/>
          </a:p>
        </p:txBody>
      </p:sp>
      <p:cxnSp>
        <p:nvCxnSpPr>
          <p:cNvPr id="14" name="직선 연결선 13"/>
          <p:cNvCxnSpPr/>
          <p:nvPr userDrawn="1"/>
        </p:nvCxnSpPr>
        <p:spPr>
          <a:xfrm>
            <a:off x="285720" y="840140"/>
            <a:ext cx="8572560" cy="0"/>
          </a:xfrm>
          <a:prstGeom prst="line">
            <a:avLst/>
          </a:prstGeom>
          <a:ln w="3810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직선 연결선 3"/>
          <p:cNvCxnSpPr/>
          <p:nvPr userDrawn="1"/>
        </p:nvCxnSpPr>
        <p:spPr>
          <a:xfrm>
            <a:off x="285720" y="6522959"/>
            <a:ext cx="8572560" cy="0"/>
          </a:xfrm>
          <a:prstGeom prst="line">
            <a:avLst/>
          </a:prstGeom>
          <a:ln cmpd="thickThin">
            <a:solidFill>
              <a:schemeClr val="accent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660900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052112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17604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479933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1140688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8506819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34677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5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6.xml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17.xml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1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37D0A8-188E-4E70-99B7-22D1114A9ACE}" type="datetimeFigureOut">
              <a:rPr lang="ko-KR" altLang="en-US" smtClean="0"/>
              <a:t>2014-03-28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EEDAEB-BD28-4481-ABBC-07826D2E8753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32771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164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E:\홍보팀\2010년도\ETRI발표자료 탬플릿 제작\ETRI PPT 자료\ETRI템플릿 JPG\007\04.기관 템플릿(칼라이미지)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9525"/>
            <a:ext cx="9144000" cy="683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슬라이드 번호 개체 틀 7"/>
          <p:cNvSpPr>
            <a:spLocks noGrp="1"/>
          </p:cNvSpPr>
          <p:nvPr>
            <p:ph type="sldNum" sz="quarter" idx="4"/>
          </p:nvPr>
        </p:nvSpPr>
        <p:spPr>
          <a:xfrm>
            <a:off x="690245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kumimoji="0" sz="1400" spc="-150">
                <a:solidFill>
                  <a:schemeClr val="tx1"/>
                </a:solidFill>
                <a:latin typeface="+mn-ea"/>
                <a:ea typeface="+mn-ea"/>
              </a:defRPr>
            </a:lvl1pPr>
          </a:lstStyle>
          <a:p>
            <a:pPr>
              <a:defRPr/>
            </a:pPr>
            <a:fld id="{2338604D-EE28-4743-A776-07A79F58B1EE}" type="slidenum">
              <a:rPr lang="ko-KR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ko-KR" altLang="en-US">
              <a:solidFill>
                <a:prstClr val="black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14362" y="1643050"/>
            <a:ext cx="7958166" cy="1470025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bg1"/>
                </a:solidFill>
              </a:rPr>
              <a:t>MV-HEVC/SHVC HLS: On inter-layer RPS signalling and derivation</a:t>
            </a:r>
            <a:endParaRPr lang="en-GB" sz="3600" b="1" dirty="0">
              <a:solidFill>
                <a:schemeClr val="bg1"/>
              </a:solidFill>
            </a:endParaRPr>
          </a:p>
        </p:txBody>
      </p:sp>
      <p:pic>
        <p:nvPicPr>
          <p:cNvPr id="7170" name="Picture 2" descr="E:\각종양식\연구원CI\ci_jpg\wordmar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5772757"/>
            <a:ext cx="1571353" cy="3258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-8528" y="1253469"/>
            <a:ext cx="500404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JCTVC-Q0060 </a:t>
            </a:r>
            <a:r>
              <a:rPr lang="en-US" altLang="ko-KR" sz="2000" dirty="0" smtClean="0">
                <a:latin typeface="HY헤드라인M" panose="02030600000101010101" pitchFamily="18" charset="-127"/>
                <a:ea typeface="HY헤드라인M" panose="02030600000101010101" pitchFamily="18" charset="-127"/>
              </a:rPr>
              <a:t>/ JCT3V-H0024</a:t>
            </a:r>
            <a:endParaRPr lang="ko-KR" altLang="en-US" sz="2000" dirty="0" smtClean="0">
              <a:latin typeface="HY헤드라인M" panose="02030600000101010101" pitchFamily="18" charset="-127"/>
              <a:ea typeface="HY헤드라인M" panose="02030600000101010101" pitchFamily="18" charset="-127"/>
            </a:endParaRPr>
          </a:p>
        </p:txBody>
      </p:sp>
      <p:sp>
        <p:nvSpPr>
          <p:cNvPr id="6" name="부제목 5"/>
          <p:cNvSpPr>
            <a:spLocks noGrp="1"/>
          </p:cNvSpPr>
          <p:nvPr>
            <p:ph type="subTitle" idx="1"/>
          </p:nvPr>
        </p:nvSpPr>
        <p:spPr>
          <a:xfrm>
            <a:off x="1331640" y="4293096"/>
            <a:ext cx="6400800" cy="2000264"/>
          </a:xfrm>
        </p:spPr>
        <p:txBody>
          <a:bodyPr/>
          <a:lstStyle/>
          <a:p>
            <a:r>
              <a:rPr lang="en-US" altLang="ko-KR" sz="1800" dirty="0" smtClean="0"/>
              <a:t>Hahyun Lee </a:t>
            </a:r>
          </a:p>
          <a:p>
            <a:endParaRPr lang="en-US" altLang="ko-KR" dirty="0"/>
          </a:p>
          <a:p>
            <a:endParaRPr lang="ko-KR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The following aspects are asserted </a:t>
            </a:r>
            <a:endParaRPr lang="en-US" altLang="ko-KR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Proposal 1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slice segment header, Inter-layer RPS signalling should take into account</a:t>
            </a:r>
            <a:r>
              <a:rPr lang="en-US" altLang="ko-KR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the number of direct reference layer presented in the same access unit as the current picture 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in order to remove the redundant signal bits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It is derived by considering two syntax elements </a:t>
            </a:r>
          </a:p>
          <a:p>
            <a:pPr lvl="3">
              <a:buClr>
                <a:schemeClr val="tx1"/>
              </a:buClr>
              <a:buFont typeface="Arial" panose="020B0604020202020204" pitchFamily="34" charset="0"/>
              <a:buChar char="•"/>
            </a:pP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‘max_tid_il_ref_pics_plus1’ and ‘sub_layers_vps_max_minus1’. </a:t>
            </a:r>
            <a:endParaRPr lang="en-US" altLang="ko-KR" sz="18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2000" b="1" dirty="0" smtClean="0">
                <a:latin typeface="Arial" panose="020B0604020202020204" pitchFamily="34" charset="0"/>
                <a:cs typeface="Arial" panose="020B0604020202020204" pitchFamily="34" charset="0"/>
              </a:rPr>
              <a:t>Proposal 2 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US" altLang="ko-KR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‘max_tid_il_ref_pics_plus1[</a:t>
            </a:r>
            <a:r>
              <a:rPr lang="en-US" altLang="ko-KR" sz="1800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][j]’ is equal to 0 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(i.e., when only the IRAP pictures of the reference layer may be used as reference for inter-layer prediction for lightweight option), </a:t>
            </a:r>
            <a:r>
              <a:rPr lang="en-US" altLang="ko-KR" sz="18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IRAP pictures is not included in the reference pictures for inter-layer prediction</a:t>
            </a: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, even though it should be included in the reference pictures for inter-layer prediction.</a:t>
            </a:r>
          </a:p>
          <a:p>
            <a:pPr lvl="2">
              <a:buFont typeface="Wingdings" panose="05000000000000000000" pitchFamily="2" charset="2"/>
              <a:buChar char="§"/>
            </a:pPr>
            <a:r>
              <a:rPr lang="en-US" altLang="ko-KR" sz="1800" dirty="0" smtClean="0">
                <a:latin typeface="Arial" panose="020B0604020202020204" pitchFamily="34" charset="0"/>
                <a:cs typeface="Arial" panose="020B0604020202020204" pitchFamily="34" charset="0"/>
              </a:rPr>
              <a:t>It should be fixed.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dirty="0" smtClean="0">
              <a:solidFill>
                <a:prstClr val="black"/>
              </a:solidFill>
            </a:endParaRPr>
          </a:p>
          <a:p>
            <a:pPr latinLnBrk="0"/>
            <a:r>
              <a:rPr lang="en-GB" dirty="0" err="1" smtClean="0">
                <a:solidFill>
                  <a:prstClr val="black"/>
                </a:solidFill>
              </a:rPr>
              <a:t>Copyright@ETRI</a:t>
            </a:r>
            <a:r>
              <a:rPr lang="en-GB" dirty="0" smtClean="0">
                <a:solidFill>
                  <a:prstClr val="black"/>
                </a:solidFill>
              </a:rPr>
              <a:t>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2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837931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Inter-layer RPS 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signalling</a:t>
            </a:r>
          </a:p>
          <a:p>
            <a:pPr lvl="1"/>
            <a:r>
              <a:rPr lang="en-US" altLang="ko-KR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In the slice segment header, the number of direct reference layer is only considered for inter-layer RPS signalling. </a:t>
            </a:r>
          </a:p>
          <a:p>
            <a:pPr lvl="1"/>
            <a:endParaRPr lang="en-US" altLang="ko-KR" sz="22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22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dirty="0" smtClean="0">
              <a:solidFill>
                <a:prstClr val="black"/>
              </a:solidFill>
            </a:endParaRPr>
          </a:p>
          <a:p>
            <a:pPr latinLnBrk="0"/>
            <a:r>
              <a:rPr lang="en-GB" dirty="0" err="1" smtClean="0">
                <a:solidFill>
                  <a:prstClr val="black"/>
                </a:solidFill>
              </a:rPr>
              <a:t>Copyright@ETRI</a:t>
            </a:r>
            <a:r>
              <a:rPr lang="en-GB" dirty="0" smtClean="0">
                <a:solidFill>
                  <a:prstClr val="black"/>
                </a:solidFill>
              </a:rPr>
              <a:t>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3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Proposal 1</a:t>
            </a:r>
            <a:endParaRPr lang="ko-KR" alt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91" y="2348880"/>
            <a:ext cx="4904031" cy="23042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1089" y="2321927"/>
            <a:ext cx="4224337" cy="39989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70387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Shortcomings (Example)</a:t>
            </a: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smtClean="0">
              <a:solidFill>
                <a:prstClr val="black"/>
              </a:solidFill>
            </a:endParaRPr>
          </a:p>
          <a:p>
            <a:pPr latinLnBrk="0"/>
            <a:r>
              <a:rPr lang="en-GB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4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Proposal 1</a:t>
            </a:r>
            <a:endParaRPr lang="ko-KR" altLang="en-US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0262" y="1428621"/>
            <a:ext cx="5595938" cy="4784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5587097" y="2815164"/>
            <a:ext cx="3534934" cy="461665"/>
          </a:xfrm>
          <a:prstGeom prst="rect">
            <a:avLst/>
          </a:prstGeom>
          <a:solidFill>
            <a:srgbClr val="DBE5F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‘inter_layer_pred_layer_idc[0] = 2’ is signalled.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610384" y="1449295"/>
            <a:ext cx="3513583" cy="646331"/>
          </a:xfrm>
          <a:prstGeom prst="rect">
            <a:avLst/>
          </a:prstGeom>
          <a:solidFill>
            <a:srgbClr val="DBE5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Assuming ‘all_ref_layers_active_flag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==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0’, 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‘max_one_active_ref_layer_flag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== 1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’, </a:t>
            </a:r>
          </a:p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‘inter_layer_pred_enabled_flag </a:t>
            </a:r>
            <a:r>
              <a:rPr lang="en-US" altLang="ko-KR" sz="1200" dirty="0">
                <a:latin typeface="Arial" panose="020B0604020202020204" pitchFamily="34" charset="0"/>
                <a:cs typeface="Arial" panose="020B0604020202020204" pitchFamily="34" charset="0"/>
              </a:rPr>
              <a:t>== </a:t>
            </a:r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1’</a:t>
            </a:r>
            <a:endParaRPr lang="ko-KR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605087" y="4361263"/>
            <a:ext cx="3524175" cy="646331"/>
          </a:xfrm>
          <a:prstGeom prst="rect">
            <a:avLst/>
          </a:prstGeom>
          <a:solidFill>
            <a:srgbClr val="DBE5F1"/>
          </a:solidFill>
        </p:spPr>
        <p:txBody>
          <a:bodyPr wrap="square" rtlCol="0">
            <a:spAutoFit/>
          </a:bodyPr>
          <a:lstStyle/>
          <a:p>
            <a:r>
              <a:rPr lang="en-US" altLang="ko-KR" sz="1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syntax element ‘inter_layer_pred_layer_idc[</a:t>
            </a:r>
            <a:r>
              <a:rPr lang="en-US" altLang="ko-KR" sz="1200" dirty="0" err="1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2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]’ can skipped, </a:t>
            </a:r>
            <a:r>
              <a:rPr lang="en-US" altLang="ko-KR" sz="12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when (NumActiveRefLayerPics == numRefLayerPics)</a:t>
            </a:r>
          </a:p>
        </p:txBody>
      </p:sp>
      <p:sp>
        <p:nvSpPr>
          <p:cNvPr id="14" name="아래쪽 화살표 13"/>
          <p:cNvSpPr/>
          <p:nvPr/>
        </p:nvSpPr>
        <p:spPr>
          <a:xfrm>
            <a:off x="7182651" y="3281692"/>
            <a:ext cx="576064" cy="1069397"/>
          </a:xfrm>
          <a:prstGeom prst="downArrow">
            <a:avLst>
              <a:gd name="adj1" fmla="val 65198"/>
              <a:gd name="adj2" fmla="val 21651"/>
            </a:avLst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950613" y="3354122"/>
            <a:ext cx="3096343" cy="830997"/>
          </a:xfrm>
          <a:prstGeom prst="rect">
            <a:avLst/>
          </a:prstGeom>
          <a:solidFill>
            <a:srgbClr val="DBE5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In this case, there is only one picture that is used in decoding of the current picture for inter-layer prediction ( numRefLayerPics == 1)</a:t>
            </a:r>
          </a:p>
        </p:txBody>
      </p:sp>
      <p:sp>
        <p:nvSpPr>
          <p:cNvPr id="16" name="아래쪽 화살표 15"/>
          <p:cNvSpPr/>
          <p:nvPr/>
        </p:nvSpPr>
        <p:spPr>
          <a:xfrm>
            <a:off x="7171008" y="2102796"/>
            <a:ext cx="576064" cy="710118"/>
          </a:xfrm>
          <a:prstGeom prst="downArrow">
            <a:avLst>
              <a:gd name="adj1" fmla="val 65198"/>
              <a:gd name="adj2" fmla="val 21651"/>
            </a:avLst>
          </a:prstGeom>
          <a:ln>
            <a:solidFill>
              <a:schemeClr val="tx1"/>
            </a:solidFill>
            <a:prstDash val="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7" name="TextBox 16"/>
          <p:cNvSpPr txBox="1"/>
          <p:nvPr/>
        </p:nvSpPr>
        <p:spPr>
          <a:xfrm>
            <a:off x="5951695" y="2170888"/>
            <a:ext cx="3096343" cy="461665"/>
          </a:xfrm>
          <a:prstGeom prst="rect">
            <a:avLst/>
          </a:prstGeom>
          <a:solidFill>
            <a:srgbClr val="DBE5F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altLang="ko-KR" sz="1200" dirty="0" smtClean="0">
                <a:latin typeface="Arial" panose="020B0604020202020204" pitchFamily="34" charset="0"/>
                <a:cs typeface="Arial" panose="020B0604020202020204" pitchFamily="34" charset="0"/>
              </a:rPr>
              <a:t>(NumActiveRefLayerPics == 1) != (NumDirectRefLayers[3] == 3), </a:t>
            </a:r>
          </a:p>
        </p:txBody>
      </p:sp>
    </p:spTree>
    <p:extLst>
      <p:ext uri="{BB962C8B-B14F-4D97-AF65-F5344CB8AC3E}">
        <p14:creationId xmlns:p14="http://schemas.microsoft.com/office/powerpoint/2010/main" val="38923279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hanges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pPr lvl="1"/>
            <a:r>
              <a:rPr lang="en-US" altLang="ko-K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ko-KR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number of direct reference layer presented in the same access unit as the current </a:t>
            </a:r>
            <a:r>
              <a:rPr lang="en-US" altLang="ko-K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picture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altLang="ko-K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indicated by the variable ‘numRefLayerPics’, </a:t>
            </a:r>
            <a:r>
              <a:rPr lang="en-US" altLang="ko-KR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should be considered for inter-layer RPS signalling </a:t>
            </a:r>
            <a:endParaRPr lang="ko-KR" altLang="en-US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smtClean="0">
              <a:solidFill>
                <a:prstClr val="black"/>
              </a:solidFill>
            </a:endParaRPr>
          </a:p>
          <a:p>
            <a:pPr latinLnBrk="0"/>
            <a:r>
              <a:rPr lang="en-GB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5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Proposal 1</a:t>
            </a:r>
            <a:endParaRPr lang="ko-KR" altLang="en-US" dirty="0"/>
          </a:p>
        </p:txBody>
      </p:sp>
      <p:pic>
        <p:nvPicPr>
          <p:cNvPr id="5121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92" y="2504102"/>
            <a:ext cx="4536505" cy="23737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7231" y="2492896"/>
            <a:ext cx="4506859" cy="400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7424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smtClean="0">
              <a:solidFill>
                <a:prstClr val="black"/>
              </a:solidFill>
            </a:endParaRPr>
          </a:p>
          <a:p>
            <a:pPr latinLnBrk="0"/>
            <a:r>
              <a:rPr lang="en-GB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6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ko-KR" b="1" dirty="0"/>
              <a:t>Proposal </a:t>
            </a:r>
            <a:r>
              <a:rPr lang="en-US" altLang="ko-KR" b="1" dirty="0" smtClean="0"/>
              <a:t>2</a:t>
            </a:r>
            <a:endParaRPr lang="ko-KR" altLang="en-US" dirty="0"/>
          </a:p>
        </p:txBody>
      </p:sp>
      <p:sp>
        <p:nvSpPr>
          <p:cNvPr id="6" name="내용 개체 틀 1"/>
          <p:cNvSpPr>
            <a:spLocks noGrp="1"/>
          </p:cNvSpPr>
          <p:nvPr>
            <p:ph idx="1"/>
          </p:nvPr>
        </p:nvSpPr>
        <p:spPr>
          <a:xfrm>
            <a:off x="285720" y="1000108"/>
            <a:ext cx="8572560" cy="5500726"/>
          </a:xfrm>
        </p:spPr>
        <p:txBody>
          <a:bodyPr>
            <a:normAutofit/>
          </a:bodyPr>
          <a:lstStyle/>
          <a:p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MV-HEVC WD7 and SHVC WD5</a:t>
            </a:r>
            <a:endParaRPr lang="en-US" altLang="ko-KR" sz="2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altLang="ko-KR" sz="2400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en-US" altLang="ko-KR" sz="24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marL="914400" lvl="2" indent="0">
              <a:buNone/>
            </a:pPr>
            <a:endParaRPr lang="en-US" altLang="ko-KR" sz="1800" dirty="0" smtClean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buFont typeface="Wingdings" panose="05000000000000000000" pitchFamily="2" charset="2"/>
              <a:buChar char="§"/>
            </a:pP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When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‘max_tid_il_ref_pics_plus1[</a:t>
            </a:r>
            <a:r>
              <a:rPr lang="en-US" altLang="ko-KR" sz="1600" dirty="0" err="1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][j]’ is equal to 0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(i.e., when only the IRAP pictures of the reference layer may be used as reference for inter-layer prediction for lightweight option),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IRAP pictures is not included in the reference pictures for inter-layer prediction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, even though it should be included in the reference pictures for inter-layer prediction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r>
              <a:rPr lang="en-US" altLang="ko-KR" sz="2400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en-US" altLang="ko-KR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hanges</a:t>
            </a:r>
            <a:endParaRPr lang="en-US" altLang="ko-KR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buFont typeface="Wingdings" panose="05000000000000000000" pitchFamily="2" charset="2"/>
              <a:buChar char="§"/>
            </a:pPr>
            <a:endParaRPr lang="en-US" altLang="ko-KR" dirty="0">
              <a:latin typeface="Calibri" panose="020F0502020204030204" pitchFamily="34" charset="0"/>
              <a:cs typeface="Arial" panose="020B0604020202020204" pitchFamily="34" charset="0"/>
            </a:endParaRPr>
          </a:p>
          <a:p>
            <a:endParaRPr lang="ko-KR" altLang="en-US" sz="2400" dirty="0">
              <a:latin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5939" y="1484784"/>
            <a:ext cx="6608763" cy="1438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723" y="4365104"/>
            <a:ext cx="7920037" cy="1779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386271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following modifications are necessary </a:t>
            </a:r>
          </a:p>
          <a:p>
            <a:pPr lvl="1"/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variables NumDirectRefLayersForTid[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lId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][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tId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] and 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RefLayerIdListForTid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[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lId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][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tId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][k] are derived as follows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by taking into account 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either </a:t>
            </a:r>
            <a:r>
              <a:rPr lang="en-US" altLang="ko-KR" sz="1600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vps_max_sub_layers_minus1 or sub_layers_vps_max_minus1</a:t>
            </a:r>
            <a:r>
              <a:rPr lang="en-US" altLang="ko-KR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[]</a:t>
            </a:r>
          </a:p>
          <a:p>
            <a:pPr lvl="1"/>
            <a:endParaRPr lang="ko-KR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smtClean="0">
              <a:solidFill>
                <a:prstClr val="black"/>
              </a:solidFill>
            </a:endParaRPr>
          </a:p>
          <a:p>
            <a:pPr latinLnBrk="0"/>
            <a:r>
              <a:rPr lang="en-GB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7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Comments on JCTVC-Q0079(JCT3V-H0027)</a:t>
            </a:r>
            <a:endParaRPr lang="ko-KR" altLang="en-US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2204864"/>
            <a:ext cx="5994257" cy="213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4900" y="4437112"/>
            <a:ext cx="5994257" cy="213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4078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ko-KR" dirty="0" smtClean="0">
                <a:latin typeface="Arial" panose="020B0604020202020204" pitchFamily="34" charset="0"/>
                <a:cs typeface="Arial" panose="020B0604020202020204" pitchFamily="34" charset="0"/>
              </a:rPr>
              <a:t>The following modifications are necessary </a:t>
            </a:r>
          </a:p>
          <a:p>
            <a:pPr lvl="1"/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variables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NumActiveRefLayerPics is derived as follows</a:t>
            </a:r>
          </a:p>
          <a:p>
            <a:pPr lvl="1"/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/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When ‘inter_layer_pred_layer_idc[</a:t>
            </a:r>
            <a:r>
              <a:rPr lang="en-US" altLang="ko-KR" sz="1600" dirty="0" err="1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altLang="ko-KR" sz="1600" dirty="0">
                <a:latin typeface="Arial" panose="020B0604020202020204" pitchFamily="34" charset="0"/>
                <a:cs typeface="Arial" panose="020B0604020202020204" pitchFamily="34" charset="0"/>
              </a:rPr>
              <a:t>]’ is not present, </a:t>
            </a:r>
            <a:r>
              <a:rPr lang="en-US" altLang="ko-KR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the value is inferred to be equal to </a:t>
            </a:r>
            <a:r>
              <a:rPr lang="en-US" altLang="ko-KR" sz="16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endParaRPr lang="en-US" altLang="ko-KR" sz="16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atinLnBrk="0"/>
            <a:endParaRPr lang="en-GB" smtClean="0">
              <a:solidFill>
                <a:prstClr val="black"/>
              </a:solidFill>
            </a:endParaRPr>
          </a:p>
          <a:p>
            <a:pPr latinLnBrk="0"/>
            <a:r>
              <a:rPr lang="en-GB" smtClean="0">
                <a:solidFill>
                  <a:prstClr val="black"/>
                </a:solidFill>
              </a:rPr>
              <a:t>Copyright@ETRI. All rights reserved.</a:t>
            </a:r>
            <a:endParaRPr lang="en-GB" dirty="0">
              <a:solidFill>
                <a:prstClr val="black"/>
              </a:solidFill>
            </a:endParaRPr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atinLnBrk="0"/>
            <a:fld id="{E6402424-2B17-451F-8092-69F2D56BACDE}" type="slidenum">
              <a:rPr lang="en-GB" sz="900" smtClean="0">
                <a:solidFill>
                  <a:prstClr val="black"/>
                </a:solidFill>
              </a:rPr>
              <a:pPr latinLnBrk="0"/>
              <a:t>8</a:t>
            </a:fld>
            <a:endParaRPr lang="en-GB" sz="900" dirty="0">
              <a:solidFill>
                <a:prstClr val="black"/>
              </a:solidFill>
            </a:endParaRPr>
          </a:p>
        </p:txBody>
      </p:sp>
      <p:sp>
        <p:nvSpPr>
          <p:cNvPr id="5" name="제목 4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 smtClean="0"/>
              <a:t>Comments on </a:t>
            </a:r>
            <a:r>
              <a:rPr lang="en-US" altLang="ko-KR" dirty="0" smtClean="0"/>
              <a:t>JCTVC-Q0079(JCT3V-H0027)</a:t>
            </a:r>
            <a:endParaRPr lang="ko-KR" altLang="en-US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700808"/>
            <a:ext cx="6166300" cy="2039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137926"/>
            <a:ext cx="7157046" cy="25416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4232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solidFill>
            <a:schemeClr val="tx1"/>
          </a:solidFill>
          <a:tailEnd type="none"/>
        </a:ln>
      </a:spPr>
      <a:bodyPr rtlCol="0" anchor="ctr"/>
      <a:lstStyle>
        <a:defPPr algn="ctr">
          <a:defRPr/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chemeClr val="tx1"/>
          </a:solidFill>
          <a:tailEnd type="arrow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none" rtlCol="0">
        <a:spAutoFit/>
      </a:bodyPr>
      <a:lstStyle>
        <a:defPPr>
          <a:defRPr sz="1200"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2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3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4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5_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52180</TotalTime>
  <Words>477</Words>
  <Application>Microsoft Office PowerPoint</Application>
  <PresentationFormat>화면 슬라이드 쇼(4:3)</PresentationFormat>
  <Paragraphs>72</Paragraphs>
  <Slides>8</Slides>
  <Notes>2</Notes>
  <HiddenSlides>0</HiddenSlides>
  <MMClips>0</MMClips>
  <ScaleCrop>false</ScaleCrop>
  <HeadingPairs>
    <vt:vector size="8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7</vt:i4>
      </vt:variant>
      <vt:variant>
        <vt:lpstr>포함된 OLE 서버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22" baseType="lpstr">
      <vt:lpstr>HY헤드라인M</vt:lpstr>
      <vt:lpstr>맑은 고딕</vt:lpstr>
      <vt:lpstr>Arial</vt:lpstr>
      <vt:lpstr>Calibri</vt:lpstr>
      <vt:lpstr>Courier New</vt:lpstr>
      <vt:lpstr>Wingdings</vt:lpstr>
      <vt:lpstr>1_Office 테마</vt:lpstr>
      <vt:lpstr>디자인 사용자 지정</vt:lpstr>
      <vt:lpstr>1_디자인 사용자 지정</vt:lpstr>
      <vt:lpstr>2_디자인 사용자 지정</vt:lpstr>
      <vt:lpstr>3_디자인 사용자 지정</vt:lpstr>
      <vt:lpstr>4_디자인 사용자 지정</vt:lpstr>
      <vt:lpstr>5_디자인 사용자 지정</vt:lpstr>
      <vt:lpstr>Image</vt:lpstr>
      <vt:lpstr>MV-HEVC/SHVC HLS: On inter-layer RPS signalling and derivation</vt:lpstr>
      <vt:lpstr>Summary</vt:lpstr>
      <vt:lpstr>Proposal 1</vt:lpstr>
      <vt:lpstr>Proposal 1</vt:lpstr>
      <vt:lpstr>Proposal 1</vt:lpstr>
      <vt:lpstr>Proposal 2</vt:lpstr>
      <vt:lpstr>Comments on JCTVC-Q0079(JCT3V-H0027)</vt:lpstr>
      <vt:lpstr>Comments on JCTVC-Q0079(JCT3V-H0027)</vt:lpstr>
    </vt:vector>
  </TitlesOfParts>
  <Company>R&amp;D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JCTVC-5차 결정사항 (화면내 부호화)</dc:title>
  <dc:creator>JS</dc:creator>
  <cp:lastModifiedBy>Ha-hyun Lee</cp:lastModifiedBy>
  <cp:revision>3185</cp:revision>
  <cp:lastPrinted>2014-02-10T10:50:33Z</cp:lastPrinted>
  <dcterms:created xsi:type="dcterms:W3CDTF">2006-10-05T04:04:58Z</dcterms:created>
  <dcterms:modified xsi:type="dcterms:W3CDTF">2014-03-28T08:17:06Z</dcterms:modified>
</cp:coreProperties>
</file>