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25"/>
  </p:notesMasterIdLst>
  <p:handoutMasterIdLst>
    <p:handoutMasterId r:id="rId26"/>
  </p:handoutMasterIdLst>
  <p:sldIdLst>
    <p:sldId id="256" r:id="rId5"/>
    <p:sldId id="257" r:id="rId6"/>
    <p:sldId id="262" r:id="rId7"/>
    <p:sldId id="264" r:id="rId8"/>
    <p:sldId id="265" r:id="rId9"/>
    <p:sldId id="266" r:id="rId10"/>
    <p:sldId id="267" r:id="rId11"/>
    <p:sldId id="268" r:id="rId12"/>
    <p:sldId id="269" r:id="rId13"/>
    <p:sldId id="282" r:id="rId14"/>
    <p:sldId id="272" r:id="rId15"/>
    <p:sldId id="283" r:id="rId16"/>
    <p:sldId id="271" r:id="rId17"/>
    <p:sldId id="273" r:id="rId18"/>
    <p:sldId id="275" r:id="rId19"/>
    <p:sldId id="278" r:id="rId20"/>
    <p:sldId id="279" r:id="rId21"/>
    <p:sldId id="270" r:id="rId22"/>
    <p:sldId id="280" r:id="rId23"/>
    <p:sldId id="281" r:id="rId24"/>
  </p:sldIdLst>
  <p:sldSz cx="9326563"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2C6"/>
    <a:srgbClr val="B4009E"/>
    <a:srgbClr val="7FBA00"/>
    <a:srgbClr val="000000"/>
    <a:srgbClr val="442359"/>
    <a:srgbClr val="333333"/>
    <a:srgbClr val="505050"/>
    <a:srgbClr val="00FF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5238" autoAdjust="0"/>
  </p:normalViewPr>
  <p:slideViewPr>
    <p:cSldViewPr snapToObjects="1">
      <p:cViewPr varScale="1">
        <p:scale>
          <a:sx n="78" d="100"/>
          <a:sy n="78" d="100"/>
        </p:scale>
        <p:origin x="1110" y="90"/>
      </p:cViewPr>
      <p:guideLst/>
    </p:cSldViewPr>
  </p:slid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83" d="100"/>
          <a:sy n="83" d="100"/>
        </p:scale>
        <p:origin x="385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E82764-4B3E-4FDE-81DD-21A3E80B3DD9}" type="datetime1">
              <a:rPr lang="en-US" altLang="zh-CN" smtClean="0">
                <a:latin typeface="Segoe UI" pitchFamily="34" charset="0"/>
              </a:rPr>
              <a:t>3/27/2014</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2013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2BFCBE7-12C6-446F-9401-8293029EEFA3}" type="datetime1">
              <a:rPr lang="en-US" altLang="zh-CN" smtClean="0"/>
              <a:t>3/27/2014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FEA4E97-3D59-4475-B7EF-9BF158AA7F71}" type="datetime1">
              <a:rPr lang="en-US" altLang="zh-CN" smtClean="0"/>
              <a:t>3/27/2014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877024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4E8588E-BD53-4E0F-8BFA-AC429F3EBABA}" type="datetime1">
              <a:rPr lang="en-US" altLang="zh-CN" smtClean="0"/>
              <a:t>3/27/2014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326877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4E8588E-BD53-4E0F-8BFA-AC429F3EBABA}" type="datetime1">
              <a:rPr lang="en-US" altLang="zh-CN" smtClean="0"/>
              <a:t>3/27/2014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32710661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3049" y="3954457"/>
            <a:ext cx="8217807" cy="1830388"/>
          </a:xfrm>
          <a:noFill/>
        </p:spPr>
        <p:txBody>
          <a:bodyPr lIns="146304" tIns="109728" rIns="146304" bIns="109728">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3050" y="2117165"/>
            <a:ext cx="822960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5614" y="479494"/>
            <a:ext cx="1920404" cy="411378"/>
          </a:xfrm>
          <a:prstGeom prst="rect">
            <a:avLst/>
          </a:prstGeom>
        </p:spPr>
      </p:pic>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129" y="1211287"/>
            <a:ext cx="7315200" cy="274317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129" y="1209973"/>
            <a:ext cx="7315200"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3049" y="2125663"/>
            <a:ext cx="8778875"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113" y="2125663"/>
            <a:ext cx="877824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209" y="2125663"/>
            <a:ext cx="877824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273050" y="295276"/>
            <a:ext cx="8778875" cy="915988"/>
          </a:xfr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3050" y="1211263"/>
            <a:ext cx="8778876" cy="2026757"/>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3050" y="1212850"/>
            <a:ext cx="8778876"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3050" y="1212850"/>
            <a:ext cx="8778876" cy="2092881"/>
          </a:xfrm>
        </p:spPr>
        <p:txBody>
          <a:bodyPr wrap="square">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3050" y="1212850"/>
            <a:ext cx="8778876" cy="2092881"/>
          </a:xfrm>
        </p:spPr>
        <p:txBody>
          <a:bodyPr wrap="square">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3049" y="1212849"/>
            <a:ext cx="4206240"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5050" y="1212849"/>
            <a:ext cx="4206875"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3049" y="1212849"/>
            <a:ext cx="4206240"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59" y="1212849"/>
            <a:ext cx="4206240"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 name="Rectangle 2"/>
          <p:cNvSpPr/>
          <p:nvPr userDrawn="1"/>
        </p:nvSpPr>
        <p:spPr bwMode="auto">
          <a:xfrm>
            <a:off x="273050" y="2125663"/>
            <a:ext cx="6400800" cy="3657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3050" y="2125678"/>
            <a:ext cx="6400800" cy="1828786"/>
          </a:xfrm>
          <a:noFill/>
        </p:spPr>
        <p:txBody>
          <a:bodyPr lIns="146304" tIns="91440" rIns="146304" bIns="91440" anchor="t" anchorCtr="0"/>
          <a:lstStyle>
            <a:lvl1pPr>
              <a:defRPr sz="54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3050" y="3955787"/>
            <a:ext cx="6400800"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5614" y="479494"/>
            <a:ext cx="1920404" cy="411378"/>
          </a:xfrm>
          <a:prstGeom prst="rect">
            <a:avLst/>
          </a:prstGeom>
        </p:spPr>
      </p:pic>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3049" y="1212850"/>
            <a:ext cx="4206240"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59" y="1212850"/>
            <a:ext cx="4205766"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514" y="1212850"/>
            <a:ext cx="4206240"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846159" y="1212850"/>
            <a:ext cx="4205766"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9326563"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3050" y="1221158"/>
            <a:ext cx="8778875"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3049" y="1211263"/>
            <a:ext cx="8778875"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9326564"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pic>
        <p:nvPicPr>
          <p:cNvPr id="10" name="Picture 9"/>
          <p:cNvPicPr preferRelativeResize="0">
            <a:picLocks noChangeAspect="1"/>
          </p:cNvPicPr>
          <p:nvPr userDrawn="1"/>
        </p:nvPicPr>
        <p:blipFill rotWithShape="1">
          <a:blip r:embed="rId2">
            <a:extLst>
              <a:ext uri="{28A0092B-C50C-407E-A947-70E740481C1C}">
                <a14:useLocalDpi xmlns:a14="http://schemas.microsoft.com/office/drawing/2010/main" val="0"/>
              </a:ext>
            </a:extLst>
          </a:blip>
          <a:srcRect l="21570" r="3226"/>
          <a:stretch/>
        </p:blipFill>
        <p:spPr>
          <a:xfrm>
            <a:off x="-1" y="-7620"/>
            <a:ext cx="9326563" cy="6994524"/>
          </a:xfrm>
          <a:prstGeom prst="rect">
            <a:avLst/>
          </a:prstGeom>
        </p:spPr>
      </p:pic>
      <p:sp>
        <p:nvSpPr>
          <p:cNvPr id="18" name="Rectangle 17"/>
          <p:cNvSpPr/>
          <p:nvPr userDrawn="1"/>
        </p:nvSpPr>
        <p:spPr bwMode="gray">
          <a:xfrm>
            <a:off x="273050" y="2125663"/>
            <a:ext cx="4572000" cy="3657600"/>
          </a:xfrm>
          <a:prstGeom prst="rect">
            <a:avLst/>
          </a:prstGeom>
          <a:solidFill>
            <a:schemeClr val="accent1">
              <a:alpha val="94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48" y="2125663"/>
            <a:ext cx="4572002" cy="1828800"/>
          </a:xfrm>
          <a:noFill/>
        </p:spPr>
        <p:txBody>
          <a:bodyPr lIns="146304" tIns="91440" rIns="146304" bIns="91440" anchor="t" anchorCtr="0"/>
          <a:lstStyle>
            <a:lvl1pPr>
              <a:defRPr sz="48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3425" y="3954457"/>
            <a:ext cx="4571625" cy="1825625"/>
          </a:xfrm>
        </p:spPr>
        <p:txBody>
          <a:bodyPr tIns="109728" bIns="109728">
            <a:noAutofit/>
          </a:bodyPr>
          <a:lstStyle>
            <a:lvl1pPr marL="0" indent="0">
              <a:spcBef>
                <a:spcPts val="0"/>
              </a:spcBef>
              <a:buNone/>
              <a:defRPr sz="3200" baseline="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5614" y="479494"/>
            <a:ext cx="1920404" cy="411378"/>
          </a:xfrm>
          <a:prstGeom prst="rect">
            <a:avLst/>
          </a:prstGeom>
        </p:spPr>
      </p:pic>
    </p:spTree>
    <p:extLst>
      <p:ext uri="{BB962C8B-B14F-4D97-AF65-F5344CB8AC3E}">
        <p14:creationId xmlns:p14="http://schemas.microsoft.com/office/powerpoint/2010/main" val="12912738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14841" r="10155"/>
          <a:stretch/>
        </p:blipFill>
        <p:spPr>
          <a:xfrm>
            <a:off x="0" y="0"/>
            <a:ext cx="9326563" cy="6994525"/>
          </a:xfrm>
          <a:prstGeom prst="rect">
            <a:avLst/>
          </a:prstGeom>
        </p:spPr>
      </p:pic>
      <p:sp>
        <p:nvSpPr>
          <p:cNvPr id="17" name="Rectangle 16"/>
          <p:cNvSpPr/>
          <p:nvPr userDrawn="1"/>
        </p:nvSpPr>
        <p:spPr bwMode="gray">
          <a:xfrm>
            <a:off x="274209" y="2125663"/>
            <a:ext cx="4572000" cy="3657600"/>
          </a:xfrm>
          <a:prstGeom prst="rect">
            <a:avLst/>
          </a:prstGeom>
          <a:solidFill>
            <a:schemeClr val="accent1">
              <a:alpha val="93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4159" y="2123925"/>
            <a:ext cx="4572000" cy="1830538"/>
          </a:xfrm>
          <a:noFill/>
        </p:spPr>
        <p:txBody>
          <a:bodyPr lIns="146304" tIns="91440" rIns="146304" bIns="91440" anchor="t" anchorCtr="0"/>
          <a:lstStyle>
            <a:lvl1pPr>
              <a:defRPr sz="48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159" y="3957639"/>
            <a:ext cx="4572000" cy="1825625"/>
          </a:xfrm>
          <a:noFill/>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5614" y="479494"/>
            <a:ext cx="1920404" cy="411378"/>
          </a:xfrm>
          <a:prstGeom prst="rect">
            <a:avLst/>
          </a:prstGeom>
        </p:spPr>
      </p:pic>
    </p:spTree>
    <p:extLst>
      <p:ext uri="{BB962C8B-B14F-4D97-AF65-F5344CB8AC3E}">
        <p14:creationId xmlns:p14="http://schemas.microsoft.com/office/powerpoint/2010/main" val="41451813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l="2615" t="9" r="22292" b="-10"/>
          <a:stretch/>
        </p:blipFill>
        <p:spPr bwMode="gray">
          <a:xfrm flipH="1">
            <a:off x="0" y="1"/>
            <a:ext cx="9326563" cy="6994525"/>
          </a:xfrm>
          <a:prstGeom prst="rect">
            <a:avLst/>
          </a:prstGeom>
        </p:spPr>
      </p:pic>
      <p:sp>
        <p:nvSpPr>
          <p:cNvPr id="17" name="Rectangle 16"/>
          <p:cNvSpPr/>
          <p:nvPr userDrawn="1"/>
        </p:nvSpPr>
        <p:spPr bwMode="gray">
          <a:xfrm>
            <a:off x="274159" y="2125663"/>
            <a:ext cx="4572000" cy="3657600"/>
          </a:xfrm>
          <a:prstGeom prst="rect">
            <a:avLst/>
          </a:prstGeom>
          <a:solidFill>
            <a:schemeClr val="accent2">
              <a:alpha val="78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4159" y="2123925"/>
            <a:ext cx="4572000" cy="1830538"/>
          </a:xfrm>
          <a:noFill/>
        </p:spPr>
        <p:txBody>
          <a:bodyPr lIns="146304" tIns="91440" rIns="146304" bIns="91440" anchor="t" anchorCtr="0"/>
          <a:lstStyle>
            <a:lvl1pPr>
              <a:defRPr sz="48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p:nvPr>
        </p:nvSpPr>
        <p:spPr bwMode="ltGray">
          <a:xfrm>
            <a:off x="274159" y="3957639"/>
            <a:ext cx="4572000" cy="1825625"/>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smtClean="0"/>
              <a:t>Click to edit Master text styles</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5614" y="479494"/>
            <a:ext cx="1920404" cy="411377"/>
          </a:xfrm>
          <a:prstGeom prst="rect">
            <a:avLst/>
          </a:prstGeom>
        </p:spPr>
      </p:pic>
    </p:spTree>
    <p:extLst>
      <p:ext uri="{BB962C8B-B14F-4D97-AF65-F5344CB8AC3E}">
        <p14:creationId xmlns:p14="http://schemas.microsoft.com/office/powerpoint/2010/main" val="5946756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6">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2895" t="14739" r="27678" b="6913"/>
          <a:stretch/>
        </p:blipFill>
        <p:spPr>
          <a:xfrm>
            <a:off x="0" y="0"/>
            <a:ext cx="9326563" cy="6994524"/>
          </a:xfrm>
          <a:prstGeom prst="rect">
            <a:avLst/>
          </a:prstGeom>
        </p:spPr>
      </p:pic>
      <p:sp>
        <p:nvSpPr>
          <p:cNvPr id="17" name="Rectangle 16"/>
          <p:cNvSpPr/>
          <p:nvPr userDrawn="1"/>
        </p:nvSpPr>
        <p:spPr bwMode="gray">
          <a:xfrm>
            <a:off x="274615" y="2125663"/>
            <a:ext cx="5486400" cy="3657600"/>
          </a:xfrm>
          <a:prstGeom prst="rect">
            <a:avLst/>
          </a:prstGeom>
          <a:solidFill>
            <a:schemeClr val="accent4">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425" y="2123925"/>
            <a:ext cx="5486400" cy="1830538"/>
          </a:xfrm>
          <a:noFill/>
        </p:spPr>
        <p:txBody>
          <a:bodyPr lIns="146304" tIns="91440" rIns="146304" bIns="91440" anchor="t" anchorCtr="0"/>
          <a:lstStyle>
            <a:lvl1pPr>
              <a:defRPr sz="54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3425" y="3946526"/>
            <a:ext cx="5486400" cy="1828800"/>
          </a:xfrm>
          <a:noFill/>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5613" y="479494"/>
            <a:ext cx="1920407" cy="411378"/>
          </a:xfrm>
          <a:prstGeom prst="rect">
            <a:avLst/>
          </a:prstGeom>
        </p:spPr>
      </p:pic>
    </p:spTree>
    <p:extLst>
      <p:ext uri="{BB962C8B-B14F-4D97-AF65-F5344CB8AC3E}">
        <p14:creationId xmlns:p14="http://schemas.microsoft.com/office/powerpoint/2010/main" val="1929004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7">
    <p:spTree>
      <p:nvGrpSpPr>
        <p:cNvPr id="1" name=""/>
        <p:cNvGrpSpPr/>
        <p:nvPr/>
      </p:nvGrpSpPr>
      <p:grpSpPr>
        <a:xfrm>
          <a:off x="0" y="0"/>
          <a:ext cx="0" cy="0"/>
          <a:chOff x="0" y="0"/>
          <a:chExt cx="0" cy="0"/>
        </a:xfrm>
      </p:grpSpPr>
      <p:pic>
        <p:nvPicPr>
          <p:cNvPr id="7" name="Picture 6"/>
          <p:cNvPicPr>
            <a:picLocks/>
          </p:cNvPicPr>
          <p:nvPr userDrawn="1"/>
        </p:nvPicPr>
        <p:blipFill rotWithShape="1">
          <a:blip r:embed="rId2">
            <a:extLst>
              <a:ext uri="{28A0092B-C50C-407E-A947-70E740481C1C}">
                <a14:useLocalDpi xmlns:a14="http://schemas.microsoft.com/office/drawing/2010/main" val="0"/>
              </a:ext>
            </a:extLst>
          </a:blip>
          <a:srcRect l="14520" t="-117" r="10501" b="118"/>
          <a:stretch/>
        </p:blipFill>
        <p:spPr>
          <a:xfrm>
            <a:off x="0" y="-1"/>
            <a:ext cx="9326563" cy="6994526"/>
          </a:xfrm>
          <a:prstGeom prst="rect">
            <a:avLst/>
          </a:prstGeom>
        </p:spPr>
      </p:pic>
      <p:sp>
        <p:nvSpPr>
          <p:cNvPr id="18" name="Rectangle 17"/>
          <p:cNvSpPr/>
          <p:nvPr userDrawn="1"/>
        </p:nvSpPr>
        <p:spPr bwMode="gray">
          <a:xfrm>
            <a:off x="274159" y="1211264"/>
            <a:ext cx="4572000" cy="3657600"/>
          </a:xfrm>
          <a:prstGeom prst="rect">
            <a:avLst/>
          </a:prstGeom>
          <a:solidFill>
            <a:schemeClr val="accent4">
              <a:alpha val="79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4159" y="1211264"/>
            <a:ext cx="4572000" cy="1828801"/>
          </a:xfrm>
          <a:noFill/>
        </p:spPr>
        <p:txBody>
          <a:bodyPr vert="horz" wrap="square" lIns="146304" tIns="91440" rIns="146304" bIns="91440" rtlCol="0" anchor="t" anchorCtr="0">
            <a:noAutofit/>
          </a:bodyPr>
          <a:lstStyle>
            <a:lvl1pPr>
              <a:defRPr lang="en-US" sz="48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159" y="3040063"/>
            <a:ext cx="4572000" cy="1828800"/>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5613" y="479494"/>
            <a:ext cx="1920407" cy="411378"/>
          </a:xfrm>
          <a:prstGeom prst="rect">
            <a:avLst/>
          </a:prstGeom>
        </p:spPr>
      </p:pic>
    </p:spTree>
    <p:extLst>
      <p:ext uri="{BB962C8B-B14F-4D97-AF65-F5344CB8AC3E}">
        <p14:creationId xmlns:p14="http://schemas.microsoft.com/office/powerpoint/2010/main" val="23591074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8 ">
    <p:spTree>
      <p:nvGrpSpPr>
        <p:cNvPr id="1" name=""/>
        <p:cNvGrpSpPr/>
        <p:nvPr/>
      </p:nvGrpSpPr>
      <p:grpSpPr>
        <a:xfrm>
          <a:off x="0" y="0"/>
          <a:ext cx="0" cy="0"/>
          <a:chOff x="0" y="0"/>
          <a:chExt cx="0" cy="0"/>
        </a:xfrm>
      </p:grpSpPr>
      <p:pic>
        <p:nvPicPr>
          <p:cNvPr id="10" name="Picture 2"/>
          <p:cNvPicPr preferRelativeResize="0">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326563" cy="6994525"/>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bwMode="gray">
          <a:xfrm>
            <a:off x="274159" y="2125663"/>
            <a:ext cx="5486400" cy="3657600"/>
          </a:xfrm>
          <a:prstGeom prst="rect">
            <a:avLst/>
          </a:prstGeom>
          <a:solidFill>
            <a:schemeClr val="accent1">
              <a:alpha val="93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4159" y="2125663"/>
            <a:ext cx="5486400" cy="1828800"/>
          </a:xfrm>
          <a:noFill/>
        </p:spPr>
        <p:txBody>
          <a:bodyPr lIns="146304" tIns="91440" rIns="146304" bIns="91440" anchor="t" anchorCtr="0"/>
          <a:lstStyle>
            <a:lvl1pPr>
              <a:defRPr sz="4800" spc="-100" baseline="0">
                <a:gradFill>
                  <a:gsLst>
                    <a:gs pos="0">
                      <a:srgbClr val="FFFFFF"/>
                    </a:gs>
                    <a:gs pos="100000">
                      <a:srgbClr val="FFFFFF"/>
                    </a:gs>
                  </a:gsLst>
                  <a:lin ang="5400000" scaled="0"/>
                </a:gradFill>
              </a:defRPr>
            </a:lvl1pPr>
          </a:lstStyle>
          <a:p>
            <a:r>
              <a:rPr lang="en-US" dirty="0" smtClean="0"/>
              <a:t>Presentation title</a:t>
            </a:r>
            <a:endParaRPr lang="en-US" dirty="0"/>
          </a:p>
        </p:txBody>
      </p:sp>
      <p:sp>
        <p:nvSpPr>
          <p:cNvPr id="7" name="Text Placeholder 4"/>
          <p:cNvSpPr>
            <a:spLocks noGrp="1"/>
          </p:cNvSpPr>
          <p:nvPr>
            <p:ph type="body" sz="quarter" idx="12" hasCustomPrompt="1"/>
          </p:nvPr>
        </p:nvSpPr>
        <p:spPr bwMode="ltGray">
          <a:xfrm>
            <a:off x="274159" y="3952875"/>
            <a:ext cx="5486400" cy="1830388"/>
          </a:xfrm>
          <a:noFill/>
        </p:spPr>
        <p:txBody>
          <a:bodyPr lIns="146304" tIns="109728" rIns="146304" bIns="109728">
            <a:noAutofit/>
          </a:bodyPr>
          <a:lstStyle>
            <a:lvl1pPr marL="0" indent="0">
              <a:spcBef>
                <a:spcPts val="0"/>
              </a:spcBef>
              <a:buNone/>
              <a:defRPr sz="3200" spc="0" baseline="0">
                <a:gradFill>
                  <a:gsLst>
                    <a:gs pos="1250">
                      <a:srgbClr val="FFFFFF"/>
                    </a:gs>
                    <a:gs pos="99000">
                      <a:srgbClr val="FFFFFF"/>
                    </a:gs>
                  </a:gsLst>
                  <a:lin ang="5400000" scaled="0"/>
                </a:gradFill>
                <a:latin typeface="+mj-lt"/>
              </a:defRPr>
            </a:lvl1pPr>
          </a:lstStyle>
          <a:p>
            <a:pPr lvl="0"/>
            <a:r>
              <a:rPr lang="en-US" dirty="0" smtClean="0"/>
              <a:t>Speaker Name</a:t>
            </a: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55614" y="479494"/>
            <a:ext cx="1920404" cy="411378"/>
          </a:xfrm>
          <a:prstGeom prst="rect">
            <a:avLst/>
          </a:prstGeom>
        </p:spPr>
      </p:pic>
    </p:spTree>
    <p:extLst>
      <p:ext uri="{BB962C8B-B14F-4D97-AF65-F5344CB8AC3E}">
        <p14:creationId xmlns:p14="http://schemas.microsoft.com/office/powerpoint/2010/main" val="29304508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129" y="1211287"/>
            <a:ext cx="7315200"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129" y="1209973"/>
            <a:ext cx="7315200"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209" y="3954463"/>
            <a:ext cx="7315200"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3050" y="295275"/>
            <a:ext cx="8778875"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3050" y="1212851"/>
            <a:ext cx="8778876"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a:extLst>
              <a:ext uri="{28A0092B-C50C-407E-A947-70E740481C1C}">
                <a14:useLocalDpi xmlns:a14="http://schemas.microsoft.com/office/drawing/2010/main" val="0"/>
              </a:ext>
            </a:extLst>
          </a:blip>
          <a:stretch>
            <a:fillRect/>
          </a:stretch>
        </p:blipFill>
        <p:spPr>
          <a:xfrm rot="5400000">
            <a:off x="7400092"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166" r:id="rId2"/>
    <p:sldLayoutId id="2147484163" r:id="rId3"/>
    <p:sldLayoutId id="2147484169" r:id="rId4"/>
    <p:sldLayoutId id="2147484170" r:id="rId5"/>
    <p:sldLayoutId id="2147484173" r:id="rId6"/>
    <p:sldLayoutId id="2147484172" r:id="rId7"/>
    <p:sldLayoutId id="2147484162" r:id="rId8"/>
    <p:sldLayoutId id="2147484105" r:id="rId9"/>
    <p:sldLayoutId id="2147484182" r:id="rId10"/>
    <p:sldLayoutId id="2147484130" r:id="rId11"/>
    <p:sldLayoutId id="2147484101" r:id="rId12"/>
    <p:sldLayoutId id="2147484102" r:id="rId13"/>
    <p:sldLayoutId id="2147484087" r:id="rId14"/>
    <p:sldLayoutId id="2147484098" r:id="rId15"/>
    <p:sldLayoutId id="2147484086" r:id="rId16"/>
    <p:sldLayoutId id="2147484107" r:id="rId17"/>
    <p:sldLayoutId id="2147484099" r:id="rId18"/>
    <p:sldLayoutId id="2147484100" r:id="rId19"/>
    <p:sldLayoutId id="2147484089" r:id="rId20"/>
    <p:sldLayoutId id="2147484106" r:id="rId21"/>
    <p:sldLayoutId id="2147484092" r:id="rId22"/>
    <p:sldLayoutId id="2147484093" r:id="rId23"/>
    <p:sldLayoutId id="2147484127" r:id="rId24"/>
    <p:sldLayoutId id="2147484128" r:id="rId25"/>
    <p:sldLayoutId id="2147484129" r:id="rId26"/>
    <p:sldLayoutId id="2147484094" r:id="rId27"/>
    <p:sldLayoutId id="2147484096" r:id="rId28"/>
  </p:sldLayoutIdLst>
  <p:transition>
    <p:fade/>
  </p:transition>
  <p:timing>
    <p:tnLst>
      <p:par>
        <p:cTn id="1" dur="indefinite" restart="never" nodeType="tmRoot"/>
      </p:par>
    </p:tnLst>
  </p:timing>
  <p:hf hdr="0" ftr="0" dt="0"/>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6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73" userDrawn="1">
          <p15:clr>
            <a:srgbClr val="5ACBF0"/>
          </p15:clr>
        </p15:guide>
        <p15:guide id="2" pos="749" userDrawn="1">
          <p15:clr>
            <a:srgbClr val="5ACBF0"/>
          </p15:clr>
        </p15:guide>
        <p15:guide id="3" pos="1325" userDrawn="1">
          <p15:clr>
            <a:srgbClr val="5ACBF0"/>
          </p15:clr>
        </p15:guide>
        <p15:guide id="4" pos="1901" userDrawn="1">
          <p15:clr>
            <a:srgbClr val="5ACBF0"/>
          </p15:clr>
        </p15:guide>
        <p15:guide id="5" pos="2477" userDrawn="1">
          <p15:clr>
            <a:srgbClr val="5ACBF0"/>
          </p15:clr>
        </p15:guide>
        <p15:guide id="6" pos="3053" userDrawn="1">
          <p15:clr>
            <a:srgbClr val="5ACBF0"/>
          </p15:clr>
        </p15:guide>
        <p15:guide id="7" pos="3629" userDrawn="1">
          <p15:clr>
            <a:srgbClr val="5ACBF0"/>
          </p15:clr>
        </p15:guide>
        <p15:guide id="8" pos="4205" userDrawn="1">
          <p15:clr>
            <a:srgbClr val="5ACBF0"/>
          </p15:clr>
        </p15:guide>
        <p15:guide id="9" pos="4781" userDrawn="1">
          <p15:clr>
            <a:srgbClr val="5ACBF0"/>
          </p15:clr>
        </p15:guide>
        <p15:guide id="10" pos="5357" userDrawn="1">
          <p15:clr>
            <a:srgbClr val="5ACBF0"/>
          </p15:clr>
        </p15:guide>
        <p15:guide id="11" pos="5702" userDrawn="1">
          <p15:clr>
            <a:srgbClr val="5ACBF0"/>
          </p15:clr>
        </p15:guide>
        <p15:guide id="12" pos="288" userDrawn="1">
          <p15:clr>
            <a:srgbClr val="C35EA4"/>
          </p15:clr>
        </p15:guide>
        <p15:guide id="13" pos="5587" userDrawn="1">
          <p15:clr>
            <a:srgbClr val="C35EA4"/>
          </p15:clr>
        </p15:guide>
        <p15:guide id="14" orient="horz" pos="187" userDrawn="1">
          <p15:clr>
            <a:srgbClr val="5ACBF0"/>
          </p15:clr>
        </p15:guide>
        <p15:guide id="15" orient="horz" pos="763" userDrawn="1">
          <p15:clr>
            <a:srgbClr val="5ACBF0"/>
          </p15:clr>
        </p15:guide>
        <p15:guide id="16" orient="horz" pos="1339" userDrawn="1">
          <p15:clr>
            <a:srgbClr val="5ACBF0"/>
          </p15:clr>
        </p15:guide>
        <p15:guide id="17" orient="horz" pos="1915" userDrawn="1">
          <p15:clr>
            <a:srgbClr val="5ACBF0"/>
          </p15:clr>
        </p15:guide>
        <p15:guide id="18" orient="horz" pos="2491" userDrawn="1">
          <p15:clr>
            <a:srgbClr val="5ACBF0"/>
          </p15:clr>
        </p15:guide>
        <p15:guide id="19" orient="horz" pos="3067" userDrawn="1">
          <p15:clr>
            <a:srgbClr val="5ACBF0"/>
          </p15:clr>
        </p15:guide>
        <p15:guide id="20" orient="horz" pos="3643" userDrawn="1">
          <p15:clr>
            <a:srgbClr val="5ACBF0"/>
          </p15:clr>
        </p15:guide>
        <p15:guide id="21" orient="horz" pos="4219" userDrawn="1">
          <p15:clr>
            <a:srgbClr val="5ACBF0"/>
          </p15:clr>
        </p15:guide>
        <p15:guide id="22" orient="horz" pos="4104" userDrawn="1">
          <p15:clr>
            <a:srgbClr val="C35EA4"/>
          </p15:clr>
        </p15:guide>
        <p15:guide id="23" orient="horz" pos="302"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0072C6"/>
          </a:solidFill>
        </p:spPr>
        <p:txBody>
          <a:bodyPr/>
          <a:lstStyle/>
          <a:p>
            <a:r>
              <a:rPr lang="en-US" altLang="zh-CN" sz="3300" dirty="0"/>
              <a:t>Description of screen content coding technology proposal </a:t>
            </a:r>
            <a:r>
              <a:rPr lang="en-US" altLang="zh-CN" sz="3300"/>
              <a:t>by </a:t>
            </a:r>
            <a:r>
              <a:rPr lang="en-US" altLang="zh-CN" sz="3300" smtClean="0"/>
              <a:t>Microsoft</a:t>
            </a:r>
            <a:br>
              <a:rPr lang="en-US" altLang="zh-CN" sz="3300" smtClean="0"/>
            </a:br>
            <a:r>
              <a:rPr lang="en-US" altLang="zh-CN" sz="3300" smtClean="0"/>
              <a:t>(JCTVC-Q0035)</a:t>
            </a:r>
            <a:endParaRPr lang="zh-CN" altLang="en-US" sz="3300" dirty="0"/>
          </a:p>
        </p:txBody>
      </p:sp>
      <p:sp>
        <p:nvSpPr>
          <p:cNvPr id="5" name="Text Placeholder 4"/>
          <p:cNvSpPr>
            <a:spLocks noGrp="1"/>
          </p:cNvSpPr>
          <p:nvPr>
            <p:ph type="body" sz="quarter" idx="12"/>
          </p:nvPr>
        </p:nvSpPr>
        <p:spPr/>
        <p:txBody>
          <a:bodyPr/>
          <a:lstStyle/>
          <a:p>
            <a:r>
              <a:rPr lang="en-US" altLang="zh-CN" sz="1900" dirty="0" smtClean="0"/>
              <a:t>Bin Li, Jizheng Xu, Feng Wu, Xun Guo and Gary. J. Sullivan</a:t>
            </a:r>
          </a:p>
          <a:p>
            <a:r>
              <a:rPr lang="en-US" altLang="zh-CN" sz="3200" dirty="0" smtClean="0"/>
              <a:t>Microsoft Corp.</a:t>
            </a:r>
            <a:endParaRPr lang="en-US" altLang="zh-CN" sz="3200" dirty="0"/>
          </a:p>
        </p:txBody>
      </p:sp>
    </p:spTree>
    <p:extLst>
      <p:ext uri="{BB962C8B-B14F-4D97-AF65-F5344CB8AC3E}">
        <p14:creationId xmlns:p14="http://schemas.microsoft.com/office/powerpoint/2010/main" val="5944500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3293209"/>
          </a:xfrm>
        </p:spPr>
        <p:txBody>
          <a:bodyPr/>
          <a:lstStyle/>
          <a:p>
            <a:r>
              <a:rPr lang="en-US" altLang="zh-CN" sz="2400" dirty="0" smtClean="0"/>
              <a:t>Aligned to Rext-6.0</a:t>
            </a:r>
          </a:p>
          <a:p>
            <a:pPr lvl="1"/>
            <a:r>
              <a:rPr lang="en-US" altLang="zh-CN" sz="2000" dirty="0" smtClean="0"/>
              <a:t>2NxN/Nx2N/</a:t>
            </a:r>
            <a:r>
              <a:rPr lang="en-US" altLang="zh-CN" sz="2000" dirty="0" err="1" smtClean="0"/>
              <a:t>NxN</a:t>
            </a:r>
            <a:r>
              <a:rPr lang="en-US" altLang="zh-CN" sz="2000" dirty="0" smtClean="0"/>
              <a:t> intra BC added</a:t>
            </a:r>
          </a:p>
          <a:p>
            <a:pPr lvl="1"/>
            <a:r>
              <a:rPr lang="en-US" altLang="zh-CN" sz="2000" dirty="0"/>
              <a:t>r</a:t>
            </a:r>
            <a:r>
              <a:rPr lang="en-US" altLang="zh-CN" sz="2000" dirty="0" smtClean="0"/>
              <a:t>3815 - RExt</a:t>
            </a:r>
            <a:r>
              <a:rPr lang="en-US" altLang="zh-CN" sz="2000" dirty="0"/>
              <a:t>__</a:t>
            </a:r>
            <a:r>
              <a:rPr lang="en-US" altLang="zh-CN" sz="2000" dirty="0" smtClean="0"/>
              <a:t>P0154_ADDITIONAL_CONTEXT_FOR_CCP</a:t>
            </a:r>
          </a:p>
          <a:p>
            <a:pPr lvl="1"/>
            <a:r>
              <a:rPr lang="en-US" altLang="zh-CN" sz="2000" dirty="0"/>
              <a:t>r3841 </a:t>
            </a:r>
            <a:r>
              <a:rPr lang="en-US" altLang="zh-CN" sz="2000" dirty="0" smtClean="0"/>
              <a:t>- Fixed </a:t>
            </a:r>
            <a:r>
              <a:rPr lang="en-US" altLang="zh-CN" sz="2000" dirty="0"/>
              <a:t>single-component-loop inter search for lossless </a:t>
            </a:r>
            <a:r>
              <a:rPr lang="en-US" altLang="zh-CN" sz="2000" dirty="0" smtClean="0"/>
              <a:t>coding</a:t>
            </a:r>
          </a:p>
          <a:p>
            <a:pPr lvl="1"/>
            <a:r>
              <a:rPr lang="en-US" altLang="zh-CN" sz="2000" dirty="0"/>
              <a:t>r3816 </a:t>
            </a:r>
            <a:r>
              <a:rPr lang="en-US" altLang="zh-CN" sz="2000" dirty="0" smtClean="0"/>
              <a:t>- RExt</a:t>
            </a:r>
            <a:r>
              <a:rPr lang="en-US" altLang="zh-CN" sz="2000" dirty="0"/>
              <a:t>__</a:t>
            </a:r>
            <a:r>
              <a:rPr lang="en-US" altLang="zh-CN" sz="2000" dirty="0" smtClean="0"/>
              <a:t>PRCE2_A1_GOLOMB_RICE_PARAMETER_ADAPTATION</a:t>
            </a:r>
          </a:p>
          <a:p>
            <a:r>
              <a:rPr lang="en-US" altLang="zh-CN" sz="2400" dirty="0" smtClean="0"/>
              <a:t>Marginal encoding changes</a:t>
            </a:r>
          </a:p>
          <a:p>
            <a:pPr lvl="1"/>
            <a:r>
              <a:rPr lang="en-US" altLang="zh-CN" sz="1200" dirty="0" smtClean="0"/>
              <a:t>CABAC state fix</a:t>
            </a:r>
          </a:p>
          <a:p>
            <a:pPr lvl="1"/>
            <a:r>
              <a:rPr lang="en-US" altLang="zh-CN" sz="1200" dirty="0" smtClean="0"/>
              <a:t>CABAC fractional bit fix</a:t>
            </a:r>
          </a:p>
          <a:p>
            <a:pPr lvl="1"/>
            <a:r>
              <a:rPr lang="en-US" altLang="zh-CN" sz="1200" dirty="0" smtClean="0"/>
              <a:t>Disable SAO at slice level if all CTUs do not use SAO</a:t>
            </a:r>
          </a:p>
          <a:p>
            <a:pPr lvl="1"/>
            <a:r>
              <a:rPr lang="en-US" altLang="zh-CN" sz="1200" dirty="0" smtClean="0"/>
              <a:t>Fix uninitialized variables</a:t>
            </a:r>
          </a:p>
          <a:p>
            <a:pPr lvl="1"/>
            <a:endParaRPr lang="en-US" altLang="zh-CN" sz="1200" dirty="0" smtClean="0"/>
          </a:p>
        </p:txBody>
      </p:sp>
      <p:sp>
        <p:nvSpPr>
          <p:cNvPr id="3" name="Title 2"/>
          <p:cNvSpPr>
            <a:spLocks noGrp="1"/>
          </p:cNvSpPr>
          <p:nvPr>
            <p:ph type="title"/>
          </p:nvPr>
        </p:nvSpPr>
        <p:spPr/>
        <p:txBody>
          <a:bodyPr/>
          <a:lstStyle/>
          <a:p>
            <a:r>
              <a:rPr lang="en-US" altLang="zh-CN" dirty="0" smtClean="0"/>
              <a:t>Other changes relative to RExt-5.1</a:t>
            </a:r>
            <a:endParaRPr lang="zh-CN" altLang="en-US" dirty="0"/>
          </a:p>
        </p:txBody>
      </p:sp>
    </p:spTree>
    <p:extLst>
      <p:ext uri="{BB962C8B-B14F-4D97-AF65-F5344CB8AC3E}">
        <p14:creationId xmlns:p14="http://schemas.microsoft.com/office/powerpoint/2010/main" val="340660991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3988784"/>
          </a:xfrm>
        </p:spPr>
        <p:txBody>
          <a:bodyPr/>
          <a:lstStyle/>
          <a:p>
            <a:r>
              <a:rPr lang="en-US" altLang="zh-CN" dirty="0" smtClean="0"/>
              <a:t>PSNR difference</a:t>
            </a:r>
          </a:p>
          <a:p>
            <a:pPr lvl="1"/>
            <a:r>
              <a:rPr lang="en-US" altLang="zh-CN" dirty="0" smtClean="0"/>
              <a:t>Weird BD-rate indication</a:t>
            </a:r>
          </a:p>
          <a:p>
            <a:pPr lvl="1"/>
            <a:r>
              <a:rPr lang="en-US" altLang="zh-CN" dirty="0" smtClean="0"/>
              <a:t>Some points are lossless coded even with lower bit rate than the anchor</a:t>
            </a:r>
          </a:p>
          <a:p>
            <a:pPr lvl="1"/>
            <a:r>
              <a:rPr lang="en-US" altLang="zh-CN" dirty="0" smtClean="0"/>
              <a:t>PSNR difference to the anchor can be used since bit rate has been matched </a:t>
            </a:r>
          </a:p>
          <a:p>
            <a:r>
              <a:rPr lang="en-US" altLang="zh-CN" dirty="0" smtClean="0"/>
              <a:t>PSNR clipping</a:t>
            </a:r>
          </a:p>
          <a:p>
            <a:pPr lvl="1"/>
            <a:r>
              <a:rPr lang="en-US" altLang="zh-CN" dirty="0" smtClean="0"/>
              <a:t>Visual differences observed even around 63dB</a:t>
            </a:r>
          </a:p>
          <a:p>
            <a:pPr lvl="1"/>
            <a:r>
              <a:rPr lang="en-US" altLang="zh-CN" dirty="0" smtClean="0"/>
              <a:t>Suggest to use 114.31dB, instead of 58.92dB</a:t>
            </a:r>
            <a:endParaRPr lang="zh-CN" altLang="en-US" dirty="0"/>
          </a:p>
        </p:txBody>
      </p:sp>
      <p:sp>
        <p:nvSpPr>
          <p:cNvPr id="3" name="Title 2"/>
          <p:cNvSpPr>
            <a:spLocks noGrp="1"/>
          </p:cNvSpPr>
          <p:nvPr>
            <p:ph type="title"/>
          </p:nvPr>
        </p:nvSpPr>
        <p:spPr/>
        <p:txBody>
          <a:bodyPr/>
          <a:lstStyle/>
          <a:p>
            <a:r>
              <a:rPr lang="en-US" altLang="zh-CN" dirty="0" smtClean="0"/>
              <a:t>Objective performance</a:t>
            </a:r>
            <a:endParaRPr lang="zh-CN" altLang="en-US" dirty="0"/>
          </a:p>
        </p:txBody>
      </p:sp>
      <p:sp>
        <p:nvSpPr>
          <p:cNvPr id="4" name="TextBox 3"/>
          <p:cNvSpPr txBox="1"/>
          <p:nvPr/>
        </p:nvSpPr>
        <p:spPr>
          <a:xfrm>
            <a:off x="91281" y="6208398"/>
            <a:ext cx="6603795" cy="794064"/>
          </a:xfrm>
          <a:prstGeom prst="rect">
            <a:avLst/>
          </a:prstGeom>
          <a:noFill/>
        </p:spPr>
        <p:txBody>
          <a:bodyPr wrap="none" lIns="182880" tIns="146304" rIns="182880" bIns="146304" rtlCol="0">
            <a:spAutoFit/>
          </a:bodyPr>
          <a:lstStyle/>
          <a:p>
            <a:pPr>
              <a:lnSpc>
                <a:spcPct val="90000"/>
              </a:lnSpc>
              <a:spcAft>
                <a:spcPts val="600"/>
              </a:spcAft>
            </a:pPr>
            <a:r>
              <a:rPr lang="en-US" altLang="zh-CN" sz="3600" dirty="0" smtClean="0">
                <a:gradFill>
                  <a:gsLst>
                    <a:gs pos="1250">
                      <a:schemeClr val="tx2"/>
                    </a:gs>
                    <a:gs pos="99000">
                      <a:schemeClr val="tx2"/>
                    </a:gs>
                  </a:gsLst>
                  <a:lin ang="5400000" scaled="0"/>
                </a:gradFill>
                <a:latin typeface="+mj-lt"/>
              </a:rPr>
              <a:t>See JCT-Q0053 for more details.</a:t>
            </a:r>
            <a:endParaRPr lang="zh-CN" altLang="en-US" sz="3600" dirty="0" err="1" smtClean="0">
              <a:gradFill>
                <a:gsLst>
                  <a:gs pos="2917">
                    <a:schemeClr val="tx1"/>
                  </a:gs>
                  <a:gs pos="30000">
                    <a:schemeClr val="tx1"/>
                  </a:gs>
                </a:gsLst>
                <a:lin ang="5400000" scaled="0"/>
              </a:gradFill>
            </a:endParaRPr>
          </a:p>
        </p:txBody>
      </p:sp>
      <p:sp>
        <p:nvSpPr>
          <p:cNvPr id="5" name="Rectangle 2"/>
          <p:cNvSpPr>
            <a:spLocks noChangeArrowheads="1"/>
          </p:cNvSpPr>
          <p:nvPr/>
        </p:nvSpPr>
        <p:spPr bwMode="auto">
          <a:xfrm>
            <a:off x="6695076" y="1016030"/>
            <a:ext cx="367439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5076" y="906462"/>
            <a:ext cx="2200905" cy="1322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86852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5059847"/>
          </a:xfrm>
        </p:spPr>
        <p:txBody>
          <a:bodyPr/>
          <a:lstStyle/>
          <a:p>
            <a:r>
              <a:rPr lang="en-US" altLang="zh-CN" dirty="0" smtClean="0"/>
              <a:t>QP adjustment according to lambda on</a:t>
            </a:r>
            <a:r>
              <a:rPr lang="zh-CN" altLang="en-US" dirty="0" smtClean="0"/>
              <a:t> </a:t>
            </a:r>
            <a:r>
              <a:rPr lang="en-US" altLang="zh-CN" dirty="0" smtClean="0"/>
              <a:t>(</a:t>
            </a:r>
            <a:r>
              <a:rPr lang="en-US" altLang="zh-CN" dirty="0" err="1" smtClean="0"/>
              <a:t>lossy</a:t>
            </a:r>
            <a:r>
              <a:rPr lang="en-US" altLang="zh-CN" dirty="0" smtClean="0"/>
              <a:t>)</a:t>
            </a:r>
          </a:p>
          <a:p>
            <a:r>
              <a:rPr lang="en-US" altLang="zh-CN" dirty="0" smtClean="0"/>
              <a:t>Exactly the same reference structure as the anchor</a:t>
            </a:r>
          </a:p>
          <a:p>
            <a:r>
              <a:rPr lang="en-US" altLang="zh-CN" dirty="0" smtClean="0"/>
              <a:t>Matched bit rate coding</a:t>
            </a:r>
          </a:p>
          <a:p>
            <a:pPr lvl="1"/>
            <a:r>
              <a:rPr lang="en-US" altLang="zh-CN" dirty="0" smtClean="0"/>
              <a:t>Input QP increased by 1 in encoding order once per sequence if necessary</a:t>
            </a:r>
          </a:p>
          <a:p>
            <a:pPr lvl="1"/>
            <a:r>
              <a:rPr lang="en-US" altLang="zh-CN" dirty="0" smtClean="0"/>
              <a:t>Lower bit rate guaranteed (much lower sometimes)</a:t>
            </a:r>
          </a:p>
          <a:p>
            <a:r>
              <a:rPr lang="en-US" altLang="zh-CN" dirty="0" smtClean="0"/>
              <a:t>Fixed QP coding</a:t>
            </a:r>
          </a:p>
          <a:p>
            <a:pPr lvl="1"/>
            <a:r>
              <a:rPr lang="en-US" altLang="zh-CN" dirty="0" smtClean="0"/>
              <a:t>Same input QPs as the anchor </a:t>
            </a:r>
          </a:p>
        </p:txBody>
      </p:sp>
      <p:sp>
        <p:nvSpPr>
          <p:cNvPr id="3" name="Title 2"/>
          <p:cNvSpPr>
            <a:spLocks noGrp="1"/>
          </p:cNvSpPr>
          <p:nvPr>
            <p:ph type="title"/>
          </p:nvPr>
        </p:nvSpPr>
        <p:spPr/>
        <p:txBody>
          <a:bodyPr/>
          <a:lstStyle/>
          <a:p>
            <a:r>
              <a:rPr lang="en-US" altLang="zh-CN" dirty="0" smtClean="0"/>
              <a:t>Simulation</a:t>
            </a:r>
            <a:endParaRPr lang="zh-CN" altLang="en-US" dirty="0"/>
          </a:p>
        </p:txBody>
      </p:sp>
    </p:spTree>
    <p:extLst>
      <p:ext uri="{BB962C8B-B14F-4D97-AF65-F5344CB8AC3E}">
        <p14:creationId xmlns:p14="http://schemas.microsoft.com/office/powerpoint/2010/main" val="393733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rot="16200000">
            <a:off x="-2637631" y="2873374"/>
            <a:ext cx="6448425" cy="1142999"/>
          </a:xfrm>
        </p:spPr>
        <p:txBody>
          <a:bodyPr/>
          <a:lstStyle/>
          <a:p>
            <a:r>
              <a:rPr lang="en-US" altLang="zh-CN" sz="4000" dirty="0" smtClean="0"/>
              <a:t>PSNR diff. (clipped w/ 58.92dB)</a:t>
            </a:r>
            <a:br>
              <a:rPr lang="en-US" altLang="zh-CN" sz="4000" dirty="0" smtClean="0"/>
            </a:br>
            <a:r>
              <a:rPr lang="en-US" altLang="zh-CN" sz="4000" dirty="0" smtClean="0"/>
              <a:t>Matched bit rate</a:t>
            </a:r>
            <a:endParaRPr lang="zh-CN" altLang="en-US" sz="4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8575" y="0"/>
            <a:ext cx="4909281" cy="699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6984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rot="16200000">
            <a:off x="-2988555" y="3000287"/>
            <a:ext cx="6998345" cy="990130"/>
          </a:xfrm>
        </p:spPr>
        <p:txBody>
          <a:bodyPr/>
          <a:lstStyle/>
          <a:p>
            <a:r>
              <a:rPr lang="en-US" altLang="zh-CN" dirty="0" smtClean="0"/>
              <a:t>Lossless coding results</a:t>
            </a:r>
            <a:endParaRPr lang="zh-CN"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2481" y="-23470"/>
            <a:ext cx="4876800" cy="7017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980213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rot="16200000">
            <a:off x="-3025626" y="3037358"/>
            <a:ext cx="6998345" cy="915988"/>
          </a:xfrm>
        </p:spPr>
        <p:txBody>
          <a:bodyPr/>
          <a:lstStyle/>
          <a:p>
            <a:r>
              <a:rPr lang="en-US" altLang="zh-CN" sz="3200" dirty="0"/>
              <a:t>Improvement with bug </a:t>
            </a:r>
            <a:r>
              <a:rPr lang="en-US" altLang="zh-CN" sz="3200" dirty="0" smtClean="0"/>
              <a:t>fix (JCTVC-Q0213)</a:t>
            </a:r>
            <a:br>
              <a:rPr lang="en-US" altLang="zh-CN" sz="3200" dirty="0" smtClean="0"/>
            </a:br>
            <a:r>
              <a:rPr lang="en-US" altLang="zh-CN" sz="3200" dirty="0" smtClean="0"/>
              <a:t>Fixed QP</a:t>
            </a:r>
            <a:endParaRPr lang="zh-CN" altLang="en-US" sz="3200" dirty="0"/>
          </a:p>
        </p:txBody>
      </p:sp>
      <p:pic>
        <p:nvPicPr>
          <p:cNvPr id="4098"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681" y="4763"/>
            <a:ext cx="3600000" cy="698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Arrow 4"/>
          <p:cNvSpPr/>
          <p:nvPr/>
        </p:nvSpPr>
        <p:spPr bwMode="auto">
          <a:xfrm>
            <a:off x="4679821" y="3116262"/>
            <a:ext cx="516860" cy="7620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zh-CN" alt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p:cNvPicPr>
          <p:nvPr/>
        </p:nvPicPr>
        <p:blipFill>
          <a:blip r:embed="rId3"/>
          <a:stretch>
            <a:fillRect/>
          </a:stretch>
        </p:blipFill>
        <p:spPr>
          <a:xfrm>
            <a:off x="5270821" y="7122"/>
            <a:ext cx="3600000" cy="6991200"/>
          </a:xfrm>
          <a:prstGeom prst="rect">
            <a:avLst/>
          </a:prstGeom>
        </p:spPr>
      </p:pic>
    </p:spTree>
    <p:extLst>
      <p:ext uri="{BB962C8B-B14F-4D97-AF65-F5344CB8AC3E}">
        <p14:creationId xmlns:p14="http://schemas.microsoft.com/office/powerpoint/2010/main" val="56568503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t>Faster encoders (JCTVC-Q0052)</a:t>
            </a:r>
            <a:endParaRPr lang="zh-CN" altLang="en-US" dirty="0"/>
          </a:p>
        </p:txBody>
      </p:sp>
      <p:sp>
        <p:nvSpPr>
          <p:cNvPr id="4" name="TextBox 3"/>
          <p:cNvSpPr txBox="1"/>
          <p:nvPr/>
        </p:nvSpPr>
        <p:spPr>
          <a:xfrm>
            <a:off x="28070" y="6416198"/>
            <a:ext cx="3187411" cy="738664"/>
          </a:xfrm>
          <a:prstGeom prst="rect">
            <a:avLst/>
          </a:prstGeom>
          <a:noFill/>
        </p:spPr>
        <p:txBody>
          <a:bodyPr wrap="none" lIns="182880" tIns="146304" rIns="182880" bIns="146304" rtlCol="0">
            <a:spAutoFit/>
          </a:bodyPr>
          <a:lstStyle/>
          <a:p>
            <a:pPr>
              <a:lnSpc>
                <a:spcPct val="90000"/>
              </a:lnSpc>
              <a:spcAft>
                <a:spcPts val="600"/>
              </a:spcAft>
            </a:pPr>
            <a:r>
              <a:rPr lang="en-US" altLang="zh-CN" sz="3200" dirty="0" smtClean="0">
                <a:gradFill>
                  <a:gsLst>
                    <a:gs pos="1250">
                      <a:schemeClr val="tx2"/>
                    </a:gs>
                    <a:gs pos="99000">
                      <a:schemeClr val="tx2"/>
                    </a:gs>
                  </a:gsLst>
                  <a:lin ang="5400000" scaled="0"/>
                </a:gradFill>
                <a:latin typeface="+mj-lt"/>
              </a:rPr>
              <a:t>Fixed QP coding</a:t>
            </a:r>
            <a:endParaRPr lang="zh-CN" altLang="en-US" sz="3200" dirty="0" err="1" smtClean="0">
              <a:gradFill>
                <a:gsLst>
                  <a:gs pos="2917">
                    <a:schemeClr val="tx1"/>
                  </a:gs>
                  <a:gs pos="30000">
                    <a:schemeClr val="tx1"/>
                  </a:gs>
                </a:gsLst>
                <a:lin ang="5400000" scaled="0"/>
              </a:gradFill>
            </a:endParaRPr>
          </a:p>
        </p:txBody>
      </p:sp>
      <p:pic>
        <p:nvPicPr>
          <p:cNvPr id="6146" name="Char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8564" y="938526"/>
            <a:ext cx="4620717" cy="2787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Char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757926"/>
            <a:ext cx="4620717" cy="2787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Char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1798" y="3757926"/>
            <a:ext cx="4629683" cy="2777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212269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t>Faster encoders (JCTVC-Q0052)</a:t>
            </a:r>
            <a:endParaRPr lang="zh-CN" altLang="en-US" dirty="0"/>
          </a:p>
        </p:txBody>
      </p:sp>
      <p:sp>
        <p:nvSpPr>
          <p:cNvPr id="4" name="TextBox 3"/>
          <p:cNvSpPr txBox="1"/>
          <p:nvPr/>
        </p:nvSpPr>
        <p:spPr>
          <a:xfrm>
            <a:off x="28070" y="6416198"/>
            <a:ext cx="3003066" cy="738664"/>
          </a:xfrm>
          <a:prstGeom prst="rect">
            <a:avLst/>
          </a:prstGeom>
          <a:noFill/>
        </p:spPr>
        <p:txBody>
          <a:bodyPr wrap="none" lIns="182880" tIns="146304" rIns="182880" bIns="146304" rtlCol="0">
            <a:spAutoFit/>
          </a:bodyPr>
          <a:lstStyle/>
          <a:p>
            <a:pPr>
              <a:lnSpc>
                <a:spcPct val="90000"/>
              </a:lnSpc>
              <a:spcAft>
                <a:spcPts val="600"/>
              </a:spcAft>
            </a:pPr>
            <a:r>
              <a:rPr lang="en-US" altLang="zh-CN" sz="3200" dirty="0" smtClean="0">
                <a:gradFill>
                  <a:gsLst>
                    <a:gs pos="1250">
                      <a:schemeClr val="tx2"/>
                    </a:gs>
                    <a:gs pos="99000">
                      <a:schemeClr val="tx2"/>
                    </a:gs>
                  </a:gsLst>
                  <a:lin ang="5400000" scaled="0"/>
                </a:gradFill>
                <a:latin typeface="+mj-lt"/>
              </a:rPr>
              <a:t>Lossless coding</a:t>
            </a:r>
            <a:endParaRPr lang="zh-CN" altLang="en-US" sz="3200" dirty="0" err="1" smtClean="0">
              <a:gradFill>
                <a:gsLst>
                  <a:gs pos="2917">
                    <a:schemeClr val="tx1"/>
                  </a:gs>
                  <a:gs pos="30000">
                    <a:schemeClr val="tx1"/>
                  </a:gs>
                </a:gsLst>
                <a:lin ang="5400000" scaled="0"/>
              </a:gradFill>
            </a:endParaRPr>
          </a:p>
        </p:txBody>
      </p:sp>
      <p:pic>
        <p:nvPicPr>
          <p:cNvPr id="7170" name="Char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6248" y="1058862"/>
            <a:ext cx="4430633" cy="265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Char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48" y="3783839"/>
            <a:ext cx="4430633" cy="265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Char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0716" y="3783839"/>
            <a:ext cx="4690765" cy="263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97808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3323987"/>
          </a:xfrm>
        </p:spPr>
        <p:txBody>
          <a:bodyPr/>
          <a:lstStyle/>
          <a:p>
            <a:r>
              <a:rPr lang="en-US" altLang="zh-CN" dirty="0"/>
              <a:t>Based on </a:t>
            </a:r>
            <a:r>
              <a:rPr lang="en-US" altLang="zh-CN" dirty="0" smtClean="0"/>
              <a:t>HM-12.1+RExt-5.1</a:t>
            </a:r>
          </a:p>
          <a:p>
            <a:pPr lvl="1"/>
            <a:r>
              <a:rPr lang="en-US" altLang="zh-CN" dirty="0" smtClean="0"/>
              <a:t>HM-13.0+Rext-6.0 based version is also available</a:t>
            </a:r>
          </a:p>
          <a:p>
            <a:r>
              <a:rPr lang="en-US" altLang="zh-CN" dirty="0"/>
              <a:t>Compiled </a:t>
            </a:r>
            <a:r>
              <a:rPr lang="en-US" altLang="zh-CN" dirty="0" smtClean="0"/>
              <a:t>with Visual </a:t>
            </a:r>
            <a:r>
              <a:rPr lang="en-US" altLang="zh-CN" dirty="0"/>
              <a:t>Studio 2013</a:t>
            </a:r>
          </a:p>
          <a:p>
            <a:pPr lvl="1"/>
            <a:r>
              <a:rPr lang="en-US" altLang="zh-CN" dirty="0"/>
              <a:t>Can also be compiled </a:t>
            </a:r>
            <a:r>
              <a:rPr lang="en-US" altLang="zh-CN" dirty="0" smtClean="0"/>
              <a:t>with Visual </a:t>
            </a:r>
            <a:r>
              <a:rPr lang="en-US" altLang="zh-CN" dirty="0"/>
              <a:t>Studio 2010 </a:t>
            </a:r>
            <a:r>
              <a:rPr lang="en-US" altLang="zh-CN" dirty="0" smtClean="0"/>
              <a:t>or GCC 4.6.3</a:t>
            </a:r>
          </a:p>
          <a:p>
            <a:r>
              <a:rPr lang="en-US" altLang="zh-CN" dirty="0"/>
              <a:t>Separate macros to turn on/off </a:t>
            </a:r>
            <a:r>
              <a:rPr lang="en-US" altLang="zh-CN" dirty="0" smtClean="0"/>
              <a:t>tools</a:t>
            </a:r>
            <a:endParaRPr lang="en-US" altLang="zh-CN" dirty="0"/>
          </a:p>
          <a:p>
            <a:endParaRPr lang="zh-CN" altLang="en-US" dirty="0"/>
          </a:p>
        </p:txBody>
      </p:sp>
      <p:sp>
        <p:nvSpPr>
          <p:cNvPr id="3" name="Title 2"/>
          <p:cNvSpPr>
            <a:spLocks noGrp="1"/>
          </p:cNvSpPr>
          <p:nvPr>
            <p:ph type="title"/>
          </p:nvPr>
        </p:nvSpPr>
        <p:spPr/>
        <p:txBody>
          <a:bodyPr/>
          <a:lstStyle/>
          <a:p>
            <a:r>
              <a:rPr lang="en-US" altLang="zh-CN" dirty="0" smtClean="0"/>
              <a:t>Software</a:t>
            </a:r>
            <a:endParaRPr lang="zh-CN" altLang="en-US" dirty="0"/>
          </a:p>
        </p:txBody>
      </p:sp>
    </p:spTree>
    <p:extLst>
      <p:ext uri="{BB962C8B-B14F-4D97-AF65-F5344CB8AC3E}">
        <p14:creationId xmlns:p14="http://schemas.microsoft.com/office/powerpoint/2010/main" val="27281018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4745915"/>
          </a:xfrm>
        </p:spPr>
        <p:txBody>
          <a:bodyPr/>
          <a:lstStyle/>
          <a:p>
            <a:r>
              <a:rPr lang="en-US" altLang="zh-CN" dirty="0" smtClean="0"/>
              <a:t>HEVC-based simple extension</a:t>
            </a:r>
          </a:p>
          <a:p>
            <a:pPr lvl="1"/>
            <a:r>
              <a:rPr lang="en-US" altLang="zh-CN" dirty="0" smtClean="0"/>
              <a:t>High efficiency</a:t>
            </a:r>
          </a:p>
          <a:p>
            <a:pPr lvl="1"/>
            <a:r>
              <a:rPr lang="en-US" altLang="zh-CN" dirty="0" smtClean="0"/>
              <a:t>Low extra complexity</a:t>
            </a:r>
          </a:p>
          <a:p>
            <a:r>
              <a:rPr lang="en-US" altLang="zh-CN" dirty="0" smtClean="0"/>
              <a:t>Text available</a:t>
            </a:r>
          </a:p>
          <a:p>
            <a:r>
              <a:rPr lang="en-US" altLang="zh-CN" dirty="0" smtClean="0"/>
              <a:t>Easy to test individual tool</a:t>
            </a:r>
          </a:p>
          <a:p>
            <a:r>
              <a:rPr lang="en-US" altLang="zh-CN" dirty="0" smtClean="0"/>
              <a:t>Bug-fixed version available</a:t>
            </a:r>
          </a:p>
          <a:p>
            <a:pPr lvl="1"/>
            <a:r>
              <a:rPr lang="en-US" altLang="zh-CN" dirty="0" smtClean="0"/>
              <a:t>JCTVC-Q0213</a:t>
            </a:r>
          </a:p>
          <a:p>
            <a:r>
              <a:rPr lang="en-US" altLang="zh-CN" dirty="0" smtClean="0"/>
              <a:t>Faster encoders available</a:t>
            </a:r>
          </a:p>
          <a:p>
            <a:pPr lvl="1"/>
            <a:r>
              <a:rPr lang="en-US" altLang="zh-CN" dirty="0" smtClean="0"/>
              <a:t>JCTVC-Q0052</a:t>
            </a:r>
          </a:p>
        </p:txBody>
      </p:sp>
      <p:sp>
        <p:nvSpPr>
          <p:cNvPr id="3" name="Title 2"/>
          <p:cNvSpPr>
            <a:spLocks noGrp="1"/>
          </p:cNvSpPr>
          <p:nvPr>
            <p:ph type="title"/>
          </p:nvPr>
        </p:nvSpPr>
        <p:spPr/>
        <p:txBody>
          <a:bodyPr/>
          <a:lstStyle/>
          <a:p>
            <a:r>
              <a:rPr lang="en-US" altLang="zh-CN" dirty="0" smtClean="0"/>
              <a:t>Summary</a:t>
            </a:r>
            <a:endParaRPr lang="zh-CN" altLang="en-US" dirty="0"/>
          </a:p>
        </p:txBody>
      </p:sp>
    </p:spTree>
    <p:extLst>
      <p:ext uri="{BB962C8B-B14F-4D97-AF65-F5344CB8AC3E}">
        <p14:creationId xmlns:p14="http://schemas.microsoft.com/office/powerpoint/2010/main" val="309382017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22"/>
          <p:cNvSpPr>
            <a:spLocks noGrp="1"/>
          </p:cNvSpPr>
          <p:nvPr>
            <p:ph type="body" sz="quarter" idx="10"/>
          </p:nvPr>
        </p:nvSpPr>
        <p:spPr>
          <a:xfrm>
            <a:off x="273050" y="1212850"/>
            <a:ext cx="8778876" cy="4672048"/>
          </a:xfrm>
        </p:spPr>
        <p:txBody>
          <a:bodyPr/>
          <a:lstStyle/>
          <a:p>
            <a:r>
              <a:rPr lang="en-US" altLang="zh-CN" dirty="0" smtClean="0"/>
              <a:t>High coding efficiency</a:t>
            </a:r>
          </a:p>
          <a:p>
            <a:pPr lvl="1"/>
            <a:r>
              <a:rPr lang="en-US" altLang="zh-CN" dirty="0" smtClean="0"/>
              <a:t>About 30% bit-saving with </a:t>
            </a:r>
            <a:r>
              <a:rPr lang="en-US" altLang="zh-CN" dirty="0" err="1" smtClean="0"/>
              <a:t>fixQP</a:t>
            </a:r>
            <a:r>
              <a:rPr lang="en-US" altLang="zh-CN" dirty="0" smtClean="0"/>
              <a:t> coding</a:t>
            </a:r>
          </a:p>
          <a:p>
            <a:r>
              <a:rPr lang="en-US" altLang="zh-CN" dirty="0" smtClean="0"/>
              <a:t>Low extra complexity</a:t>
            </a:r>
          </a:p>
          <a:p>
            <a:pPr lvl="1"/>
            <a:r>
              <a:rPr lang="en-US" altLang="zh-CN" dirty="0" smtClean="0"/>
              <a:t>All 8-bit design for the current test</a:t>
            </a:r>
          </a:p>
          <a:p>
            <a:pPr lvl="1"/>
            <a:r>
              <a:rPr lang="en-US" altLang="zh-CN" dirty="0" smtClean="0"/>
              <a:t>Always faster than the anchor encoder (RA and LB, </a:t>
            </a:r>
            <a:r>
              <a:rPr lang="en-US" altLang="zh-CN" dirty="0" err="1" smtClean="0"/>
              <a:t>lossy</a:t>
            </a:r>
            <a:r>
              <a:rPr lang="en-US" altLang="zh-CN" dirty="0" smtClean="0"/>
              <a:t> and lossless)</a:t>
            </a:r>
          </a:p>
          <a:p>
            <a:pPr lvl="1"/>
            <a:r>
              <a:rPr lang="en-US" altLang="zh-CN" dirty="0" smtClean="0"/>
              <a:t>An example of 3x </a:t>
            </a:r>
            <a:r>
              <a:rPr lang="en-US" altLang="zh-CN" dirty="0"/>
              <a:t>faster (RA and LB, </a:t>
            </a:r>
            <a:r>
              <a:rPr lang="en-US" altLang="zh-CN" dirty="0" err="1"/>
              <a:t>lossy</a:t>
            </a:r>
            <a:r>
              <a:rPr lang="en-US" altLang="zh-CN" dirty="0"/>
              <a:t> and lossless)</a:t>
            </a:r>
          </a:p>
          <a:p>
            <a:r>
              <a:rPr lang="en-US" altLang="zh-CN" dirty="0" smtClean="0"/>
              <a:t>Simple extension</a:t>
            </a:r>
            <a:endParaRPr lang="en-US" altLang="zh-CN" dirty="0"/>
          </a:p>
          <a:p>
            <a:pPr lvl="1"/>
            <a:r>
              <a:rPr lang="en-US" altLang="zh-CN" dirty="0" smtClean="0"/>
              <a:t>RExt-5.1 based, can be easily moved to Rext-6.0</a:t>
            </a:r>
          </a:p>
          <a:p>
            <a:pPr lvl="1"/>
            <a:r>
              <a:rPr lang="en-US" altLang="zh-CN" dirty="0" smtClean="0"/>
              <a:t>Each tool can be turned on/off by macros</a:t>
            </a:r>
            <a:endParaRPr lang="en-US" altLang="zh-CN" dirty="0"/>
          </a:p>
        </p:txBody>
      </p:sp>
      <p:sp>
        <p:nvSpPr>
          <p:cNvPr id="22" name="Title 21"/>
          <p:cNvSpPr>
            <a:spLocks noGrp="1"/>
          </p:cNvSpPr>
          <p:nvPr>
            <p:ph type="title"/>
          </p:nvPr>
        </p:nvSpPr>
        <p:spPr/>
        <p:txBody>
          <a:bodyPr/>
          <a:lstStyle/>
          <a:p>
            <a:r>
              <a:rPr lang="en-US" altLang="zh-CN" dirty="0" smtClean="0"/>
              <a:t>Design goals</a:t>
            </a:r>
            <a:endParaRPr lang="zh-CN" altLang="en-US" dirty="0"/>
          </a:p>
        </p:txBody>
      </p:sp>
    </p:spTree>
    <p:extLst>
      <p:ext uri="{BB962C8B-B14F-4D97-AF65-F5344CB8AC3E}">
        <p14:creationId xmlns:p14="http://schemas.microsoft.com/office/powerpoint/2010/main" val="78206769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44081" y="2887662"/>
            <a:ext cx="2536592" cy="1043363"/>
          </a:xfrm>
          <a:prstGeom prst="rect">
            <a:avLst/>
          </a:prstGeom>
          <a:solidFill>
            <a:srgbClr val="0072C6"/>
          </a:solidFill>
        </p:spPr>
        <p:txBody>
          <a:bodyPr wrap="none" lIns="182880" tIns="146304" rIns="182880" bIns="146304" rtlCol="0">
            <a:spAutoFit/>
          </a:bodyPr>
          <a:lstStyle/>
          <a:p>
            <a:pPr>
              <a:lnSpc>
                <a:spcPct val="90000"/>
              </a:lnSpc>
              <a:spcAft>
                <a:spcPts val="600"/>
              </a:spcAft>
            </a:pPr>
            <a:r>
              <a:rPr lang="en-US" altLang="zh-CN" sz="5400" dirty="0" smtClean="0">
                <a:solidFill>
                  <a:srgbClr val="FFFFFF"/>
                </a:solidFill>
                <a:latin typeface="+mj-lt"/>
              </a:rPr>
              <a:t>Thanks.</a:t>
            </a:r>
            <a:endParaRPr lang="zh-CN" altLang="en-US" sz="5400" dirty="0" err="1" smtClean="0">
              <a:solidFill>
                <a:srgbClr val="FFFFFF"/>
              </a:solidFill>
              <a:latin typeface="+mj-lt"/>
            </a:endParaRPr>
          </a:p>
        </p:txBody>
      </p:sp>
    </p:spTree>
    <p:extLst>
      <p:ext uri="{BB962C8B-B14F-4D97-AF65-F5344CB8AC3E}">
        <p14:creationId xmlns:p14="http://schemas.microsoft.com/office/powerpoint/2010/main" val="88135214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22"/>
          <p:cNvSpPr>
            <a:spLocks noGrp="1"/>
          </p:cNvSpPr>
          <p:nvPr>
            <p:ph type="body" sz="quarter" idx="10"/>
          </p:nvPr>
        </p:nvSpPr>
        <p:spPr>
          <a:xfrm>
            <a:off x="273050" y="1212850"/>
            <a:ext cx="8778876" cy="3120854"/>
          </a:xfrm>
        </p:spPr>
        <p:txBody>
          <a:bodyPr/>
          <a:lstStyle/>
          <a:p>
            <a:r>
              <a:rPr lang="en-US" altLang="zh-CN" dirty="0"/>
              <a:t>Intra BC improvements</a:t>
            </a:r>
          </a:p>
          <a:p>
            <a:r>
              <a:rPr lang="en-US" altLang="zh-CN" dirty="0"/>
              <a:t>1-D dictionary mode</a:t>
            </a:r>
          </a:p>
          <a:p>
            <a:r>
              <a:rPr lang="en-US" altLang="zh-CN" dirty="0"/>
              <a:t>Palette mode</a:t>
            </a:r>
          </a:p>
          <a:p>
            <a:r>
              <a:rPr lang="en-US" altLang="zh-CN" dirty="0"/>
              <a:t>Adaptive color space coding</a:t>
            </a:r>
          </a:p>
          <a:p>
            <a:r>
              <a:rPr lang="en-US" altLang="zh-CN" dirty="0"/>
              <a:t>2-D dictionary search (encoder only)</a:t>
            </a:r>
          </a:p>
        </p:txBody>
      </p:sp>
      <p:sp>
        <p:nvSpPr>
          <p:cNvPr id="22" name="Title 21"/>
          <p:cNvSpPr>
            <a:spLocks noGrp="1"/>
          </p:cNvSpPr>
          <p:nvPr>
            <p:ph type="title"/>
          </p:nvPr>
        </p:nvSpPr>
        <p:spPr/>
        <p:txBody>
          <a:bodyPr/>
          <a:lstStyle/>
          <a:p>
            <a:r>
              <a:rPr lang="en-US" altLang="zh-CN" dirty="0" smtClean="0"/>
              <a:t>Technologies</a:t>
            </a:r>
            <a:endParaRPr lang="zh-CN" altLang="en-US" dirty="0"/>
          </a:p>
        </p:txBody>
      </p:sp>
    </p:spTree>
    <p:extLst>
      <p:ext uri="{BB962C8B-B14F-4D97-AF65-F5344CB8AC3E}">
        <p14:creationId xmlns:p14="http://schemas.microsoft.com/office/powerpoint/2010/main" val="306867652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5533231" cy="5780044"/>
          </a:xfrm>
        </p:spPr>
        <p:txBody>
          <a:bodyPr/>
          <a:lstStyle/>
          <a:p>
            <a:r>
              <a:rPr lang="en-US" altLang="zh-CN" dirty="0" smtClean="0"/>
              <a:t>Intra BC skip mode</a:t>
            </a:r>
          </a:p>
          <a:p>
            <a:pPr lvl="1"/>
            <a:r>
              <a:rPr lang="en-US" altLang="zh-CN" dirty="0" smtClean="0"/>
              <a:t>Intra BC 2Nx2N without residue</a:t>
            </a:r>
          </a:p>
          <a:p>
            <a:r>
              <a:rPr lang="en-US" altLang="zh-CN" dirty="0" smtClean="0"/>
              <a:t>Intra BC merge mode</a:t>
            </a:r>
          </a:p>
          <a:p>
            <a:pPr lvl="1"/>
            <a:r>
              <a:rPr lang="en-US" altLang="zh-CN" dirty="0" smtClean="0"/>
              <a:t>Merged with above or left block</a:t>
            </a:r>
          </a:p>
          <a:p>
            <a:r>
              <a:rPr lang="en-US" altLang="zh-CN" dirty="0" smtClean="0"/>
              <a:t>Intra BC with flipping</a:t>
            </a:r>
          </a:p>
          <a:p>
            <a:pPr lvl="1"/>
            <a:r>
              <a:rPr lang="en-US" altLang="zh-CN" dirty="0" smtClean="0"/>
              <a:t>Only vertical flipping is used</a:t>
            </a:r>
          </a:p>
          <a:p>
            <a:r>
              <a:rPr lang="en-US" altLang="zh-CN" dirty="0" smtClean="0"/>
              <a:t>No range constrain on BV</a:t>
            </a:r>
          </a:p>
          <a:p>
            <a:pPr lvl="1"/>
            <a:r>
              <a:rPr lang="en-US" altLang="zh-CN" dirty="0" smtClean="0"/>
              <a:t>Search within the whole picture using 2-D dictionary</a:t>
            </a:r>
          </a:p>
          <a:p>
            <a:pPr lvl="1"/>
            <a:r>
              <a:rPr lang="en-US" altLang="zh-CN" dirty="0" smtClean="0"/>
              <a:t>Causal constrain still applies</a:t>
            </a:r>
          </a:p>
          <a:p>
            <a:pPr lvl="1"/>
            <a:r>
              <a:rPr lang="en-US" altLang="zh-CN" dirty="0" smtClean="0"/>
              <a:t>No PU/TU overlapping</a:t>
            </a:r>
            <a:endParaRPr lang="zh-CN" altLang="en-US" dirty="0"/>
          </a:p>
        </p:txBody>
      </p:sp>
      <p:sp>
        <p:nvSpPr>
          <p:cNvPr id="3" name="Title 2"/>
          <p:cNvSpPr>
            <a:spLocks noGrp="1"/>
          </p:cNvSpPr>
          <p:nvPr>
            <p:ph type="title"/>
          </p:nvPr>
        </p:nvSpPr>
        <p:spPr/>
        <p:txBody>
          <a:bodyPr/>
          <a:lstStyle/>
          <a:p>
            <a:r>
              <a:rPr lang="en-US" altLang="zh-CN" dirty="0" smtClean="0"/>
              <a:t>Intra BC improvements</a:t>
            </a:r>
            <a:endParaRPr lang="zh-CN" altLang="en-US" dirty="0"/>
          </a:p>
        </p:txBody>
      </p:sp>
      <p:pic>
        <p:nvPicPr>
          <p:cNvPr id="4" name="Picture 3"/>
          <p:cNvPicPr>
            <a:picLocks noChangeAspect="1"/>
          </p:cNvPicPr>
          <p:nvPr/>
        </p:nvPicPr>
        <p:blipFill>
          <a:blip r:embed="rId2"/>
          <a:stretch>
            <a:fillRect/>
          </a:stretch>
        </p:blipFill>
        <p:spPr>
          <a:xfrm>
            <a:off x="5794589" y="3287586"/>
            <a:ext cx="2423649" cy="1170000"/>
          </a:xfrm>
          <a:prstGeom prst="rect">
            <a:avLst/>
          </a:prstGeom>
        </p:spPr>
      </p:pic>
    </p:spTree>
    <p:extLst>
      <p:ext uri="{BB962C8B-B14F-4D97-AF65-F5344CB8AC3E}">
        <p14:creationId xmlns:p14="http://schemas.microsoft.com/office/powerpoint/2010/main" val="82803298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7590631" cy="5078313"/>
          </a:xfrm>
        </p:spPr>
        <p:txBody>
          <a:bodyPr/>
          <a:lstStyle/>
          <a:p>
            <a:r>
              <a:rPr lang="en-US" altLang="zh-CN" dirty="0" smtClean="0"/>
              <a:t>String match</a:t>
            </a:r>
          </a:p>
          <a:p>
            <a:pPr lvl="1"/>
            <a:r>
              <a:rPr lang="en-US" altLang="zh-CN" dirty="0" smtClean="0"/>
              <a:t>Convert 2-D block into 1-D signal</a:t>
            </a:r>
            <a:endParaRPr lang="en-US" altLang="zh-CN" dirty="0"/>
          </a:p>
          <a:p>
            <a:pPr lvl="1"/>
            <a:r>
              <a:rPr lang="en-US" altLang="zh-CN" dirty="0" smtClean="0"/>
              <a:t>(offset, length) to indicate string copy</a:t>
            </a:r>
          </a:p>
          <a:p>
            <a:r>
              <a:rPr lang="en-US" altLang="zh-CN" dirty="0" smtClean="0"/>
              <a:t>Reconstruction based 1-D dictionary</a:t>
            </a:r>
          </a:p>
          <a:p>
            <a:pPr lvl="1"/>
            <a:r>
              <a:rPr lang="en-US" altLang="zh-CN" dirty="0" smtClean="0"/>
              <a:t>Copy from reconstructed area according to current block’s structure</a:t>
            </a:r>
          </a:p>
          <a:p>
            <a:pPr lvl="1"/>
            <a:r>
              <a:rPr lang="en-US" altLang="zh-CN" dirty="0" smtClean="0"/>
              <a:t>(2D-offset</a:t>
            </a:r>
            <a:r>
              <a:rPr lang="en-US" altLang="zh-CN" dirty="0"/>
              <a:t>, length) to indicate string </a:t>
            </a:r>
            <a:r>
              <a:rPr lang="en-US" altLang="zh-CN" dirty="0" smtClean="0"/>
              <a:t>copy</a:t>
            </a:r>
          </a:p>
          <a:p>
            <a:r>
              <a:rPr lang="en-US" altLang="zh-CN" dirty="0" smtClean="0"/>
              <a:t>Applied to both</a:t>
            </a:r>
          </a:p>
          <a:p>
            <a:pPr lvl="1"/>
            <a:r>
              <a:rPr lang="en-US" altLang="zh-CN" dirty="0"/>
              <a:t>Direct mode to code a single pixel</a:t>
            </a:r>
          </a:p>
          <a:p>
            <a:pPr lvl="1"/>
            <a:r>
              <a:rPr lang="en-US" altLang="zh-CN" dirty="0"/>
              <a:t>Horizontal and vertical scanning</a:t>
            </a:r>
          </a:p>
          <a:p>
            <a:pPr lvl="1"/>
            <a:r>
              <a:rPr lang="en-US" altLang="zh-CN" dirty="0"/>
              <a:t>De-blocking </a:t>
            </a:r>
            <a:r>
              <a:rPr lang="en-US" altLang="zh-CN" dirty="0" smtClean="0"/>
              <a:t>disabled</a:t>
            </a:r>
          </a:p>
        </p:txBody>
      </p:sp>
      <p:sp>
        <p:nvSpPr>
          <p:cNvPr id="3" name="Title 2"/>
          <p:cNvSpPr>
            <a:spLocks noGrp="1"/>
          </p:cNvSpPr>
          <p:nvPr>
            <p:ph type="title"/>
          </p:nvPr>
        </p:nvSpPr>
        <p:spPr/>
        <p:txBody>
          <a:bodyPr/>
          <a:lstStyle/>
          <a:p>
            <a:r>
              <a:rPr lang="en-US" altLang="zh-CN" dirty="0" smtClean="0"/>
              <a:t>1-D dictionary mode</a:t>
            </a:r>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3845" y="4640262"/>
            <a:ext cx="211455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270742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49" y="1212850"/>
            <a:ext cx="9053513" cy="3619452"/>
          </a:xfrm>
        </p:spPr>
        <p:txBody>
          <a:bodyPr/>
          <a:lstStyle/>
          <a:p>
            <a:r>
              <a:rPr lang="en-US" altLang="zh-CN" dirty="0"/>
              <a:t>Based on JCTVC-P0108</a:t>
            </a:r>
          </a:p>
          <a:p>
            <a:r>
              <a:rPr lang="en-US" altLang="zh-CN" dirty="0" smtClean="0"/>
              <a:t>+ Color </a:t>
            </a:r>
            <a:r>
              <a:rPr lang="en-US" altLang="zh-CN" dirty="0"/>
              <a:t>table sharing (JCTVC-P0153)</a:t>
            </a:r>
          </a:p>
          <a:p>
            <a:r>
              <a:rPr lang="en-US" altLang="zh-CN" dirty="0" smtClean="0"/>
              <a:t>+ Four-neighbor </a:t>
            </a:r>
            <a:r>
              <a:rPr lang="en-US" altLang="zh-CN" dirty="0"/>
              <a:t>major color index prediction (JCTVC-P0098)</a:t>
            </a:r>
          </a:p>
          <a:p>
            <a:r>
              <a:rPr lang="en-US" altLang="zh-CN" dirty="0" smtClean="0"/>
              <a:t>+ Transition </a:t>
            </a:r>
            <a:r>
              <a:rPr lang="en-US" altLang="zh-CN" dirty="0"/>
              <a:t>copy mode (JCTVC-P0115)</a:t>
            </a:r>
          </a:p>
          <a:p>
            <a:endParaRPr lang="zh-CN" altLang="en-US" dirty="0"/>
          </a:p>
        </p:txBody>
      </p:sp>
      <p:sp>
        <p:nvSpPr>
          <p:cNvPr id="3" name="Title 2"/>
          <p:cNvSpPr>
            <a:spLocks noGrp="1"/>
          </p:cNvSpPr>
          <p:nvPr>
            <p:ph type="title"/>
          </p:nvPr>
        </p:nvSpPr>
        <p:spPr/>
        <p:txBody>
          <a:bodyPr/>
          <a:lstStyle/>
          <a:p>
            <a:r>
              <a:rPr lang="en-US" altLang="zh-CN" dirty="0" smtClean="0"/>
              <a:t>Palette mode</a:t>
            </a:r>
            <a:endParaRPr lang="zh-CN" altLang="en-US" dirty="0"/>
          </a:p>
        </p:txBody>
      </p:sp>
    </p:spTree>
    <p:extLst>
      <p:ext uri="{BB962C8B-B14F-4D97-AF65-F5344CB8AC3E}">
        <p14:creationId xmlns:p14="http://schemas.microsoft.com/office/powerpoint/2010/main" val="151388761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5355312"/>
          </a:xfrm>
        </p:spPr>
        <p:txBody>
          <a:bodyPr/>
          <a:lstStyle/>
          <a:p>
            <a:r>
              <a:rPr lang="en-US" altLang="zh-CN" dirty="0" smtClean="0"/>
              <a:t>GBR/</a:t>
            </a:r>
            <a:r>
              <a:rPr lang="en-US" altLang="zh-CN" dirty="0" err="1" smtClean="0"/>
              <a:t>YCoCg</a:t>
            </a:r>
            <a:r>
              <a:rPr lang="en-US" altLang="zh-CN" dirty="0" smtClean="0"/>
              <a:t>/RGB/BGR adaptation</a:t>
            </a:r>
          </a:p>
          <a:p>
            <a:pPr lvl="1"/>
            <a:r>
              <a:rPr lang="en-US" altLang="zh-CN" dirty="0" smtClean="0"/>
              <a:t>Applied to intra CU</a:t>
            </a:r>
          </a:p>
          <a:p>
            <a:pPr lvl="1"/>
            <a:r>
              <a:rPr lang="en-US" altLang="zh-CN" dirty="0" smtClean="0"/>
              <a:t>GBR/RGB/BGR adaptation for lossless coding</a:t>
            </a:r>
          </a:p>
          <a:p>
            <a:r>
              <a:rPr lang="en-US" altLang="zh-CN" dirty="0" smtClean="0"/>
              <a:t>GBR</a:t>
            </a:r>
            <a:r>
              <a:rPr lang="en-US" altLang="zh-CN" dirty="0" smtClean="0">
                <a:sym typeface="Wingdings" panose="05000000000000000000" pitchFamily="2" charset="2"/>
              </a:rPr>
              <a:t></a:t>
            </a:r>
            <a:r>
              <a:rPr lang="en-US" altLang="zh-CN" dirty="0" err="1" smtClean="0">
                <a:sym typeface="Wingdings" panose="05000000000000000000" pitchFamily="2" charset="2"/>
              </a:rPr>
              <a:t>YCoCg</a:t>
            </a:r>
            <a:endParaRPr lang="en-US" altLang="zh-CN" dirty="0" smtClean="0">
              <a:sym typeface="Wingdings" panose="05000000000000000000" pitchFamily="2" charset="2"/>
            </a:endParaRPr>
          </a:p>
          <a:p>
            <a:pPr lvl="1"/>
            <a:r>
              <a:rPr lang="en-US" altLang="zh-CN" dirty="0" smtClean="0">
                <a:sym typeface="Wingdings" panose="05000000000000000000" pitchFamily="2" charset="2"/>
              </a:rPr>
              <a:t>No bit-depth increase</a:t>
            </a:r>
          </a:p>
          <a:p>
            <a:pPr lvl="1"/>
            <a:r>
              <a:rPr lang="en-US" altLang="zh-CN" dirty="0" smtClean="0">
                <a:sym typeface="Wingdings" panose="05000000000000000000" pitchFamily="2" charset="2"/>
              </a:rPr>
              <a:t>A bug fix presented in JCTVC-Q0213</a:t>
            </a:r>
            <a:endParaRPr lang="en-US" altLang="zh-CN" dirty="0" smtClean="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r>
              <a:rPr lang="en-US" altLang="zh-CN" dirty="0" smtClean="0"/>
              <a:t>Applied to RGB sequences only</a:t>
            </a:r>
            <a:endParaRPr lang="zh-CN" altLang="en-US" dirty="0"/>
          </a:p>
        </p:txBody>
      </p:sp>
      <p:sp>
        <p:nvSpPr>
          <p:cNvPr id="3" name="Title 2"/>
          <p:cNvSpPr>
            <a:spLocks noGrp="1"/>
          </p:cNvSpPr>
          <p:nvPr>
            <p:ph type="title"/>
          </p:nvPr>
        </p:nvSpPr>
        <p:spPr/>
        <p:txBody>
          <a:bodyPr/>
          <a:lstStyle/>
          <a:p>
            <a:r>
              <a:rPr lang="en-US" altLang="zh-CN" dirty="0" smtClean="0"/>
              <a:t>Adaptive color space coding</a:t>
            </a:r>
            <a:endParaRPr lang="zh-CN" altLang="en-US" dirty="0"/>
          </a:p>
        </p:txBody>
      </p:sp>
      <p:pic>
        <p:nvPicPr>
          <p:cNvPr id="4" name="图片 5"/>
          <p:cNvPicPr>
            <a:picLocks noChangeAspect="1"/>
          </p:cNvPicPr>
          <p:nvPr/>
        </p:nvPicPr>
        <p:blipFill>
          <a:blip r:embed="rId2"/>
          <a:stretch>
            <a:fillRect/>
          </a:stretch>
        </p:blipFill>
        <p:spPr>
          <a:xfrm>
            <a:off x="4662486" y="3878262"/>
            <a:ext cx="4237005" cy="2286000"/>
          </a:xfrm>
          <a:prstGeom prst="rect">
            <a:avLst/>
          </a:prstGeom>
        </p:spPr>
      </p:pic>
    </p:spTree>
    <p:extLst>
      <p:ext uri="{BB962C8B-B14F-4D97-AF65-F5344CB8AC3E}">
        <p14:creationId xmlns:p14="http://schemas.microsoft.com/office/powerpoint/2010/main" val="353905438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4745915"/>
          </a:xfrm>
        </p:spPr>
        <p:txBody>
          <a:bodyPr/>
          <a:lstStyle/>
          <a:p>
            <a:r>
              <a:rPr lang="en-US" altLang="zh-CN" dirty="0" smtClean="0"/>
              <a:t>Hash-based block matching</a:t>
            </a:r>
          </a:p>
          <a:p>
            <a:pPr lvl="1"/>
            <a:r>
              <a:rPr lang="en-US" altLang="zh-CN" dirty="0" smtClean="0"/>
              <a:t>Encoder-only</a:t>
            </a:r>
          </a:p>
          <a:p>
            <a:pPr lvl="1"/>
            <a:r>
              <a:rPr lang="en-US" altLang="zh-CN" dirty="0" smtClean="0"/>
              <a:t>Exact match based on original signals</a:t>
            </a:r>
          </a:p>
          <a:p>
            <a:pPr lvl="1"/>
            <a:r>
              <a:rPr lang="en-US" altLang="zh-CN" dirty="0" smtClean="0"/>
              <a:t>Inverted index for every possible position</a:t>
            </a:r>
          </a:p>
          <a:p>
            <a:r>
              <a:rPr lang="en-US" altLang="zh-CN" dirty="0" smtClean="0"/>
              <a:t>Intra BC with 2-D dictionary search</a:t>
            </a:r>
          </a:p>
          <a:p>
            <a:pPr lvl="1"/>
            <a:r>
              <a:rPr lang="en-US" altLang="zh-CN" dirty="0" smtClean="0"/>
              <a:t>4x4/8x8/16x16 PU</a:t>
            </a:r>
          </a:p>
          <a:p>
            <a:pPr lvl="1"/>
            <a:r>
              <a:rPr lang="en-US" altLang="zh-CN" dirty="0" smtClean="0"/>
              <a:t>Intra BC without residue sent</a:t>
            </a:r>
          </a:p>
          <a:p>
            <a:pPr lvl="1"/>
            <a:r>
              <a:rPr lang="en-US" altLang="zh-CN" dirty="0" smtClean="0"/>
              <a:t>Handle flipping as well</a:t>
            </a:r>
          </a:p>
          <a:p>
            <a:r>
              <a:rPr lang="en-US" altLang="zh-CN" dirty="0" smtClean="0"/>
              <a:t>Inter mode with 2-D dictionary search</a:t>
            </a:r>
            <a:endParaRPr lang="en-US" altLang="zh-CN" dirty="0"/>
          </a:p>
          <a:p>
            <a:pPr lvl="1"/>
            <a:r>
              <a:rPr lang="en-US" altLang="zh-CN" dirty="0" smtClean="0"/>
              <a:t>8x8/16x16/32x32/64x64 PU</a:t>
            </a:r>
          </a:p>
        </p:txBody>
      </p:sp>
      <p:sp>
        <p:nvSpPr>
          <p:cNvPr id="3" name="Title 2"/>
          <p:cNvSpPr>
            <a:spLocks noGrp="1"/>
          </p:cNvSpPr>
          <p:nvPr>
            <p:ph type="title"/>
          </p:nvPr>
        </p:nvSpPr>
        <p:spPr/>
        <p:txBody>
          <a:bodyPr/>
          <a:lstStyle/>
          <a:p>
            <a:r>
              <a:rPr lang="en-US" altLang="zh-CN" dirty="0" smtClean="0"/>
              <a:t>2-D dictionary search</a:t>
            </a:r>
            <a:endParaRPr lang="zh-CN" altLang="en-US" dirty="0"/>
          </a:p>
        </p:txBody>
      </p:sp>
    </p:spTree>
    <p:extLst>
      <p:ext uri="{BB962C8B-B14F-4D97-AF65-F5344CB8AC3E}">
        <p14:creationId xmlns:p14="http://schemas.microsoft.com/office/powerpoint/2010/main" val="163543967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3050" y="1212850"/>
            <a:ext cx="8778876" cy="4598182"/>
          </a:xfrm>
        </p:spPr>
        <p:txBody>
          <a:bodyPr/>
          <a:lstStyle/>
          <a:p>
            <a:r>
              <a:rPr lang="en-US" altLang="zh-CN" dirty="0"/>
              <a:t>Early terminate if </a:t>
            </a:r>
            <a:r>
              <a:rPr lang="en-US" altLang="zh-CN" dirty="0" smtClean="0"/>
              <a:t>2-D dictionary hits</a:t>
            </a:r>
          </a:p>
          <a:p>
            <a:pPr lvl="1"/>
            <a:r>
              <a:rPr lang="en-US" altLang="zh-CN" dirty="0"/>
              <a:t>Skip checking other color spaces</a:t>
            </a:r>
            <a:endParaRPr lang="zh-CN" altLang="zh-CN" dirty="0"/>
          </a:p>
          <a:p>
            <a:pPr lvl="1"/>
            <a:r>
              <a:rPr lang="en-US" altLang="zh-CN" dirty="0"/>
              <a:t>Skip non-2Nx2N </a:t>
            </a:r>
            <a:r>
              <a:rPr lang="en-US" altLang="zh-CN" dirty="0" err="1"/>
              <a:t>lossy</a:t>
            </a:r>
            <a:r>
              <a:rPr lang="en-US" altLang="zh-CN" dirty="0"/>
              <a:t> intra BC search</a:t>
            </a:r>
            <a:endParaRPr lang="zh-CN" altLang="zh-CN" dirty="0"/>
          </a:p>
          <a:p>
            <a:pPr lvl="1"/>
            <a:r>
              <a:rPr lang="en-US" altLang="zh-CN" dirty="0"/>
              <a:t>Skip fractional motion estimation</a:t>
            </a:r>
            <a:endParaRPr lang="zh-CN" altLang="zh-CN" dirty="0"/>
          </a:p>
          <a:p>
            <a:pPr lvl="1"/>
            <a:r>
              <a:rPr lang="en-US" altLang="zh-CN" dirty="0"/>
              <a:t>Skip all the following RDO process if inter 2D </a:t>
            </a:r>
            <a:r>
              <a:rPr lang="en-US" altLang="zh-CN" dirty="0" smtClean="0"/>
              <a:t>match (with a no greater QP) </a:t>
            </a:r>
            <a:r>
              <a:rPr lang="en-US" altLang="zh-CN" dirty="0"/>
              <a:t>is found for </a:t>
            </a:r>
            <a:r>
              <a:rPr lang="en-US" altLang="zh-CN" dirty="0" smtClean="0"/>
              <a:t>64x64</a:t>
            </a:r>
            <a:endParaRPr lang="en-US" altLang="zh-CN" dirty="0"/>
          </a:p>
          <a:p>
            <a:r>
              <a:rPr lang="en-US" altLang="zh-CN" dirty="0" smtClean="0"/>
              <a:t>Motion estimation start-point refinement</a:t>
            </a:r>
          </a:p>
          <a:p>
            <a:pPr lvl="1"/>
            <a:r>
              <a:rPr lang="en-US" altLang="zh-CN" dirty="0"/>
              <a:t>Non-2Nx2N PU can use the MV found for 2Nx2N PU with same reference </a:t>
            </a:r>
            <a:r>
              <a:rPr lang="en-US" altLang="zh-CN" dirty="0" smtClean="0"/>
              <a:t>picture as </a:t>
            </a:r>
            <a:r>
              <a:rPr lang="en-US" altLang="zh-CN" dirty="0"/>
              <a:t>ME start point</a:t>
            </a:r>
          </a:p>
          <a:p>
            <a:endParaRPr lang="zh-CN" altLang="en-US" dirty="0"/>
          </a:p>
        </p:txBody>
      </p:sp>
      <p:sp>
        <p:nvSpPr>
          <p:cNvPr id="3" name="Title 2"/>
          <p:cNvSpPr>
            <a:spLocks noGrp="1"/>
          </p:cNvSpPr>
          <p:nvPr>
            <p:ph type="title"/>
          </p:nvPr>
        </p:nvSpPr>
        <p:spPr/>
        <p:txBody>
          <a:bodyPr/>
          <a:lstStyle/>
          <a:p>
            <a:r>
              <a:rPr lang="en-US" altLang="zh-CN" dirty="0" smtClean="0"/>
              <a:t>Other encoding algorithms</a:t>
            </a:r>
            <a:endParaRPr lang="zh-CN" altLang="en-US" dirty="0"/>
          </a:p>
        </p:txBody>
      </p:sp>
    </p:spTree>
    <p:extLst>
      <p:ext uri="{BB962C8B-B14F-4D97-AF65-F5344CB8AC3E}">
        <p14:creationId xmlns:p14="http://schemas.microsoft.com/office/powerpoint/2010/main" val="268380050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SVID_White-Blue accent">
  <a:themeElements>
    <a:clrScheme name="MSVID Brand - White with Blue">
      <a:dk1>
        <a:srgbClr val="505050"/>
      </a:dk1>
      <a:lt1>
        <a:srgbClr val="FFFFFF"/>
      </a:lt1>
      <a:dk2>
        <a:srgbClr val="0072C6"/>
      </a:dk2>
      <a:lt2>
        <a:srgbClr val="00BCF2"/>
      </a:lt2>
      <a:accent1>
        <a:srgbClr val="0072C6"/>
      </a:accent1>
      <a:accent2>
        <a:srgbClr val="B4009E"/>
      </a:accent2>
      <a:accent3>
        <a:srgbClr val="008272"/>
      </a:accent3>
      <a:accent4>
        <a:srgbClr val="E81123"/>
      </a:accent4>
      <a:accent5>
        <a:srgbClr val="4668C5"/>
      </a:accent5>
      <a:accent6>
        <a:srgbClr val="68217A"/>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rand_template_4-3_WHITE_Blue_accent_2013" id="{9EBB9498-0DDE-4693-8894-F6D3A7EED852}" vid="{CE7FB6CE-52BB-474E-B2D8-12203AA34E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4034d4c9833caf6b2e3c8b193c60ebc8">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0a005d6d6c38105aab79f13ff8543743"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 xsi:nil="true"/>
    <Event_x0020_Start_x0020_Date xmlns="2295e2e7-0eeb-498e-8716-217bb2ee6ee3" xsi:nil="tru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2c8af875-f38a-40b8-a0a9-056aed3fc8c0</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AudienceTaxHTField0 xmlns="2295e2e7-0eeb-498e-8716-217bb2ee6ee3">
      <Terms xmlns="http://schemas.microsoft.com/office/infopath/2007/PartnerControls"/>
    </AudienceTaxHTField0>
    <TaxCatchAll xmlns="230e9df3-be65-4c73-a93b-d1236ebd677e">
      <Value>622</Value>
    </TaxCatchAll>
    <Speaker xmlns="032d541b-1b4e-4d91-93c7-b10533c52f73" xsi:nil="true"/>
    <AverageRating xmlns="http://schemas.microsoft.com/sharepoint/v3" xsi:nil="true"/>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DC2DC9DD-5A52-4F2E-99F6-40E041F865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schemas.microsoft.com/office/infopath/2007/PartnerControls"/>
    <ds:schemaRef ds:uri="http://schemas.microsoft.com/sharepoint/v3"/>
    <ds:schemaRef ds:uri="http://purl.org/dc/elements/1.1/"/>
    <ds:schemaRef ds:uri="2295e2e7-0eeb-498e-8716-217bb2ee6ee3"/>
    <ds:schemaRef ds:uri="http://schemas.openxmlformats.org/package/2006/metadata/core-properties"/>
    <ds:schemaRef ds:uri="http://purl.org/dc/terms/"/>
    <ds:schemaRef ds:uri="230e9df3-be65-4c73-a93b-d1236ebd677e"/>
    <ds:schemaRef ds:uri="032d541b-1b4e-4d91-93c7-b10533c52f73"/>
    <ds:schemaRef ds:uri="http://schemas.microsoft.com/office/2006/documentManagement/types"/>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309</TotalTime>
  <Words>1013</Words>
  <Application>Microsoft Office PowerPoint</Application>
  <PresentationFormat>Custom</PresentationFormat>
  <Paragraphs>140</Paragraphs>
  <Slides>20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宋体</vt:lpstr>
      <vt:lpstr>Arial</vt:lpstr>
      <vt:lpstr>Segoe UI</vt:lpstr>
      <vt:lpstr>Segoe UI Light</vt:lpstr>
      <vt:lpstr>Wingdings</vt:lpstr>
      <vt:lpstr>MSVID_White-Blue accent</vt:lpstr>
      <vt:lpstr>Description of screen content coding technology proposal by Microsoft (JCTVC-Q0035)</vt:lpstr>
      <vt:lpstr>Design goals</vt:lpstr>
      <vt:lpstr>Technologies</vt:lpstr>
      <vt:lpstr>Intra BC improvements</vt:lpstr>
      <vt:lpstr>1-D dictionary mode</vt:lpstr>
      <vt:lpstr>Palette mode</vt:lpstr>
      <vt:lpstr>Adaptive color space coding</vt:lpstr>
      <vt:lpstr>2-D dictionary search</vt:lpstr>
      <vt:lpstr>Other encoding algorithms</vt:lpstr>
      <vt:lpstr>Other changes relative to RExt-5.1</vt:lpstr>
      <vt:lpstr>Objective performance</vt:lpstr>
      <vt:lpstr>Simulation</vt:lpstr>
      <vt:lpstr>PSNR diff. (clipped w/ 58.92dB) Matched bit rate</vt:lpstr>
      <vt:lpstr>Lossless coding results</vt:lpstr>
      <vt:lpstr>Improvement with bug fix (JCTVC-Q0213) Fixed QP</vt:lpstr>
      <vt:lpstr>Faster encoders (JCTVC-Q0052)</vt:lpstr>
      <vt:lpstr>Faster encoders (JCTVC-Q0052)</vt:lpstr>
      <vt:lpstr>Software</vt:lpstr>
      <vt:lpstr>Summary</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JCTVC-Q0035</dc:title>
  <dc:subject>Screen content coding</dc:subject>
  <cp:keywords>CfP response, screen content coding, 1-D dictionary, 2-D dictionary, adaptive color space coding</cp:keywords>
  <cp:lastModifiedBy>Ji-Zheng Xu</cp:lastModifiedBy>
  <cp:revision>46</cp:revision>
  <dcterms:created xsi:type="dcterms:W3CDTF">2013-07-03T19:27:16Z</dcterms:created>
  <dcterms:modified xsi:type="dcterms:W3CDTF">2014-03-27T10:45:13Z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ies>
</file>