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45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Description of screen content coding technology proposal by </a:t>
            </a:r>
            <a:r>
              <a:rPr lang="en-US" b="1" dirty="0" err="1" smtClean="0"/>
              <a:t>Huawei</a:t>
            </a:r>
            <a:r>
              <a:rPr lang="en-US" b="1" dirty="0" smtClean="0"/>
              <a:t> Technologies, Inc.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Zhan Ma, Wei Wang, </a:t>
            </a:r>
            <a:r>
              <a:rPr lang="en-US" dirty="0" err="1" smtClean="0"/>
              <a:t>Meng</a:t>
            </a:r>
            <a:r>
              <a:rPr lang="en-US" dirty="0" smtClean="0"/>
              <a:t> </a:t>
            </a:r>
            <a:r>
              <a:rPr lang="en-US" dirty="0" err="1" smtClean="0"/>
              <a:t>Xu</a:t>
            </a:r>
            <a:r>
              <a:rPr lang="en-US" dirty="0" smtClean="0"/>
              <a:t>, Xian Wang, </a:t>
            </a:r>
            <a:r>
              <a:rPr lang="en-US" dirty="0" err="1" smtClean="0"/>
              <a:t>Haoping</a:t>
            </a:r>
            <a:r>
              <a:rPr lang="en-US" dirty="0" smtClean="0"/>
              <a:t> Yu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- </a:t>
            </a:r>
            <a:r>
              <a:rPr lang="en-US" dirty="0" err="1" smtClean="0"/>
              <a:t>Lossy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" y="2209800"/>
          <a:ext cx="2933700" cy="2711450"/>
        </p:xfrm>
        <a:graphic>
          <a:graphicData uri="http://schemas.openxmlformats.org/drawingml/2006/table">
            <a:tbl>
              <a:tblPr/>
              <a:tblGrid>
                <a:gridCol w="1442803"/>
                <a:gridCol w="569106"/>
                <a:gridCol w="569106"/>
                <a:gridCol w="352685"/>
              </a:tblGrid>
              <a:tr h="1460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-27.3%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-28.1%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-27.3%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124200" y="2209800"/>
          <a:ext cx="2933700" cy="2743200"/>
        </p:xfrm>
        <a:graphic>
          <a:graphicData uri="http://schemas.openxmlformats.org/drawingml/2006/table">
            <a:tbl>
              <a:tblPr/>
              <a:tblGrid>
                <a:gridCol w="1442803"/>
                <a:gridCol w="569106"/>
                <a:gridCol w="569106"/>
                <a:gridCol w="352685"/>
              </a:tblGrid>
              <a:tr h="14607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3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61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8061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7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7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61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8061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8061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7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7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0" y="2209800"/>
          <a:ext cx="2933700" cy="2711450"/>
        </p:xfrm>
        <a:graphic>
          <a:graphicData uri="http://schemas.openxmlformats.org/drawingml/2006/table">
            <a:tbl>
              <a:tblPr/>
              <a:tblGrid>
                <a:gridCol w="1442803"/>
                <a:gridCol w="569106"/>
                <a:gridCol w="569106"/>
                <a:gridCol w="352685"/>
              </a:tblGrid>
              <a:tr h="1460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1524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Averaged: AI – 10.3%, RA – 7.9%, LB – 5.3%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color table and index map coding mode for CE/TE</a:t>
            </a:r>
          </a:p>
          <a:p>
            <a:r>
              <a:rPr lang="en-US" smtClean="0"/>
              <a:t>Q&amp;A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Two Tools</a:t>
            </a:r>
          </a:p>
          <a:p>
            <a:pPr lvl="1"/>
            <a:r>
              <a:rPr lang="en-US" b="1" dirty="0" smtClean="0"/>
              <a:t>Color table and index map coding</a:t>
            </a:r>
          </a:p>
          <a:p>
            <a:pPr lvl="2"/>
            <a:r>
              <a:rPr lang="en-US" dirty="0" smtClean="0"/>
              <a:t>Intra frame tool</a:t>
            </a:r>
          </a:p>
          <a:p>
            <a:pPr lvl="1"/>
            <a:r>
              <a:rPr lang="en-US" dirty="0" smtClean="0"/>
              <a:t>Modified </a:t>
            </a:r>
            <a:r>
              <a:rPr lang="en-US" dirty="0" err="1" smtClean="0"/>
              <a:t>LMChroma</a:t>
            </a:r>
            <a:endParaRPr lang="en-US" dirty="0" smtClean="0"/>
          </a:p>
          <a:p>
            <a:pPr lvl="2"/>
            <a:r>
              <a:rPr lang="en-US" dirty="0" smtClean="0"/>
              <a:t>Except without </a:t>
            </a:r>
            <a:r>
              <a:rPr lang="en-US" dirty="0" err="1" smtClean="0"/>
              <a:t>luma</a:t>
            </a:r>
            <a:r>
              <a:rPr lang="en-US" dirty="0" smtClean="0"/>
              <a:t> </a:t>
            </a:r>
            <a:r>
              <a:rPr lang="en-US" dirty="0" err="1" smtClean="0"/>
              <a:t>downsampling</a:t>
            </a:r>
            <a:r>
              <a:rPr lang="en-US" dirty="0" smtClean="0"/>
              <a:t>, others are the same as the </a:t>
            </a:r>
            <a:r>
              <a:rPr lang="en-US" dirty="0" err="1" smtClean="0"/>
              <a:t>LMChroma</a:t>
            </a:r>
            <a:r>
              <a:rPr lang="en-US" dirty="0" smtClean="0"/>
              <a:t> as described in early HEVC draft (before it was taken out of the spec</a:t>
            </a:r>
            <a:r>
              <a:rPr lang="en-US" dirty="0" smtClean="0"/>
              <a:t>.)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Table and Index Map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544763"/>
          </a:xfrm>
        </p:spPr>
        <p:txBody>
          <a:bodyPr/>
          <a:lstStyle/>
          <a:p>
            <a:r>
              <a:rPr lang="en-US" dirty="0" smtClean="0"/>
              <a:t>CU recursive</a:t>
            </a:r>
          </a:p>
          <a:p>
            <a:pPr lvl="1"/>
            <a:r>
              <a:rPr lang="en-US" dirty="0" smtClean="0"/>
              <a:t>Color Table Processing</a:t>
            </a:r>
          </a:p>
          <a:p>
            <a:pPr lvl="1"/>
            <a:r>
              <a:rPr lang="en-US" dirty="0" smtClean="0"/>
              <a:t>Color Index Map Processing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295400" y="1447800"/>
          <a:ext cx="6207020" cy="1905000"/>
        </p:xfrm>
        <a:graphic>
          <a:graphicData uri="http://schemas.openxmlformats.org/presentationml/2006/ole">
            <p:oleObj spid="_x0000_s1025" name="Visio" r:id="rId3" imgW="4803774" imgH="147320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Table Processing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Color Table Derivation</a:t>
            </a:r>
          </a:p>
          <a:p>
            <a:pPr lvl="1"/>
            <a:r>
              <a:rPr lang="en-US" dirty="0" smtClean="0"/>
              <a:t>Pack fashion</a:t>
            </a:r>
          </a:p>
          <a:p>
            <a:pPr lvl="1"/>
            <a:r>
              <a:rPr lang="en-US" dirty="0" smtClean="0"/>
              <a:t>Histogram collection</a:t>
            </a:r>
          </a:p>
          <a:p>
            <a:pPr lvl="1"/>
            <a:r>
              <a:rPr lang="en-US" dirty="0" smtClean="0"/>
              <a:t>Iterative Color Grouping </a:t>
            </a:r>
          </a:p>
          <a:p>
            <a:pPr lvl="2"/>
            <a:r>
              <a:rPr lang="en-US" sz="2000" u="sng" dirty="0" smtClean="0"/>
              <a:t>Removed in JCTVC-Q176 to simplify the solution</a:t>
            </a:r>
            <a:endParaRPr lang="en-US" sz="2000" u="sng" dirty="0" smtClean="0"/>
          </a:p>
          <a:p>
            <a:pPr lvl="1"/>
            <a:r>
              <a:rPr lang="en-US" dirty="0" smtClean="0"/>
              <a:t>Intensity re-ordering</a:t>
            </a:r>
          </a:p>
          <a:p>
            <a:endParaRPr lang="en-US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5334000" y="1143000"/>
          <a:ext cx="3639433" cy="2590800"/>
        </p:xfrm>
        <a:graphic>
          <a:graphicData uri="http://schemas.openxmlformats.org/presentationml/2006/ole">
            <p:oleObj spid="_x0000_s18433" name="Visio" r:id="rId3" imgW="5076068" imgH="3818647" progId="Visio.Drawing.11">
              <p:embed/>
            </p:oleObj>
          </a:graphicData>
        </a:graphic>
      </p:graphicFrame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152400" y="4419600"/>
          <a:ext cx="8645236" cy="2133600"/>
        </p:xfrm>
        <a:graphic>
          <a:graphicData uri="http://schemas.openxmlformats.org/presentationml/2006/ole">
            <p:oleObj spid="_x0000_s18435" name="Visio" r:id="rId4" imgW="8450299" imgH="208334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Table Processing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b="1" u="sng" dirty="0" smtClean="0"/>
              <a:t>Explicit signaling scheme</a:t>
            </a:r>
            <a:r>
              <a:rPr lang="en-US" dirty="0" smtClean="0"/>
              <a:t>: Use the table derived from current CU itself</a:t>
            </a:r>
          </a:p>
          <a:p>
            <a:pPr lvl="1"/>
            <a:r>
              <a:rPr lang="en-US" dirty="0" smtClean="0"/>
              <a:t>Inter-table color sharing</a:t>
            </a:r>
          </a:p>
          <a:p>
            <a:pPr lvl="1"/>
            <a:r>
              <a:rPr lang="en-US" dirty="0" smtClean="0"/>
              <a:t>Intra-table color DPCM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5562600" y="2133600"/>
          <a:ext cx="3370121" cy="4426539"/>
        </p:xfrm>
        <a:graphic>
          <a:graphicData uri="http://schemas.openxmlformats.org/presentationml/2006/ole">
            <p:oleObj spid="_x0000_s16387" name="Visio" r:id="rId3" imgW="3338691" imgH="4381128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Table Processing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Implicit signaling scheme (Merge</a:t>
            </a:r>
            <a:r>
              <a:rPr lang="en-US" dirty="0" smtClean="0"/>
              <a:t>): Use the table derived from its left (or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upper</a:t>
            </a:r>
            <a:r>
              <a:rPr lang="en-US" dirty="0" smtClean="0"/>
              <a:t>) </a:t>
            </a:r>
            <a:r>
              <a:rPr lang="en-US" dirty="0" err="1" smtClean="0"/>
              <a:t>Cus</a:t>
            </a:r>
            <a:endParaRPr lang="en-US" dirty="0" smtClean="0"/>
          </a:p>
          <a:p>
            <a:pPr lvl="2"/>
            <a:r>
              <a:rPr lang="en-US" dirty="0" smtClean="0"/>
              <a:t>If CU is at current CTU boundary,  use the tables derived from left (or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upper</a:t>
            </a:r>
            <a:r>
              <a:rPr lang="en-US" dirty="0" smtClean="0"/>
              <a:t>) CTU.</a:t>
            </a:r>
            <a:endParaRPr lang="en-US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828800" y="3810000"/>
          <a:ext cx="5257800" cy="2752510"/>
        </p:xfrm>
        <a:graphic>
          <a:graphicData uri="http://schemas.openxmlformats.org/presentationml/2006/ole">
            <p:oleObj spid="_x0000_s17410" name="Visio" r:id="rId3" imgW="3933136" imgH="2041728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Index Map Processing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1"/>
            <a:ext cx="8229600" cy="1066800"/>
          </a:xfrm>
        </p:spPr>
        <p:txBody>
          <a:bodyPr/>
          <a:lstStyle/>
          <a:p>
            <a:r>
              <a:rPr lang="en-US" dirty="0" smtClean="0"/>
              <a:t>Index Map Derivation</a:t>
            </a:r>
            <a:endParaRPr lang="en-US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990600" y="1905000"/>
          <a:ext cx="6629400" cy="2189685"/>
        </p:xfrm>
        <a:graphic>
          <a:graphicData uri="http://schemas.openxmlformats.org/presentationml/2006/ole">
            <p:oleObj spid="_x0000_s19457" name="Visio" r:id="rId3" imgW="6594485" imgH="2176834" progId="Visio.Drawing.11">
              <p:embed/>
            </p:oleObj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42672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Adaptive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Index Map Scanning (Horizontal/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Vertical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876800"/>
            <a:ext cx="745957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Index Map Processing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/>
          <a:lstStyle/>
          <a:p>
            <a:r>
              <a:rPr lang="en-US" dirty="0" smtClean="0"/>
              <a:t>1-D string search</a:t>
            </a:r>
          </a:p>
          <a:p>
            <a:pPr lvl="1"/>
            <a:r>
              <a:rPr lang="en-US" dirty="0" smtClean="0"/>
              <a:t>Line buffer (upper/left)</a:t>
            </a:r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895600"/>
            <a:ext cx="845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295400" y="3505200"/>
            <a:ext cx="6477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dist = -1,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len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 = 1,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idx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=14 (unmatched)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dist= 1,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len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 = 2 (matched)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dist = -1,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len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 = 1,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idx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=17 (unmatched)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dist= 1,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len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 = 3 (matched)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dist = -1,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len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 = 1,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idx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= 6 (unmatched)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dist= 1,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len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 = 25 (matched)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dist= 30,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len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urier"/>
                <a:cs typeface="Times New Roman" pitchFamily="18" charset="0"/>
              </a:rPr>
              <a:t> = 4 (matched) /*for the “17” which appeared before*/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60960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u="sng" dirty="0" smtClean="0"/>
              <a:t>A hybrid 1-D and 2-D search with hashing speedup is proposed in JCTVC-Q0176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Performance-Lossless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2133601"/>
          <a:ext cx="2709035" cy="4190997"/>
        </p:xfrm>
        <a:graphic>
          <a:graphicData uri="http://schemas.openxmlformats.org/drawingml/2006/table">
            <a:tbl>
              <a:tblPr/>
              <a:tblGrid>
                <a:gridCol w="858308"/>
                <a:gridCol w="464917"/>
                <a:gridCol w="464917"/>
                <a:gridCol w="464917"/>
                <a:gridCol w="455976"/>
              </a:tblGrid>
              <a:tr h="1345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AI</a:t>
                      </a:r>
                    </a:p>
                  </a:txBody>
                  <a:tcPr marL="4470" marR="4470" marT="44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7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(Min)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6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60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32.9%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36.0%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21.6%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49.6%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4160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20.1%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35.0%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896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896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9.6%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8.7%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11.0%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896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0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35.3%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38.6%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20.1%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4160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19.1%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40.9%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896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896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896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70" marR="4470" marT="44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6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182%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86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127%</a:t>
                      </a:r>
                    </a:p>
                  </a:txBody>
                  <a:tcPr marL="4470" marR="4470" marT="44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0" y="2133600"/>
          <a:ext cx="2802121" cy="4179536"/>
        </p:xfrm>
        <a:graphic>
          <a:graphicData uri="http://schemas.openxmlformats.org/drawingml/2006/table">
            <a:tbl>
              <a:tblPr/>
              <a:tblGrid>
                <a:gridCol w="887801"/>
                <a:gridCol w="480892"/>
                <a:gridCol w="480892"/>
                <a:gridCol w="480892"/>
                <a:gridCol w="471644"/>
              </a:tblGrid>
              <a:tr h="13779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</a:t>
                      </a:r>
                    </a:p>
                  </a:txBody>
                  <a:tcPr marL="4624" marR="4624" marT="4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5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(Min)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79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1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28.9%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14.5%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45.8%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4041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12.6%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33.7%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09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09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1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14.2%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28.0%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11.9%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42.8%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4041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13.5%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39.2%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09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624" marR="4624" marT="4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79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131%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79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129%</a:t>
                      </a:r>
                    </a:p>
                  </a:txBody>
                  <a:tcPr marL="4624" marR="4624" marT="4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0" y="2144994"/>
          <a:ext cx="2804994" cy="4179606"/>
        </p:xfrm>
        <a:graphic>
          <a:graphicData uri="http://schemas.openxmlformats.org/drawingml/2006/table">
            <a:tbl>
              <a:tblPr/>
              <a:tblGrid>
                <a:gridCol w="888711"/>
                <a:gridCol w="481385"/>
                <a:gridCol w="481385"/>
                <a:gridCol w="481385"/>
                <a:gridCol w="472128"/>
              </a:tblGrid>
              <a:tr h="1379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LB</a:t>
                      </a:r>
                    </a:p>
                  </a:txBody>
                  <a:tcPr marL="4629" marR="4629" marT="462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9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(Min)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1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5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15.1%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27.3%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14.0%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43.3%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4045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11.0%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30.9%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12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2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12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5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12.1%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24.1%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10.4%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34.7%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4045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11.6%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35.5%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712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2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2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629" marR="4629" marT="46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9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126%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9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140%</a:t>
                      </a:r>
                    </a:p>
                  </a:txBody>
                  <a:tcPr marL="4629" marR="4629" marT="462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12192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Averaged: AI – 14%, RA – 4.7%, LB – 4.0%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1406</Words>
  <Application>Microsoft Office PowerPoint</Application>
  <PresentationFormat>On-screen Show (4:3)</PresentationFormat>
  <Paragraphs>377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Visio</vt:lpstr>
      <vt:lpstr>Description of screen content coding technology proposal by Huawei Technologies, Inc.</vt:lpstr>
      <vt:lpstr>Abstract</vt:lpstr>
      <vt:lpstr>Color Table and Index Map Coding</vt:lpstr>
      <vt:lpstr>Color Table Processing (1)</vt:lpstr>
      <vt:lpstr>Color Table Processing (2)</vt:lpstr>
      <vt:lpstr>Color Table Processing (3)</vt:lpstr>
      <vt:lpstr>Color Index Map Processing (1)</vt:lpstr>
      <vt:lpstr>Color Index Map Processing (2)</vt:lpstr>
      <vt:lpstr>Performance-Lossless</vt:lpstr>
      <vt:lpstr>Performance - Lossy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Description of screen content coding technology proposal by Huawei Technologies, Inc.</dc:title>
  <dc:creator>MaZhan</dc:creator>
  <cp:lastModifiedBy>MaZhan</cp:lastModifiedBy>
  <cp:revision>22</cp:revision>
  <dcterms:created xsi:type="dcterms:W3CDTF">2006-08-16T00:00:00Z</dcterms:created>
  <dcterms:modified xsi:type="dcterms:W3CDTF">2014-03-27T14:35:35Z</dcterms:modified>
</cp:coreProperties>
</file>