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44"/>
  </p:notesMasterIdLst>
  <p:handoutMasterIdLst>
    <p:handoutMasterId r:id="rId45"/>
  </p:handoutMasterIdLst>
  <p:sldIdLst>
    <p:sldId id="273" r:id="rId9"/>
    <p:sldId id="276" r:id="rId10"/>
    <p:sldId id="280" r:id="rId11"/>
    <p:sldId id="278" r:id="rId12"/>
    <p:sldId id="279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9" r:id="rId21"/>
    <p:sldId id="288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305" r:id="rId38"/>
    <p:sldId id="306" r:id="rId39"/>
    <p:sldId id="307" r:id="rId40"/>
    <p:sldId id="308" r:id="rId41"/>
    <p:sldId id="309" r:id="rId42"/>
    <p:sldId id="310" r:id="rId4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68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TOO MANY</a:t>
            </a:r>
            <a:r>
              <a:rPr lang="en-US" baseline="0" smtClean="0"/>
              <a:t> WORDSS!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31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8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467544" y="4005064"/>
            <a:ext cx="8219256" cy="2329101"/>
          </a:xfrm>
        </p:spPr>
        <p:txBody>
          <a:bodyPr>
            <a:normAutofit/>
          </a:bodyPr>
          <a:lstStyle/>
          <a:p>
            <a:pPr algn="ctr"/>
            <a:r>
              <a:rPr lang="en-US" sz="2600" dirty="0" smtClean="0"/>
              <a:t>P. Lai, T.-D. Chuang, Y.-C. Sun, X. Xu, J. Ye, S.-T. Hsiang, </a:t>
            </a:r>
          </a:p>
          <a:p>
            <a:pPr algn="ctr"/>
            <a:r>
              <a:rPr lang="en-US" sz="2600" dirty="0" smtClean="0"/>
              <a:t>Y.-W. Chen, K. Zhang, X. Zhang, S. Liu, Y.-W. Huang, S. Lei</a:t>
            </a:r>
          </a:p>
          <a:p>
            <a:pPr algn="r"/>
            <a:endParaRPr lang="en-US" dirty="0" smtClean="0"/>
          </a:p>
          <a:p>
            <a:pPr algn="r"/>
            <a:r>
              <a:rPr lang="en-US" sz="2000" dirty="0" smtClean="0"/>
              <a:t>Presented by PoLin Lai</a:t>
            </a:r>
          </a:p>
          <a:p>
            <a:pPr algn="r" fontAlgn="ctr"/>
            <a:r>
              <a:rPr lang="en-US" altLang="zh-TW" sz="2000" dirty="0" smtClean="0">
                <a:ea typeface="SimHei" pitchFamily="2" charset="-122"/>
              </a:rPr>
              <a:t>17</a:t>
            </a:r>
            <a:r>
              <a:rPr lang="en-US" altLang="zh-TW" sz="2000" baseline="30000" dirty="0" smtClean="0">
                <a:ea typeface="SimHei" pitchFamily="2" charset="-122"/>
              </a:rPr>
              <a:t>th</a:t>
            </a:r>
            <a:r>
              <a:rPr lang="en-US" altLang="zh-TW" sz="2000" dirty="0" smtClean="0">
                <a:ea typeface="SimHei" pitchFamily="2" charset="-122"/>
              </a:rPr>
              <a:t> JCT Meeting in </a:t>
            </a:r>
            <a:r>
              <a:rPr lang="en-CA" sz="2000" dirty="0" smtClean="0"/>
              <a:t>Valencia</a:t>
            </a:r>
            <a:endParaRPr lang="en-US" altLang="zh-TW" sz="2000" dirty="0" smtClean="0">
              <a:ea typeface="SimHei" pitchFamily="2" charset="-122"/>
            </a:endParaRPr>
          </a:p>
          <a:p>
            <a:pPr algn="r" fontAlgn="ctr"/>
            <a:r>
              <a:rPr lang="en-US" altLang="zh-TW" sz="2000" dirty="0" smtClean="0">
                <a:ea typeface="SimHei" pitchFamily="2" charset="-122"/>
              </a:rPr>
              <a:t>27 March – 4 April, 2014</a:t>
            </a:r>
            <a:endParaRPr lang="en-US" sz="2000" dirty="0" smtClean="0">
              <a:ea typeface="SimHei" pitchFamily="2" charset="-122"/>
            </a:endParaRPr>
          </a:p>
          <a:p>
            <a:endParaRPr 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504056" y="2276873"/>
            <a:ext cx="8244408" cy="1872208"/>
          </a:xfrm>
        </p:spPr>
        <p:txBody>
          <a:bodyPr/>
          <a:lstStyle/>
          <a:p>
            <a:r>
              <a:rPr lang="en-US" dirty="0" smtClean="0"/>
              <a:t>Description of </a:t>
            </a:r>
            <a:r>
              <a:rPr lang="en-US" altLang="zh-TW" dirty="0" smtClean="0"/>
              <a:t>S</a:t>
            </a:r>
            <a:r>
              <a:rPr lang="en-US" dirty="0" smtClean="0"/>
              <a:t>creen </a:t>
            </a:r>
            <a:r>
              <a:rPr lang="en-US" altLang="zh-TW" dirty="0" smtClean="0"/>
              <a:t>C</a:t>
            </a:r>
            <a:r>
              <a:rPr lang="en-US" dirty="0" smtClean="0"/>
              <a:t>ontent </a:t>
            </a:r>
            <a:r>
              <a:rPr lang="en-US" altLang="zh-TW" dirty="0" smtClean="0"/>
              <a:t>C</a:t>
            </a:r>
            <a:r>
              <a:rPr lang="en-US" dirty="0" smtClean="0"/>
              <a:t>oding </a:t>
            </a:r>
            <a:r>
              <a:rPr lang="en-US" altLang="zh-TW" dirty="0" smtClean="0"/>
              <a:t>T</a:t>
            </a:r>
            <a:r>
              <a:rPr lang="en-US" dirty="0" smtClean="0"/>
              <a:t>echnology </a:t>
            </a:r>
            <a:r>
              <a:rPr lang="en-US" altLang="zh-TW" dirty="0" smtClean="0"/>
              <a:t>P</a:t>
            </a:r>
            <a:r>
              <a:rPr lang="en-US" dirty="0" smtClean="0"/>
              <a:t>roposal by MediaTek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 dirty="0" smtClean="0"/>
              <a:t>C. Triplet Palette Mode</a:t>
            </a:r>
            <a:br>
              <a:rPr lang="en-US" altLang="zh-TW" dirty="0" smtClean="0"/>
            </a:br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567863"/>
            <a:ext cx="8507288" cy="452543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CU-level flag</a:t>
            </a:r>
          </a:p>
          <a:p>
            <a:r>
              <a:rPr lang="en-US" sz="2800" dirty="0" smtClean="0"/>
              <a:t>Represent samples in a CU using </a:t>
            </a:r>
          </a:p>
          <a:p>
            <a:pPr lvl="1"/>
            <a:r>
              <a:rPr lang="en-US" sz="2400" dirty="0" smtClean="0"/>
              <a:t>Major sample values: Representative sample values</a:t>
            </a:r>
          </a:p>
          <a:p>
            <a:pPr lvl="1"/>
            <a:r>
              <a:rPr lang="en-US" sz="2400" dirty="0" smtClean="0"/>
              <a:t>Escape sample values: Not belong to major sample values</a:t>
            </a:r>
          </a:p>
          <a:p>
            <a:r>
              <a:rPr lang="en-US" sz="2800" i="1" dirty="0" smtClean="0">
                <a:solidFill>
                  <a:schemeClr val="accent1"/>
                </a:solidFill>
              </a:rPr>
              <a:t>T</a:t>
            </a:r>
            <a:r>
              <a:rPr lang="en-US" sz="2800" i="1" dirty="0" smtClean="0">
                <a:solidFill>
                  <a:schemeClr val="accent1"/>
                </a:solidFill>
              </a:rPr>
              <a:t>riplet </a:t>
            </a:r>
            <a:r>
              <a:rPr lang="en-US" sz="2800" i="1" dirty="0" smtClean="0">
                <a:solidFill>
                  <a:schemeClr val="accent1"/>
                </a:solidFill>
              </a:rPr>
              <a:t>palette </a:t>
            </a:r>
            <a:r>
              <a:rPr lang="en-US" sz="2800" i="1" dirty="0" smtClean="0">
                <a:solidFill>
                  <a:schemeClr val="accent1"/>
                </a:solidFill>
              </a:rPr>
              <a:t>index</a:t>
            </a:r>
            <a:endParaRPr lang="en-US" sz="2800" dirty="0" smtClean="0"/>
          </a:p>
          <a:p>
            <a:pPr lvl="1"/>
            <a:r>
              <a:rPr lang="en-US" sz="2400" dirty="0" smtClean="0"/>
              <a:t>Samples </a:t>
            </a:r>
            <a:r>
              <a:rPr lang="en-US" sz="2400" dirty="0" smtClean="0"/>
              <a:t>in CU </a:t>
            </a:r>
            <a:r>
              <a:rPr lang="en-US" sz="2400" dirty="0" smtClean="0">
                <a:sym typeface="Wingdings" pitchFamily="2" charset="2"/>
              </a:rPr>
              <a:t> Index map, pointing to the triplet palette</a:t>
            </a:r>
          </a:p>
          <a:p>
            <a:r>
              <a:rPr lang="en-US" sz="2800" i="1" dirty="0" smtClean="0">
                <a:sym typeface="Wingdings" pitchFamily="2" charset="2"/>
              </a:rPr>
              <a:t>No residual coding</a:t>
            </a:r>
          </a:p>
          <a:p>
            <a:r>
              <a:rPr lang="en-US" sz="2800" dirty="0" smtClean="0">
                <a:sym typeface="Wingdings" pitchFamily="2" charset="2"/>
              </a:rPr>
              <a:t>Coding of </a:t>
            </a:r>
            <a:r>
              <a:rPr lang="en-US" sz="2800" dirty="0" smtClean="0">
                <a:solidFill>
                  <a:schemeClr val="accent1"/>
                </a:solidFill>
                <a:sym typeface="Wingdings" pitchFamily="2" charset="2"/>
              </a:rPr>
              <a:t>major color values </a:t>
            </a:r>
            <a:r>
              <a:rPr lang="en-US" sz="2800" dirty="0" smtClean="0">
                <a:sym typeface="Wingdings" pitchFamily="2" charset="2"/>
              </a:rPr>
              <a:t>and </a:t>
            </a:r>
            <a:r>
              <a:rPr lang="en-US" sz="2800" dirty="0" smtClean="0">
                <a:solidFill>
                  <a:schemeClr val="accent1"/>
                </a:solidFill>
                <a:sym typeface="Wingdings" pitchFamily="2" charset="2"/>
              </a:rPr>
              <a:t>triplet palette</a:t>
            </a:r>
          </a:p>
          <a:p>
            <a:r>
              <a:rPr lang="en-US" sz="2800" dirty="0" smtClean="0">
                <a:sym typeface="Wingdings" pitchFamily="2" charset="2"/>
              </a:rPr>
              <a:t>Coding of the </a:t>
            </a:r>
            <a:r>
              <a:rPr lang="en-US" sz="2800" dirty="0" smtClean="0">
                <a:solidFill>
                  <a:schemeClr val="accent1"/>
                </a:solidFill>
                <a:sym typeface="Wingdings" pitchFamily="2" charset="2"/>
              </a:rPr>
              <a:t>color index map</a:t>
            </a:r>
            <a:endParaRPr lang="en-US" sz="2800" dirty="0" smtClean="0">
              <a:solidFill>
                <a:schemeClr val="accent1"/>
              </a:solidFill>
            </a:endParaRPr>
          </a:p>
          <a:p>
            <a:endParaRPr lang="en-US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 dirty="0" smtClean="0"/>
              <a:t>C. Triplet Palette Mode</a:t>
            </a:r>
            <a:br>
              <a:rPr lang="en-US" altLang="zh-TW" dirty="0" smtClean="0"/>
            </a:br>
            <a:r>
              <a:rPr lang="en-US" altLang="zh-TW" dirty="0" smtClean="0"/>
              <a:t>Triplet Palette Representation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6"/>
            <a:ext cx="8507288" cy="452543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Encoder determines the major sample values of each component</a:t>
            </a:r>
            <a:br>
              <a:rPr lang="en-US" sz="2400" dirty="0" smtClean="0"/>
            </a:br>
            <a:r>
              <a:rPr lang="en-US" sz="2400" dirty="0" smtClean="0"/>
              <a:t>(N</a:t>
            </a:r>
            <a:r>
              <a:rPr lang="en-US" sz="2400" baseline="-25000" dirty="0" smtClean="0"/>
              <a:t>1-max</a:t>
            </a:r>
            <a:r>
              <a:rPr lang="en-US" sz="2400" dirty="0" smtClean="0"/>
              <a:t> = N</a:t>
            </a:r>
            <a:r>
              <a:rPr lang="en-US" sz="2400" baseline="-25000" dirty="0" smtClean="0"/>
              <a:t>2-max</a:t>
            </a:r>
            <a:r>
              <a:rPr lang="en-US" sz="2400" dirty="0" smtClean="0"/>
              <a:t> = N</a:t>
            </a:r>
            <a:r>
              <a:rPr lang="en-US" sz="2400" baseline="-25000" dirty="0" smtClean="0"/>
              <a:t>3-max</a:t>
            </a:r>
            <a:r>
              <a:rPr lang="en-US" sz="2400" dirty="0" smtClean="0"/>
              <a:t> = 15)</a:t>
            </a:r>
          </a:p>
          <a:p>
            <a:pPr lvl="1"/>
            <a:endParaRPr lang="en-US" altLang="zh-TW" sz="2400" dirty="0" smtClean="0">
              <a:cs typeface="Times New Roman" pitchFamily="18" charset="0"/>
            </a:endParaRPr>
          </a:p>
          <a:p>
            <a:pPr lvl="1">
              <a:buNone/>
            </a:pPr>
            <a:endParaRPr lang="en-US" altLang="zh-TW" sz="2400" dirty="0" smtClean="0">
              <a:cs typeface="Times New Roman" pitchFamily="18" charset="0"/>
            </a:endParaRPr>
          </a:p>
          <a:p>
            <a:pPr lvl="1">
              <a:buNone/>
            </a:pPr>
            <a:endParaRPr lang="en-US" altLang="zh-TW" sz="2400" dirty="0" smtClean="0">
              <a:cs typeface="Times New Roman" pitchFamily="18" charset="0"/>
            </a:endParaRPr>
          </a:p>
          <a:p>
            <a:pPr>
              <a:buNone/>
            </a:pP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  <a:p>
            <a:r>
              <a:rPr lang="en-US" sz="2400" dirty="0" smtClean="0"/>
              <a:t>Encoder determines representative N combinations from the three color components, records as </a:t>
            </a:r>
            <a:r>
              <a:rPr lang="en-US" sz="2400" i="1" u="sng" dirty="0" smtClean="0"/>
              <a:t>triplet palette </a:t>
            </a:r>
            <a:r>
              <a:rPr lang="en-US" sz="2400" dirty="0" smtClean="0"/>
              <a:t>and is a color index table of triplets of </a:t>
            </a:r>
            <a:r>
              <a:rPr lang="en-US" sz="2400" i="1" u="sng" dirty="0" smtClean="0"/>
              <a:t>sample value indices </a:t>
            </a:r>
            <a:r>
              <a:rPr lang="en-US" sz="2400" dirty="0" smtClean="0"/>
              <a:t>of different color components (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max</a:t>
            </a:r>
            <a:r>
              <a:rPr lang="en-US" sz="2400" dirty="0" smtClean="0"/>
              <a:t> = 63)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5229200"/>
            <a:ext cx="5621928" cy="15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04864"/>
            <a:ext cx="8640960" cy="173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" name="Group 22"/>
          <p:cNvGrpSpPr/>
          <p:nvPr/>
        </p:nvGrpSpPr>
        <p:grpSpPr>
          <a:xfrm>
            <a:off x="611560" y="2619660"/>
            <a:ext cx="6544102" cy="3257612"/>
            <a:chOff x="611560" y="2475644"/>
            <a:chExt cx="6544102" cy="3257612"/>
          </a:xfrm>
        </p:grpSpPr>
        <p:sp>
          <p:nvSpPr>
            <p:cNvPr id="8" name="Rounded Rectangle 7"/>
            <p:cNvSpPr/>
            <p:nvPr/>
          </p:nvSpPr>
          <p:spPr>
            <a:xfrm>
              <a:off x="3627270" y="5508606"/>
              <a:ext cx="720080" cy="216024"/>
            </a:xfrm>
            <a:prstGeom prst="roundRect">
              <a:avLst/>
            </a:prstGeom>
            <a:noFill/>
            <a:ln w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983796" y="5517232"/>
              <a:ext cx="720080" cy="216024"/>
            </a:xfrm>
            <a:prstGeom prst="roundRect">
              <a:avLst/>
            </a:prstGeom>
            <a:noFill/>
            <a:ln w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611560" y="2475644"/>
              <a:ext cx="720080" cy="216024"/>
            </a:xfrm>
            <a:prstGeom prst="roundRect">
              <a:avLst/>
            </a:prstGeom>
            <a:noFill/>
            <a:ln w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509132" y="2746424"/>
              <a:ext cx="720080" cy="216024"/>
            </a:xfrm>
            <a:prstGeom prst="roundRect">
              <a:avLst/>
            </a:prstGeom>
            <a:noFill/>
            <a:ln w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435582" y="2737798"/>
              <a:ext cx="720080" cy="216024"/>
            </a:xfrm>
            <a:prstGeom prst="roundRect">
              <a:avLst/>
            </a:prstGeom>
            <a:noFill/>
            <a:ln w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372200" y="5517232"/>
              <a:ext cx="720080" cy="216024"/>
            </a:xfrm>
            <a:prstGeom prst="roundRect">
              <a:avLst/>
            </a:prstGeom>
            <a:noFill/>
            <a:ln w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>
              <a:stCxn id="8" idx="0"/>
              <a:endCxn id="10" idx="2"/>
            </p:cNvCxnSpPr>
            <p:nvPr/>
          </p:nvCxnSpPr>
          <p:spPr>
            <a:xfrm flipH="1" flipV="1">
              <a:off x="971600" y="2691668"/>
              <a:ext cx="3015710" cy="281693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9" idx="0"/>
              <a:endCxn id="11" idx="2"/>
            </p:cNvCxnSpPr>
            <p:nvPr/>
          </p:nvCxnSpPr>
          <p:spPr>
            <a:xfrm flipH="1" flipV="1">
              <a:off x="3869172" y="2962448"/>
              <a:ext cx="1474664" cy="25547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endCxn id="12" idx="2"/>
            </p:cNvCxnSpPr>
            <p:nvPr/>
          </p:nvCxnSpPr>
          <p:spPr>
            <a:xfrm flipV="1">
              <a:off x="6732240" y="2953822"/>
              <a:ext cx="63382" cy="256341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 dirty="0" smtClean="0"/>
              <a:t>C. Triplet Palette Mode </a:t>
            </a:r>
            <a:br>
              <a:rPr lang="en-US" altLang="zh-TW" dirty="0" smtClean="0"/>
            </a:br>
            <a:r>
              <a:rPr lang="en-US" altLang="zh-TW" dirty="0" smtClean="0"/>
              <a:t>Coding of the Palettes (1/4)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00808"/>
            <a:ext cx="8507288" cy="4525433"/>
          </a:xfrm>
        </p:spPr>
        <p:txBody>
          <a:bodyPr>
            <a:normAutofit/>
          </a:bodyPr>
          <a:lstStyle/>
          <a:p>
            <a:r>
              <a:rPr lang="en-US" altLang="zh-TW" sz="2800" dirty="0" smtClean="0">
                <a:cs typeface="Times New Roman" pitchFamily="18" charset="0"/>
              </a:rPr>
              <a:t>Predictive coding of the palettes</a:t>
            </a:r>
            <a:endParaRPr lang="en-US" sz="2800" dirty="0" smtClean="0"/>
          </a:p>
          <a:p>
            <a:r>
              <a:rPr lang="en-US" sz="2800" dirty="0" smtClean="0"/>
              <a:t>Decoder maintains, from previous CU</a:t>
            </a:r>
          </a:p>
          <a:p>
            <a:pPr lvl="1"/>
            <a:r>
              <a:rPr lang="en-US" sz="2400" dirty="0" smtClean="0"/>
              <a:t>3 component-wise palette predictor of </a:t>
            </a:r>
            <a:br>
              <a:rPr lang="en-US" sz="2400" dirty="0" smtClean="0"/>
            </a:br>
            <a:r>
              <a:rPr lang="en-US" sz="2400" dirty="0" smtClean="0"/>
              <a:t>(N</a:t>
            </a:r>
            <a:r>
              <a:rPr lang="en-US" sz="2400" baseline="-25000" dirty="0" smtClean="0"/>
              <a:t>1max</a:t>
            </a:r>
            <a:r>
              <a:rPr lang="en-US" sz="2400" dirty="0" smtClean="0"/>
              <a:t>-1), (N</a:t>
            </a:r>
            <a:r>
              <a:rPr lang="en-US" sz="2400" baseline="-25000" dirty="0" smtClean="0"/>
              <a:t>2max</a:t>
            </a:r>
            <a:r>
              <a:rPr lang="en-US" sz="2400" dirty="0" smtClean="0"/>
              <a:t>-1), and (N</a:t>
            </a:r>
            <a:r>
              <a:rPr lang="en-US" sz="2400" baseline="-25000" dirty="0" smtClean="0"/>
              <a:t>3max</a:t>
            </a:r>
            <a:r>
              <a:rPr lang="en-US" sz="2400" dirty="0" smtClean="0"/>
              <a:t>-1) sample values</a:t>
            </a:r>
          </a:p>
          <a:p>
            <a:pPr lvl="1"/>
            <a:r>
              <a:rPr lang="en-US" altLang="zh-TW" sz="2400" dirty="0" smtClean="0"/>
              <a:t>Triplet palette predictor of </a:t>
            </a:r>
            <a:r>
              <a:rPr lang="en-US" sz="2400" dirty="0" smtClean="0"/>
              <a:t>(N</a:t>
            </a:r>
            <a:r>
              <a:rPr lang="en-US" sz="2400" baseline="-25000" dirty="0" smtClean="0"/>
              <a:t>max</a:t>
            </a:r>
            <a:r>
              <a:rPr lang="en-US" sz="2400" dirty="0" smtClean="0"/>
              <a:t>-1) triplet indices</a:t>
            </a:r>
          </a:p>
          <a:p>
            <a:pPr lvl="1"/>
            <a:r>
              <a:rPr lang="en-US" sz="2400" dirty="0" smtClean="0"/>
              <a:t>Palette sizes N</a:t>
            </a:r>
            <a:r>
              <a:rPr lang="en-US" sz="2400" baseline="-25000" dirty="0" smtClean="0"/>
              <a:t>1last</a:t>
            </a:r>
            <a:r>
              <a:rPr lang="en-US" sz="2400" dirty="0" smtClean="0"/>
              <a:t>, N</a:t>
            </a:r>
            <a:r>
              <a:rPr lang="en-US" sz="2400" baseline="-25000" dirty="0" smtClean="0"/>
              <a:t>2last</a:t>
            </a:r>
            <a:r>
              <a:rPr lang="en-US" sz="2400" dirty="0" smtClean="0"/>
              <a:t>, N</a:t>
            </a:r>
            <a:r>
              <a:rPr lang="en-US" sz="2400" baseline="-25000" dirty="0" smtClean="0"/>
              <a:t>3last</a:t>
            </a:r>
            <a:r>
              <a:rPr lang="en-US" sz="2400" dirty="0" smtClean="0"/>
              <a:t>, and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last</a:t>
            </a:r>
            <a:r>
              <a:rPr lang="en-US" sz="2400" dirty="0" smtClean="0"/>
              <a:t> of the last palette-coded CU</a:t>
            </a:r>
            <a:endParaRPr lang="en-US" sz="1200" dirty="0" smtClean="0"/>
          </a:p>
          <a:p>
            <a:r>
              <a:rPr lang="en-US" altLang="zh-TW" sz="2800" dirty="0" smtClean="0">
                <a:cs typeface="Times New Roman" pitchFamily="18" charset="0"/>
              </a:rPr>
              <a:t>Using the maintained palette predictor</a:t>
            </a:r>
          </a:p>
          <a:p>
            <a:pPr lvl="1"/>
            <a:r>
              <a:rPr lang="en-US" altLang="zh-TW" sz="2400" dirty="0" smtClean="0">
                <a:solidFill>
                  <a:schemeClr val="accent1"/>
                </a:solidFill>
                <a:cs typeface="Times New Roman" pitchFamily="18" charset="0"/>
              </a:rPr>
              <a:t>Palette Copy Mode</a:t>
            </a:r>
          </a:p>
          <a:p>
            <a:pPr lvl="1"/>
            <a:r>
              <a:rPr lang="en-US" altLang="zh-TW" sz="2400" dirty="0" smtClean="0">
                <a:solidFill>
                  <a:schemeClr val="accent1"/>
                </a:solidFill>
                <a:cs typeface="Times New Roman" pitchFamily="18" charset="0"/>
              </a:rPr>
              <a:t>Palette Modification Mode</a:t>
            </a:r>
          </a:p>
          <a:p>
            <a:pPr>
              <a:buNone/>
            </a:pP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 dirty="0" smtClean="0"/>
              <a:t>C. Triplet Palette Mode </a:t>
            </a:r>
            <a:br>
              <a:rPr lang="en-US" altLang="zh-TW" dirty="0" smtClean="0"/>
            </a:br>
            <a:r>
              <a:rPr lang="en-US" altLang="zh-TW" dirty="0" smtClean="0"/>
              <a:t>Coding of the Palettes (2/4)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567863"/>
            <a:ext cx="8507288" cy="4525433"/>
          </a:xfrm>
        </p:spPr>
        <p:txBody>
          <a:bodyPr>
            <a:normAutofit/>
          </a:bodyPr>
          <a:lstStyle/>
          <a:p>
            <a:r>
              <a:rPr lang="en-US" altLang="zh-TW" dirty="0" smtClean="0">
                <a:cs typeface="Times New Roman" pitchFamily="18" charset="0"/>
              </a:rPr>
              <a:t>Palette Copy Mode</a:t>
            </a:r>
          </a:p>
          <a:p>
            <a:pPr>
              <a:spcBef>
                <a:spcPts val="0"/>
              </a:spcBef>
              <a:buNone/>
            </a:pPr>
            <a:r>
              <a:rPr lang="en-US" altLang="zh-TW" sz="2800" dirty="0" smtClean="0">
                <a:cs typeface="Times New Roman" pitchFamily="18" charset="0"/>
              </a:rPr>
              <a:t>	</a:t>
            </a:r>
            <a:r>
              <a:rPr lang="en-US" altLang="zh-TW" sz="2400" dirty="0" smtClean="0">
                <a:cs typeface="Times New Roman" pitchFamily="18" charset="0"/>
              </a:rPr>
              <a:t>Copy  the palette of the last palette-coded CU</a:t>
            </a:r>
          </a:p>
          <a:p>
            <a:pPr lvl="1">
              <a:buNone/>
            </a:pPr>
            <a:r>
              <a:rPr lang="en-US" sz="2400" dirty="0" smtClean="0"/>
              <a:t>For example, component-1</a:t>
            </a:r>
          </a:p>
          <a:p>
            <a:pPr lvl="1"/>
            <a:r>
              <a:rPr lang="en-US" sz="2400" dirty="0" smtClean="0"/>
              <a:t>Copy N</a:t>
            </a:r>
            <a:r>
              <a:rPr lang="en-US" sz="2400" baseline="-25000" dirty="0" smtClean="0"/>
              <a:t>1last</a:t>
            </a:r>
            <a:r>
              <a:rPr lang="en-US" sz="2400" dirty="0" smtClean="0"/>
              <a:t> major sample values from the predictor for the current CU</a:t>
            </a:r>
            <a:endParaRPr lang="en-US" altLang="zh-TW" sz="2400" dirty="0" smtClean="0">
              <a:cs typeface="Times New Roman" pitchFamily="18" charset="0"/>
            </a:endParaRPr>
          </a:p>
          <a:p>
            <a:pPr lvl="1"/>
            <a:r>
              <a:rPr lang="en-US" altLang="zh-TW" sz="2400" dirty="0" smtClean="0">
                <a:cs typeface="Times New Roman" pitchFamily="18" charset="0"/>
              </a:rPr>
              <a:t>Set current CU palette size </a:t>
            </a:r>
            <a:r>
              <a:rPr lang="en-US" sz="2400" dirty="0" smtClean="0"/>
              <a:t>N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= N</a:t>
            </a:r>
            <a:r>
              <a:rPr lang="en-US" sz="2400" baseline="-25000" dirty="0" smtClean="0"/>
              <a:t>1last</a:t>
            </a:r>
            <a:endParaRPr lang="en-US" altLang="zh-TW" sz="2400" dirty="0" smtClean="0">
              <a:cs typeface="Times New Roman" pitchFamily="18" charset="0"/>
            </a:endParaRPr>
          </a:p>
          <a:p>
            <a:pPr lvl="1">
              <a:buNone/>
            </a:pPr>
            <a:endParaRPr lang="en-US" altLang="zh-TW" sz="2400" dirty="0" smtClean="0">
              <a:cs typeface="Times New Roman" pitchFamily="18" charset="0"/>
            </a:endParaRPr>
          </a:p>
          <a:p>
            <a:pPr>
              <a:buNone/>
            </a:pP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971600" y="3966170"/>
            <a:ext cx="7210425" cy="2343150"/>
            <a:chOff x="971600" y="3966170"/>
            <a:chExt cx="7210425" cy="2343150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71600" y="3966170"/>
              <a:ext cx="7210425" cy="2343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ounded Rectangle 10"/>
            <p:cNvSpPr/>
            <p:nvPr/>
          </p:nvSpPr>
          <p:spPr>
            <a:xfrm>
              <a:off x="3059832" y="4262994"/>
              <a:ext cx="720080" cy="216024"/>
            </a:xfrm>
            <a:prstGeom prst="roundRect">
              <a:avLst/>
            </a:prstGeom>
            <a:noFill/>
            <a:ln w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6965848" y="4262994"/>
              <a:ext cx="720080" cy="216024"/>
            </a:xfrm>
            <a:prstGeom prst="roundRect">
              <a:avLst/>
            </a:prstGeom>
            <a:noFill/>
            <a:ln w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948264" y="4758258"/>
              <a:ext cx="774504" cy="1008112"/>
            </a:xfrm>
            <a:prstGeom prst="roundRect">
              <a:avLst/>
            </a:prstGeom>
            <a:noFill/>
            <a:ln w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 dirty="0" smtClean="0"/>
              <a:t>C. Triplet Palette Mode </a:t>
            </a:r>
            <a:br>
              <a:rPr lang="en-US" altLang="zh-TW" dirty="0" smtClean="0"/>
            </a:br>
            <a:r>
              <a:rPr lang="en-US" altLang="zh-TW" dirty="0" smtClean="0"/>
              <a:t>Coding of the Palettes (3/4)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6"/>
            <a:ext cx="8507288" cy="4525433"/>
          </a:xfrm>
        </p:spPr>
        <p:txBody>
          <a:bodyPr>
            <a:normAutofit/>
          </a:bodyPr>
          <a:lstStyle/>
          <a:p>
            <a:r>
              <a:rPr lang="en-US" altLang="zh-TW" dirty="0" smtClean="0">
                <a:cs typeface="Times New Roman" pitchFamily="18" charset="0"/>
              </a:rPr>
              <a:t>Palette Modification Mode</a:t>
            </a:r>
          </a:p>
          <a:p>
            <a:pPr lvl="1">
              <a:spcBef>
                <a:spcPts val="0"/>
              </a:spcBef>
              <a:buNone/>
            </a:pPr>
            <a:r>
              <a:rPr lang="en-US" sz="2400" dirty="0" smtClean="0"/>
              <a:t>For example, component-1, signals modifications</a:t>
            </a:r>
          </a:p>
          <a:p>
            <a:pPr lvl="1"/>
            <a:r>
              <a:rPr lang="en-US" sz="2400" dirty="0" smtClean="0"/>
              <a:t>Palette size N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, flags (major sample value = =sample value predictor) </a:t>
            </a:r>
            <a:endParaRPr lang="en-US" altLang="zh-TW" sz="2400" dirty="0" smtClean="0">
              <a:cs typeface="Times New Roman" pitchFamily="18" charset="0"/>
            </a:endParaRPr>
          </a:p>
          <a:p>
            <a:pPr lvl="1"/>
            <a:r>
              <a:rPr lang="en-US" altLang="zh-TW" sz="2400" dirty="0" smtClean="0">
                <a:cs typeface="Times New Roman" pitchFamily="18" charset="0"/>
              </a:rPr>
              <a:t>New major sample values</a:t>
            </a:r>
          </a:p>
          <a:p>
            <a:pPr lvl="1">
              <a:buNone/>
            </a:pPr>
            <a:endParaRPr lang="en-US" altLang="zh-TW" sz="2400" dirty="0" smtClean="0">
              <a:cs typeface="Times New Roman" pitchFamily="18" charset="0"/>
            </a:endParaRPr>
          </a:p>
          <a:p>
            <a:pPr>
              <a:buNone/>
            </a:pP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907704" y="3212976"/>
            <a:ext cx="5390562" cy="3456384"/>
            <a:chOff x="1907704" y="3212976"/>
            <a:chExt cx="5390562" cy="3456384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7704" y="3212976"/>
              <a:ext cx="5390562" cy="3456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ounded Rectangle 14"/>
            <p:cNvSpPr/>
            <p:nvPr/>
          </p:nvSpPr>
          <p:spPr>
            <a:xfrm>
              <a:off x="4851406" y="4402608"/>
              <a:ext cx="576064" cy="144016"/>
            </a:xfrm>
            <a:prstGeom prst="roundRect">
              <a:avLst/>
            </a:prstGeom>
            <a:noFill/>
            <a:ln w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457376" y="5698752"/>
              <a:ext cx="576064" cy="144016"/>
            </a:xfrm>
            <a:prstGeom prst="roundRect">
              <a:avLst/>
            </a:prstGeom>
            <a:noFill/>
            <a:ln w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839780" y="3941682"/>
              <a:ext cx="576064" cy="144016"/>
            </a:xfrm>
            <a:prstGeom prst="roundRect">
              <a:avLst/>
            </a:prstGeom>
            <a:noFill/>
            <a:ln w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6372200" y="5517232"/>
              <a:ext cx="576064" cy="504056"/>
            </a:xfrm>
            <a:prstGeom prst="roundRect">
              <a:avLst/>
            </a:prstGeom>
            <a:noFill/>
            <a:ln w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837998" y="3501008"/>
              <a:ext cx="576064" cy="144016"/>
            </a:xfrm>
            <a:prstGeom prst="roundRect">
              <a:avLst/>
            </a:prstGeom>
            <a:noFill/>
            <a:ln w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361183" y="5146175"/>
              <a:ext cx="576064" cy="144016"/>
            </a:xfrm>
            <a:prstGeom prst="roundRect">
              <a:avLst/>
            </a:prstGeom>
            <a:noFill/>
            <a:ln w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 dirty="0" smtClean="0"/>
              <a:t>C. Triplet Palette Mode </a:t>
            </a:r>
            <a:br>
              <a:rPr lang="en-US" altLang="zh-TW" dirty="0" smtClean="0"/>
            </a:br>
            <a:r>
              <a:rPr lang="en-US" altLang="zh-TW" dirty="0" smtClean="0"/>
              <a:t>Coding of the Palettes (4/4)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6"/>
            <a:ext cx="8507288" cy="4525433"/>
          </a:xfrm>
        </p:spPr>
        <p:txBody>
          <a:bodyPr>
            <a:normAutofit/>
          </a:bodyPr>
          <a:lstStyle/>
          <a:p>
            <a:r>
              <a:rPr lang="en-US" altLang="zh-TW" dirty="0" smtClean="0">
                <a:cs typeface="Times New Roman" pitchFamily="18" charset="0"/>
              </a:rPr>
              <a:t>Updating the Palette Predictor</a:t>
            </a:r>
          </a:p>
          <a:p>
            <a:pPr lvl="1">
              <a:spcBef>
                <a:spcPts val="0"/>
              </a:spcBef>
              <a:buNone/>
            </a:pPr>
            <a:r>
              <a:rPr lang="en-US" sz="2400" dirty="0" smtClean="0"/>
              <a:t>After coding a CU with triplet palette mode:</a:t>
            </a:r>
          </a:p>
          <a:p>
            <a:pPr lvl="1"/>
            <a:r>
              <a:rPr lang="en-US" altLang="zh-TW" sz="2400" dirty="0" smtClean="0">
                <a:cs typeface="Times New Roman" pitchFamily="18" charset="0"/>
              </a:rPr>
              <a:t>Set palette size </a:t>
            </a:r>
            <a:r>
              <a:rPr lang="en-US" sz="2400" dirty="0" smtClean="0"/>
              <a:t>N</a:t>
            </a:r>
            <a:r>
              <a:rPr lang="en-US" sz="2400" baseline="-25000" dirty="0" smtClean="0"/>
              <a:t>1last</a:t>
            </a:r>
            <a:r>
              <a:rPr lang="en-US" sz="2400" dirty="0" smtClean="0"/>
              <a:t> = N</a:t>
            </a:r>
            <a:r>
              <a:rPr lang="en-US" sz="2400" baseline="-25000" dirty="0" smtClean="0"/>
              <a:t>1</a:t>
            </a:r>
            <a:endParaRPr lang="en-US" altLang="zh-TW" sz="2400" dirty="0" smtClean="0">
              <a:cs typeface="Times New Roman" pitchFamily="18" charset="0"/>
            </a:endParaRPr>
          </a:p>
          <a:p>
            <a:pPr lvl="1"/>
            <a:r>
              <a:rPr lang="en-US" altLang="zh-TW" sz="2400" dirty="0" smtClean="0">
                <a:cs typeface="Times New Roman" pitchFamily="18" charset="0"/>
              </a:rPr>
              <a:t>Update </a:t>
            </a:r>
            <a:r>
              <a:rPr lang="en-US" sz="2400" dirty="0" smtClean="0"/>
              <a:t>N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major sample values with the current palette</a:t>
            </a:r>
            <a:endParaRPr lang="en-US" altLang="zh-TW" sz="2400" dirty="0" smtClean="0">
              <a:cs typeface="Times New Roman" pitchFamily="18" charset="0"/>
            </a:endParaRPr>
          </a:p>
          <a:p>
            <a:pPr lvl="1">
              <a:buNone/>
            </a:pPr>
            <a:endParaRPr lang="en-US" altLang="zh-TW" sz="2400" dirty="0" smtClean="0">
              <a:cs typeface="Times New Roman" pitchFamily="18" charset="0"/>
            </a:endParaRPr>
          </a:p>
          <a:p>
            <a:pPr>
              <a:buNone/>
            </a:pP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212975"/>
            <a:ext cx="5688632" cy="340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 dirty="0" smtClean="0"/>
              <a:t>C. Triplet Palette Mode </a:t>
            </a:r>
            <a:br>
              <a:rPr lang="en-US" altLang="zh-TW" dirty="0" smtClean="0"/>
            </a:br>
            <a:r>
              <a:rPr lang="en-US" altLang="zh-TW" dirty="0" smtClean="0"/>
              <a:t>Coding of the Color Index Map (1/6)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28800"/>
            <a:ext cx="8507288" cy="4752528"/>
          </a:xfrm>
        </p:spPr>
        <p:txBody>
          <a:bodyPr>
            <a:normAutofit/>
          </a:bodyPr>
          <a:lstStyle/>
          <a:p>
            <a:r>
              <a:rPr lang="en-US" altLang="zh-TW" dirty="0" smtClean="0">
                <a:cs typeface="Times New Roman" pitchFamily="18" charset="0"/>
              </a:rPr>
              <a:t>CU represented by palette index map</a:t>
            </a:r>
          </a:p>
          <a:p>
            <a:r>
              <a:rPr lang="en-US" altLang="zh-TW" dirty="0" smtClean="0">
                <a:cs typeface="Times New Roman" pitchFamily="18" charset="0"/>
              </a:rPr>
              <a:t>Color indices are coded line-be-line: Index line modes</a:t>
            </a:r>
          </a:p>
          <a:p>
            <a:pPr lvl="1"/>
            <a:r>
              <a:rPr lang="en-US" sz="2400" dirty="0" smtClean="0">
                <a:solidFill>
                  <a:schemeClr val="accent1"/>
                </a:solidFill>
              </a:rPr>
              <a:t>Vertical mode: </a:t>
            </a:r>
            <a:r>
              <a:rPr lang="en-US" sz="2400" dirty="0" smtClean="0"/>
              <a:t>Indices of the current line are copied from the above line.</a:t>
            </a:r>
          </a:p>
          <a:p>
            <a:pPr lvl="1"/>
            <a:r>
              <a:rPr lang="en-US" sz="2400" dirty="0" smtClean="0">
                <a:solidFill>
                  <a:schemeClr val="accent1"/>
                </a:solidFill>
              </a:rPr>
              <a:t>Horizontal mode: </a:t>
            </a:r>
            <a:r>
              <a:rPr lang="en-US" sz="2400" dirty="0" smtClean="0"/>
              <a:t>One color index is signaled, all indices in the current line are set to the signaled color index.</a:t>
            </a:r>
          </a:p>
          <a:p>
            <a:pPr lvl="1"/>
            <a:r>
              <a:rPr lang="en-US" sz="2400" dirty="0" smtClean="0">
                <a:solidFill>
                  <a:schemeClr val="accent1"/>
                </a:solidFill>
              </a:rPr>
              <a:t>Normal mode:</a:t>
            </a:r>
            <a:r>
              <a:rPr lang="en-US" sz="2400" dirty="0" smtClean="0"/>
              <a:t> Indices of the line are signaled sample-by-sample.</a:t>
            </a:r>
          </a:p>
          <a:p>
            <a:pPr lvl="1"/>
            <a:endParaRPr lang="en-US" sz="2000" dirty="0" smtClean="0"/>
          </a:p>
          <a:p>
            <a:pPr lvl="1"/>
            <a:endParaRPr lang="en-US" altLang="zh-TW" sz="2000" dirty="0" smtClean="0">
              <a:cs typeface="Times New Roman" pitchFamily="18" charset="0"/>
            </a:endParaRPr>
          </a:p>
          <a:p>
            <a:pPr>
              <a:buNone/>
            </a:pP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 dirty="0" smtClean="0"/>
              <a:t>C. Triplet Palette Mode </a:t>
            </a:r>
            <a:br>
              <a:rPr lang="en-US" altLang="zh-TW" dirty="0" smtClean="0"/>
            </a:br>
            <a:r>
              <a:rPr lang="en-US" altLang="zh-TW" dirty="0" smtClean="0"/>
              <a:t>Coding of the Color Index Map (2/6)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28800"/>
            <a:ext cx="8507288" cy="4752528"/>
          </a:xfrm>
        </p:spPr>
        <p:txBody>
          <a:bodyPr>
            <a:normAutofit/>
          </a:bodyPr>
          <a:lstStyle/>
          <a:p>
            <a:r>
              <a:rPr lang="en-US" altLang="zh-TW" dirty="0" smtClean="0">
                <a:cs typeface="Times New Roman" pitchFamily="18" charset="0"/>
              </a:rPr>
              <a:t>Coding of the index line modes</a:t>
            </a:r>
          </a:p>
          <a:p>
            <a:pPr>
              <a:buNone/>
            </a:pPr>
            <a:r>
              <a:rPr lang="en-US" altLang="zh-TW" dirty="0" smtClean="0">
                <a:cs typeface="Times New Roman" pitchFamily="18" charset="0"/>
              </a:rPr>
              <a:t>	Last index line mode as predictor</a:t>
            </a:r>
          </a:p>
          <a:p>
            <a:pPr lvl="1"/>
            <a:r>
              <a:rPr lang="en-US" sz="2400" dirty="0" smtClean="0"/>
              <a:t>For the first line of CU, last index line mode set as vertical</a:t>
            </a:r>
          </a:p>
          <a:p>
            <a:pPr lvl="1"/>
            <a:r>
              <a:rPr lang="en-US" sz="2400" dirty="0" smtClean="0">
                <a:solidFill>
                  <a:schemeClr val="accent1"/>
                </a:solidFill>
              </a:rPr>
              <a:t>If last line mode is vertical / normal</a:t>
            </a:r>
            <a:r>
              <a:rPr lang="en-US" sz="2400" dirty="0" smtClean="0"/>
              <a:t> </a:t>
            </a:r>
          </a:p>
          <a:p>
            <a:pPr lvl="1">
              <a:buNone/>
            </a:pPr>
            <a:r>
              <a:rPr lang="en-US" sz="2400" dirty="0" smtClean="0"/>
              <a:t>	1 flag to indicate if (current line mode == last line mode)</a:t>
            </a:r>
          </a:p>
          <a:p>
            <a:pPr lvl="1">
              <a:buNone/>
            </a:pPr>
            <a:r>
              <a:rPr lang="en-US" sz="2400" dirty="0" smtClean="0"/>
              <a:t>	If not, another flag to distinguish between the remaining 2 modes</a:t>
            </a:r>
          </a:p>
          <a:p>
            <a:pPr lvl="1"/>
            <a:r>
              <a:rPr lang="en-US" sz="2400" dirty="0" smtClean="0">
                <a:solidFill>
                  <a:schemeClr val="accent1"/>
                </a:solidFill>
              </a:rPr>
              <a:t>Else (last line mode is horizontal)</a:t>
            </a:r>
            <a:r>
              <a:rPr lang="en-US" sz="2400" dirty="0" smtClean="0"/>
              <a:t> </a:t>
            </a:r>
          </a:p>
          <a:p>
            <a:pPr lvl="1">
              <a:buNone/>
            </a:pPr>
            <a:r>
              <a:rPr lang="en-US" sz="2400" dirty="0" smtClean="0"/>
              <a:t>	1 flag to indicate if (current line mode == normal)</a:t>
            </a:r>
          </a:p>
          <a:p>
            <a:pPr lvl="1">
              <a:buNone/>
            </a:pPr>
            <a:r>
              <a:rPr lang="en-US" sz="2400" dirty="0" smtClean="0"/>
              <a:t>	If not, another flag to distinguish between vertical and horizontal</a:t>
            </a:r>
          </a:p>
          <a:p>
            <a:pPr lvl="1"/>
            <a:endParaRPr lang="en-US" sz="2000" dirty="0" smtClean="0"/>
          </a:p>
          <a:p>
            <a:pPr lvl="1"/>
            <a:endParaRPr lang="en-US" altLang="zh-TW" sz="2000" dirty="0" smtClean="0">
              <a:cs typeface="Times New Roman" pitchFamily="18" charset="0"/>
            </a:endParaRPr>
          </a:p>
          <a:p>
            <a:pPr>
              <a:buNone/>
            </a:pP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 dirty="0" smtClean="0"/>
              <a:t>C. Triplet Palette Mode </a:t>
            </a:r>
            <a:br>
              <a:rPr lang="en-US" altLang="zh-TW" dirty="0" smtClean="0"/>
            </a:br>
            <a:r>
              <a:rPr lang="en-US" altLang="zh-TW" dirty="0" smtClean="0"/>
              <a:t>Coding of the Color Index Map (3/6)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28800"/>
            <a:ext cx="8507288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TW" sz="2800" dirty="0" smtClean="0">
                <a:cs typeface="Times New Roman" pitchFamily="18" charset="0"/>
              </a:rPr>
              <a:t>If normal line mode</a:t>
            </a:r>
          </a:p>
          <a:p>
            <a:r>
              <a:rPr lang="en-US" altLang="zh-TW" sz="2800" dirty="0" smtClean="0">
                <a:cs typeface="Times New Roman" pitchFamily="18" charset="0"/>
              </a:rPr>
              <a:t>Indices are coded sample-by-sample</a:t>
            </a:r>
          </a:p>
          <a:p>
            <a:pPr lvl="1"/>
            <a:r>
              <a:rPr lang="en-US" altLang="zh-TW" sz="2400" dirty="0" smtClean="0">
                <a:cs typeface="Times New Roman" pitchFamily="18" charset="0"/>
              </a:rPr>
              <a:t>Predicted </a:t>
            </a:r>
            <a:r>
              <a:rPr lang="en-US" altLang="zh-TW" sz="2400" dirty="0" smtClean="0">
                <a:cs typeface="Times New Roman" pitchFamily="18" charset="0"/>
              </a:rPr>
              <a:t>from index candidate list, or </a:t>
            </a:r>
          </a:p>
          <a:p>
            <a:pPr lvl="1"/>
            <a:r>
              <a:rPr lang="en-US" altLang="zh-TW" sz="2400" dirty="0" smtClean="0">
                <a:cs typeface="Times New Roman" pitchFamily="18" charset="0"/>
              </a:rPr>
              <a:t>Signal new index value</a:t>
            </a:r>
          </a:p>
          <a:p>
            <a:r>
              <a:rPr lang="en-US" altLang="zh-TW" sz="2800" dirty="0" smtClean="0">
                <a:solidFill>
                  <a:schemeClr val="accent1"/>
                </a:solidFill>
                <a:cs typeface="Times New Roman" pitchFamily="18" charset="0"/>
              </a:rPr>
              <a:t>Color index candidates</a:t>
            </a:r>
          </a:p>
          <a:p>
            <a:pPr lvl="1"/>
            <a:r>
              <a:rPr lang="en-US" sz="2400" dirty="0" smtClean="0">
                <a:solidFill>
                  <a:schemeClr val="accent1"/>
                </a:solidFill>
              </a:rPr>
              <a:t>Four-neighbor prediction:</a:t>
            </a:r>
            <a:r>
              <a:rPr lang="en-US" sz="2400" dirty="0" smtClean="0"/>
              <a:t> left, above, above-left, above-right</a:t>
            </a:r>
          </a:p>
          <a:p>
            <a:pPr lvl="1"/>
            <a:r>
              <a:rPr lang="en-US" sz="2400" dirty="0" smtClean="0">
                <a:solidFill>
                  <a:schemeClr val="accent1"/>
                </a:solidFill>
              </a:rPr>
              <a:t>Transition-copy prediction: </a:t>
            </a:r>
          </a:p>
          <a:p>
            <a:pPr lvl="1">
              <a:spcBef>
                <a:spcPts val="0"/>
              </a:spcBef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	</a:t>
            </a:r>
            <a:r>
              <a:rPr lang="en-US" sz="2400" dirty="0" smtClean="0"/>
              <a:t>U</a:t>
            </a:r>
            <a:r>
              <a:rPr lang="en-US" sz="2400" dirty="0" smtClean="0"/>
              <a:t>se left </a:t>
            </a:r>
            <a:r>
              <a:rPr lang="en-US" sz="2400" dirty="0" smtClean="0"/>
              <a:t>sample index (pilot color index) to identify index candidates!</a:t>
            </a:r>
            <a:endParaRPr lang="en-US" sz="2400" dirty="0" smtClean="0">
              <a:solidFill>
                <a:schemeClr val="accent1"/>
              </a:solidFill>
            </a:endParaRPr>
          </a:p>
          <a:p>
            <a:pPr lvl="1"/>
            <a:endParaRPr lang="en-US" sz="2400" dirty="0" smtClean="0"/>
          </a:p>
          <a:p>
            <a:pPr lvl="1"/>
            <a:endParaRPr lang="en-US" sz="2000" dirty="0" smtClean="0"/>
          </a:p>
          <a:p>
            <a:pPr lvl="1"/>
            <a:endParaRPr lang="en-US" altLang="zh-TW" sz="2000" dirty="0" smtClean="0">
              <a:cs typeface="Times New Roman" pitchFamily="18" charset="0"/>
            </a:endParaRPr>
          </a:p>
          <a:p>
            <a:pPr>
              <a:buNone/>
            </a:pP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 dirty="0" smtClean="0"/>
              <a:t>C. Triplet Palette Mode </a:t>
            </a:r>
            <a:br>
              <a:rPr lang="en-US" altLang="zh-TW" dirty="0" smtClean="0"/>
            </a:br>
            <a:r>
              <a:rPr lang="en-US" altLang="zh-TW" dirty="0" smtClean="0"/>
              <a:t>Coding of the Color Index Map (4/6)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6"/>
            <a:ext cx="8507288" cy="4752528"/>
          </a:xfrm>
        </p:spPr>
        <p:txBody>
          <a:bodyPr>
            <a:normAutofit/>
          </a:bodyPr>
          <a:lstStyle/>
          <a:p>
            <a:r>
              <a:rPr lang="en-US" altLang="zh-TW" sz="2800" dirty="0" smtClean="0">
                <a:cs typeface="Times New Roman" pitchFamily="18" charset="0"/>
              </a:rPr>
              <a:t>Sample-by-sample index coding (under normal line mode)</a:t>
            </a:r>
          </a:p>
          <a:p>
            <a:r>
              <a:rPr lang="en-US" altLang="zh-TW" sz="2800" dirty="0" smtClean="0">
                <a:cs typeface="Times New Roman" pitchFamily="18" charset="0"/>
              </a:rPr>
              <a:t>Transition-Copy prediction</a:t>
            </a:r>
          </a:p>
          <a:p>
            <a:pPr lvl="1"/>
            <a:r>
              <a:rPr lang="en-US" sz="2400" dirty="0" smtClean="0"/>
              <a:t>Use  left sample index (pilot color index) to identify index candidates</a:t>
            </a:r>
          </a:p>
          <a:p>
            <a:pPr lvl="1"/>
            <a:r>
              <a:rPr lang="en-US" altLang="zh-TW" sz="2400" dirty="0" smtClean="0">
                <a:cs typeface="Times New Roman" pitchFamily="18" charset="0"/>
              </a:rPr>
              <a:t>TC Table: Each pilot color index, maintains 2 most recently occurred color index values after the appearance of the pilot color index.</a:t>
            </a:r>
          </a:p>
          <a:p>
            <a:pPr lvl="1"/>
            <a:r>
              <a:rPr lang="en-US" altLang="zh-TW" sz="2400" dirty="0" smtClean="0">
                <a:cs typeface="Times New Roman" pitchFamily="18" charset="0"/>
              </a:rPr>
              <a:t>Considered as index candidates TC1 and TC2</a:t>
            </a:r>
          </a:p>
          <a:p>
            <a:pPr lvl="1"/>
            <a:endParaRPr lang="en-US" sz="2400" dirty="0" smtClean="0"/>
          </a:p>
          <a:p>
            <a:pPr lvl="1"/>
            <a:endParaRPr lang="en-US" sz="2000" dirty="0" smtClean="0"/>
          </a:p>
          <a:p>
            <a:pPr lvl="1"/>
            <a:endParaRPr lang="en-US" altLang="zh-TW" sz="2000" dirty="0" smtClean="0">
              <a:cs typeface="Times New Roman" pitchFamily="18" charset="0"/>
            </a:endParaRPr>
          </a:p>
          <a:p>
            <a:pPr>
              <a:buNone/>
            </a:pP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51519" y="4226233"/>
            <a:ext cx="8651149" cy="2371119"/>
            <a:chOff x="251519" y="4226233"/>
            <a:chExt cx="8651149" cy="2371119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519" y="4226233"/>
              <a:ext cx="8651149" cy="2371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ounded Rectangle 5"/>
            <p:cNvSpPr/>
            <p:nvPr/>
          </p:nvSpPr>
          <p:spPr>
            <a:xfrm>
              <a:off x="5571486" y="5229200"/>
              <a:ext cx="504056" cy="216024"/>
            </a:xfrm>
            <a:prstGeom prst="roundRect">
              <a:avLst/>
            </a:prstGeom>
            <a:noFill/>
            <a:ln w="381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571486" y="4690640"/>
              <a:ext cx="504056" cy="216024"/>
            </a:xfrm>
            <a:prstGeom prst="roundRect">
              <a:avLst/>
            </a:prstGeom>
            <a:noFill/>
            <a:ln w="381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Arrow Connector 8"/>
            <p:cNvCxnSpPr>
              <a:stCxn id="7" idx="2"/>
            </p:cNvCxnSpPr>
            <p:nvPr/>
          </p:nvCxnSpPr>
          <p:spPr>
            <a:xfrm flipH="1">
              <a:off x="3779912" y="4906664"/>
              <a:ext cx="2043602" cy="39454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6" idx="2"/>
            </p:cNvCxnSpPr>
            <p:nvPr/>
          </p:nvCxnSpPr>
          <p:spPr>
            <a:xfrm flipH="1">
              <a:off x="2483768" y="5445224"/>
              <a:ext cx="3339746" cy="720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 smtClean="0"/>
              <a:t>Outline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Highlight summary</a:t>
            </a:r>
          </a:p>
          <a:p>
            <a:r>
              <a:rPr lang="en-US" dirty="0" smtClean="0"/>
              <a:t>Algorithm description</a:t>
            </a:r>
          </a:p>
          <a:p>
            <a:r>
              <a:rPr lang="en-US" dirty="0" smtClean="0"/>
              <a:t>Compression performance</a:t>
            </a:r>
          </a:p>
          <a:p>
            <a:r>
              <a:rPr lang="en-US" dirty="0" smtClean="0"/>
              <a:t>Complexity analysis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 dirty="0" smtClean="0"/>
              <a:t>C. Triplet Palette Mode </a:t>
            </a:r>
            <a:br>
              <a:rPr lang="en-US" altLang="zh-TW" dirty="0" smtClean="0"/>
            </a:br>
            <a:r>
              <a:rPr lang="en-US" altLang="zh-TW" dirty="0" smtClean="0"/>
              <a:t>Coding of the Color Index Map (5/6)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28800"/>
            <a:ext cx="8507288" cy="4752528"/>
          </a:xfrm>
        </p:spPr>
        <p:txBody>
          <a:bodyPr>
            <a:normAutofit/>
          </a:bodyPr>
          <a:lstStyle/>
          <a:p>
            <a:r>
              <a:rPr lang="en-US" altLang="zh-TW" sz="2800" dirty="0" smtClean="0">
                <a:cs typeface="Times New Roman" pitchFamily="18" charset="0"/>
              </a:rPr>
              <a:t>Sample-by-sample index coding (under normal line mode)</a:t>
            </a:r>
          </a:p>
          <a:p>
            <a:r>
              <a:rPr lang="en-US" altLang="zh-TW" sz="2800" dirty="0" smtClean="0">
                <a:cs typeface="Times New Roman" pitchFamily="18" charset="0"/>
              </a:rPr>
              <a:t>Color index candidate list</a:t>
            </a:r>
          </a:p>
          <a:p>
            <a:pPr lvl="1"/>
            <a:r>
              <a:rPr lang="en-US" sz="2400" dirty="0" smtClean="0"/>
              <a:t>Initial </a:t>
            </a:r>
            <a:r>
              <a:rPr lang="en-US" sz="2400" dirty="0" smtClean="0"/>
              <a:t>list: {</a:t>
            </a:r>
            <a:r>
              <a:rPr lang="en-US" sz="2400" dirty="0" smtClean="0"/>
              <a:t>above, left, TC1, TC2, above-left, above-right, 0, 1, 2, 3}</a:t>
            </a:r>
          </a:p>
          <a:p>
            <a:pPr lvl="1"/>
            <a:r>
              <a:rPr lang="en-US" sz="2400" dirty="0" smtClean="0"/>
              <a:t>Pruning: Remove </a:t>
            </a:r>
            <a:r>
              <a:rPr lang="en-US" sz="2400" dirty="0" smtClean="0"/>
              <a:t>redundant candidates</a:t>
            </a:r>
          </a:p>
          <a:p>
            <a:pPr lvl="1"/>
            <a:r>
              <a:rPr lang="en-US" sz="2400" dirty="0" smtClean="0"/>
              <a:t>Final list: </a:t>
            </a:r>
            <a:r>
              <a:rPr lang="en-US" sz="2400" dirty="0" smtClean="0"/>
              <a:t>First </a:t>
            </a:r>
            <a:r>
              <a:rPr lang="en-US" sz="2400" dirty="0" smtClean="0"/>
              <a:t>4 non-equal indices, and New color </a:t>
            </a:r>
            <a:r>
              <a:rPr lang="en-US" sz="2400" dirty="0" smtClean="0"/>
              <a:t>index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(New color index : Current index not predicted, index value is </a:t>
            </a:r>
            <a:r>
              <a:rPr lang="en-US" sz="2400" dirty="0" err="1" smtClean="0"/>
              <a:t>singalled</a:t>
            </a:r>
            <a:r>
              <a:rPr lang="en-US" sz="2400" dirty="0" smtClean="0"/>
              <a:t>)</a:t>
            </a:r>
          </a:p>
          <a:p>
            <a:pPr lvl="1"/>
            <a:endParaRPr lang="en-US" sz="2400" dirty="0" smtClean="0"/>
          </a:p>
          <a:p>
            <a:pPr lvl="1"/>
            <a:endParaRPr lang="en-US" sz="2000" dirty="0" smtClean="0"/>
          </a:p>
          <a:p>
            <a:pPr lvl="1"/>
            <a:endParaRPr lang="en-US" altLang="zh-TW" sz="2000" dirty="0" smtClean="0">
              <a:cs typeface="Times New Roman" pitchFamily="18" charset="0"/>
            </a:endParaRPr>
          </a:p>
          <a:p>
            <a:pPr>
              <a:buNone/>
            </a:pP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437112"/>
            <a:ext cx="480322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 dirty="0" smtClean="0"/>
              <a:t>C. Triplet Palette Mode </a:t>
            </a:r>
            <a:br>
              <a:rPr lang="en-US" altLang="zh-TW" dirty="0" smtClean="0"/>
            </a:br>
            <a:r>
              <a:rPr lang="en-US" altLang="zh-TW" dirty="0" smtClean="0"/>
              <a:t>Coding of the Color Index Map (6/6)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28800"/>
            <a:ext cx="8507288" cy="4752528"/>
          </a:xfrm>
        </p:spPr>
        <p:txBody>
          <a:bodyPr>
            <a:normAutofit/>
          </a:bodyPr>
          <a:lstStyle/>
          <a:p>
            <a:r>
              <a:rPr lang="en-US" altLang="zh-TW" sz="2800" dirty="0" smtClean="0">
                <a:cs typeface="Times New Roman" pitchFamily="18" charset="0"/>
              </a:rPr>
              <a:t>Index map rotation</a:t>
            </a:r>
          </a:p>
          <a:p>
            <a:pPr lvl="1"/>
            <a:r>
              <a:rPr lang="en-US" sz="2400" dirty="0" smtClean="0"/>
              <a:t>For palette-coded CU, color index rotation flag</a:t>
            </a:r>
          </a:p>
          <a:p>
            <a:pPr lvl="1"/>
            <a:r>
              <a:rPr lang="en-US" sz="2400" dirty="0" smtClean="0"/>
              <a:t>If 1, axes of the color index map is swapped:</a:t>
            </a:r>
          </a:p>
          <a:p>
            <a:pPr lvl="1"/>
            <a:r>
              <a:rPr lang="en-US" sz="2400" dirty="0" err="1" smtClean="0"/>
              <a:t>color_index</a:t>
            </a:r>
            <a:r>
              <a:rPr lang="en-US" sz="2400" dirty="0" smtClean="0"/>
              <a:t>[ x0 ][ y0 ]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/>
              <a:t>color_index</a:t>
            </a:r>
            <a:r>
              <a:rPr lang="en-US" sz="2400" dirty="0" smtClean="0"/>
              <a:t>[ y0 ][ x0 ]</a:t>
            </a:r>
          </a:p>
          <a:p>
            <a:pPr lvl="1"/>
            <a:endParaRPr lang="en-US" sz="2000" dirty="0" smtClean="0"/>
          </a:p>
          <a:p>
            <a:pPr lvl="1"/>
            <a:endParaRPr lang="en-US" altLang="zh-TW" sz="2000" dirty="0" smtClean="0">
              <a:cs typeface="Times New Roman" pitchFamily="18" charset="0"/>
            </a:endParaRPr>
          </a:p>
          <a:p>
            <a:pPr>
              <a:buNone/>
            </a:pP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dirty="0" smtClean="0"/>
              <a:t>C. Triplet Palette Mode -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268760"/>
            <a:ext cx="8507288" cy="5256584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sz="3000" dirty="0" smtClean="0">
                <a:cs typeface="Times New Roman" pitchFamily="18" charset="0"/>
              </a:rPr>
              <a:t>Triplet palette representation</a:t>
            </a:r>
          </a:p>
          <a:p>
            <a:pPr lvl="1"/>
            <a:r>
              <a:rPr lang="en-US" sz="2400" dirty="0" smtClean="0"/>
              <a:t>3 component-wise palette, plus a triplet palette index table</a:t>
            </a:r>
          </a:p>
          <a:p>
            <a:r>
              <a:rPr lang="en-US" sz="3000" dirty="0" smtClean="0"/>
              <a:t>Coding of the palettes</a:t>
            </a:r>
          </a:p>
          <a:p>
            <a:pPr lvl="1"/>
            <a:r>
              <a:rPr lang="en-US" sz="2400" dirty="0" smtClean="0"/>
              <a:t>Palette Copy mode: Copy the last palette</a:t>
            </a:r>
          </a:p>
          <a:p>
            <a:pPr lvl="1"/>
            <a:r>
              <a:rPr lang="en-US" sz="2400" dirty="0" smtClean="0"/>
              <a:t>Palette Modification mode: </a:t>
            </a:r>
            <a:r>
              <a:rPr lang="en-US" sz="2400" dirty="0" smtClean="0"/>
              <a:t>Signal </a:t>
            </a:r>
            <a:r>
              <a:rPr lang="en-US" sz="2400" dirty="0" smtClean="0"/>
              <a:t>the palette size and values, update </a:t>
            </a:r>
            <a:r>
              <a:rPr lang="en-US" sz="2400" dirty="0" smtClean="0"/>
              <a:t>predictor</a:t>
            </a:r>
            <a:endParaRPr lang="en-US" sz="2400" dirty="0" smtClean="0"/>
          </a:p>
          <a:p>
            <a:r>
              <a:rPr lang="en-US" sz="3000" dirty="0" smtClean="0"/>
              <a:t>Coding of the color index map</a:t>
            </a:r>
          </a:p>
          <a:p>
            <a:pPr lvl="1"/>
            <a:r>
              <a:rPr lang="en-US" sz="2400" dirty="0" smtClean="0"/>
              <a:t>Index line mode: Vertical mode, horizontal mode, normal mode</a:t>
            </a:r>
          </a:p>
          <a:p>
            <a:pPr lvl="1"/>
            <a:r>
              <a:rPr lang="en-US" sz="2400" dirty="0" smtClean="0"/>
              <a:t>Under normal mode: Sample-by-sample </a:t>
            </a:r>
            <a:r>
              <a:rPr lang="en-US" sz="2400" dirty="0" smtClean="0"/>
              <a:t>prediction</a:t>
            </a:r>
            <a:endParaRPr lang="en-US" sz="2400" dirty="0" smtClean="0"/>
          </a:p>
          <a:p>
            <a:pPr lvl="2">
              <a:buNone/>
            </a:pPr>
            <a:r>
              <a:rPr lang="en-US" dirty="0" smtClean="0"/>
              <a:t>Color index candidate list: </a:t>
            </a:r>
          </a:p>
          <a:p>
            <a:pPr lvl="2"/>
            <a:r>
              <a:rPr lang="en-US" dirty="0" smtClean="0"/>
              <a:t>Four neighbors</a:t>
            </a:r>
          </a:p>
          <a:p>
            <a:pPr lvl="2"/>
            <a:r>
              <a:rPr lang="en-US" dirty="0" smtClean="0"/>
              <a:t>Transition-copy candidates: Most recently occurred index after the appearance of the pilot index</a:t>
            </a:r>
          </a:p>
          <a:p>
            <a:pPr lvl="1"/>
            <a:r>
              <a:rPr lang="en-US" altLang="zh-TW" sz="2400" dirty="0" smtClean="0">
                <a:cs typeface="Times New Roman" pitchFamily="18" charset="0"/>
              </a:rPr>
              <a:t>Index map rotation</a:t>
            </a:r>
          </a:p>
          <a:p>
            <a:pPr>
              <a:buNone/>
            </a:pP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dirty="0" smtClean="0"/>
              <a:t>D. Single Color Mode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340768"/>
            <a:ext cx="8507288" cy="4968552"/>
          </a:xfrm>
        </p:spPr>
        <p:txBody>
          <a:bodyPr>
            <a:normAutofit lnSpcReduction="10000"/>
          </a:bodyPr>
          <a:lstStyle/>
          <a:p>
            <a:r>
              <a:rPr lang="en-US" altLang="zh-TW" sz="3000" dirty="0" smtClean="0">
                <a:cs typeface="Times New Roman" pitchFamily="18" charset="0"/>
              </a:rPr>
              <a:t>Reconstruct the entire CU with single sample value</a:t>
            </a:r>
          </a:p>
          <a:p>
            <a:pPr lvl="1"/>
            <a:r>
              <a:rPr lang="en-US" altLang="zh-TW" sz="2600" i="1" dirty="0" smtClean="0">
                <a:cs typeface="Times New Roman" pitchFamily="18" charset="0"/>
              </a:rPr>
              <a:t>No residual coding</a:t>
            </a:r>
          </a:p>
          <a:p>
            <a:r>
              <a:rPr lang="en-US" altLang="zh-TW" sz="3000" dirty="0" smtClean="0">
                <a:cs typeface="Times New Roman" pitchFamily="18" charset="0"/>
              </a:rPr>
              <a:t>Sample color candidate list</a:t>
            </a:r>
          </a:p>
          <a:p>
            <a:pPr lvl="1"/>
            <a:r>
              <a:rPr lang="en-US" sz="2400" dirty="0" smtClean="0"/>
              <a:t>Initial </a:t>
            </a:r>
            <a:r>
              <a:rPr lang="en-US" sz="2400" dirty="0" smtClean="0"/>
              <a:t>list: Spatial </a:t>
            </a:r>
            <a:r>
              <a:rPr lang="en-US" sz="2400" dirty="0" smtClean="0"/>
              <a:t>neighboring samples: </a:t>
            </a:r>
            <a:r>
              <a:rPr lang="en-US" sz="2400" dirty="0" smtClean="0"/>
              <a:t>{</a:t>
            </a:r>
            <a:r>
              <a:rPr lang="en-US" sz="2400" dirty="0" smtClean="0"/>
              <a:t>A</a:t>
            </a:r>
            <a:r>
              <a:rPr lang="en-US" sz="2400" baseline="-25000" dirty="0" smtClean="0"/>
              <a:t>m,</a:t>
            </a:r>
            <a:r>
              <a:rPr lang="en-US" sz="2400" dirty="0" smtClean="0"/>
              <a:t> </a:t>
            </a:r>
            <a:r>
              <a:rPr lang="en-US" sz="2400" dirty="0" err="1" smtClean="0"/>
              <a:t>B</a:t>
            </a:r>
            <a:r>
              <a:rPr lang="en-US" sz="2400" baseline="-25000" dirty="0" err="1" smtClean="0"/>
              <a:t>n</a:t>
            </a:r>
            <a:r>
              <a:rPr lang="en-US" sz="2400" baseline="-25000" dirty="0" smtClean="0"/>
              <a:t>, </a:t>
            </a:r>
            <a:r>
              <a:rPr lang="en-US" sz="2400" dirty="0" smtClean="0"/>
              <a:t>B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, A</a:t>
            </a:r>
            <a:r>
              <a:rPr lang="en-US" sz="2400" baseline="-25000" dirty="0" smtClean="0"/>
              <a:t>0</a:t>
            </a:r>
            <a:r>
              <a:rPr lang="en-US" sz="2400" dirty="0" smtClean="0"/>
              <a:t> and D}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Pruning: Remove </a:t>
            </a:r>
            <a:r>
              <a:rPr lang="en-US" sz="2400" dirty="0" smtClean="0"/>
              <a:t>redundant candidates</a:t>
            </a:r>
          </a:p>
          <a:p>
            <a:pPr lvl="1"/>
            <a:r>
              <a:rPr lang="en-US" sz="2400" dirty="0" smtClean="0"/>
              <a:t>Final list: First </a:t>
            </a:r>
            <a:r>
              <a:rPr lang="en-US" sz="2400" dirty="0" smtClean="0"/>
              <a:t>2 </a:t>
            </a:r>
            <a:r>
              <a:rPr lang="en-US" sz="2400" dirty="0" smtClean="0"/>
              <a:t>non-equal </a:t>
            </a:r>
            <a:r>
              <a:rPr lang="en-US" sz="2400" dirty="0" smtClean="0"/>
              <a:t>indices, or </a:t>
            </a:r>
            <a:r>
              <a:rPr lang="en-US" sz="2400" dirty="0" smtClean="0"/>
              <a:t>mid-level </a:t>
            </a:r>
            <a:r>
              <a:rPr lang="en-US" sz="2400" dirty="0" smtClean="0"/>
              <a:t>value 1&lt;&lt;(g_bitDepth-1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r>
              <a:rPr lang="en-US" sz="3000" dirty="0" smtClean="0"/>
              <a:t>Signal the candidate index to reconstruct the current CU</a:t>
            </a:r>
          </a:p>
          <a:p>
            <a:pPr lvl="1"/>
            <a:endParaRPr lang="en-US" sz="2400" dirty="0" smtClean="0"/>
          </a:p>
          <a:p>
            <a:pPr lvl="1"/>
            <a:endParaRPr lang="en-US" sz="2000" dirty="0" smtClean="0"/>
          </a:p>
          <a:p>
            <a:pPr lvl="1"/>
            <a:endParaRPr lang="en-US" altLang="zh-TW" sz="2000" dirty="0" smtClean="0">
              <a:cs typeface="Times New Roman" pitchFamily="18" charset="0"/>
            </a:endParaRPr>
          </a:p>
          <a:p>
            <a:pPr>
              <a:buNone/>
            </a:pP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3910" t="5501"/>
          <a:stretch>
            <a:fillRect/>
          </a:stretch>
        </p:blipFill>
        <p:spPr bwMode="auto">
          <a:xfrm>
            <a:off x="5796136" y="3212976"/>
            <a:ext cx="17694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 dirty="0" smtClean="0"/>
              <a:t>E. Modified Alpha Parameter Coding in</a:t>
            </a:r>
            <a:br>
              <a:rPr lang="en-US" altLang="zh-TW" dirty="0" smtClean="0"/>
            </a:br>
            <a:r>
              <a:rPr lang="en-US" altLang="zh-TW" dirty="0" smtClean="0"/>
              <a:t>Cross-component Residual Coding (1/2)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556792"/>
            <a:ext cx="8507288" cy="4968552"/>
          </a:xfrm>
        </p:spPr>
        <p:txBody>
          <a:bodyPr>
            <a:normAutofit fontScale="92500"/>
          </a:bodyPr>
          <a:lstStyle/>
          <a:p>
            <a:r>
              <a:rPr lang="en-US" sz="3000" dirty="0" smtClean="0"/>
              <a:t>Observations</a:t>
            </a:r>
          </a:p>
          <a:p>
            <a:pPr lvl="1"/>
            <a:r>
              <a:rPr lang="en-US" sz="2200" dirty="0" smtClean="0"/>
              <a:t>Alpha parameter: 8 and 4 </a:t>
            </a:r>
            <a:r>
              <a:rPr lang="en-US" sz="2200" dirty="0" smtClean="0"/>
              <a:t>much </a:t>
            </a:r>
            <a:r>
              <a:rPr lang="en-US" sz="2200" dirty="0" smtClean="0"/>
              <a:t>more often</a:t>
            </a:r>
          </a:p>
          <a:p>
            <a:pPr lvl="1"/>
            <a:r>
              <a:rPr lang="en-US" sz="2200" dirty="0" smtClean="0"/>
              <a:t>Furthermore, for RGB: P(8)&gt;P(4)&gt;P(2)&gt;P(1)&gt; any of { P(-8), P(-4), P(-2), P(-1)}</a:t>
            </a:r>
          </a:p>
          <a:p>
            <a:r>
              <a:rPr lang="en-US" sz="3000" dirty="0" smtClean="0"/>
              <a:t>Method 1 (as in HEVE Range Extension Draft 6)</a:t>
            </a:r>
          </a:p>
          <a:p>
            <a:pPr lvl="1"/>
            <a:r>
              <a:rPr lang="en-US" sz="2200" dirty="0" smtClean="0"/>
              <a:t>Add a context model to encode absolute value of alpha</a:t>
            </a:r>
          </a:p>
          <a:p>
            <a:r>
              <a:rPr lang="en-US" sz="3000" dirty="0" smtClean="0"/>
              <a:t>Method </a:t>
            </a:r>
            <a:r>
              <a:rPr lang="en-US" sz="3000" dirty="0" smtClean="0"/>
              <a:t>2 (Further Improvement for RGB)</a:t>
            </a:r>
          </a:p>
          <a:p>
            <a:pPr lvl="1"/>
            <a:r>
              <a:rPr lang="en-US" sz="2200" dirty="0" smtClean="0"/>
              <a:t>Alpha-parameter Predictive coding</a:t>
            </a:r>
          </a:p>
          <a:p>
            <a:pPr lvl="2"/>
            <a:r>
              <a:rPr lang="en-US" sz="2200" dirty="0" err="1" smtClean="0"/>
              <a:t>Pred</a:t>
            </a:r>
            <a:r>
              <a:rPr lang="en-US" sz="2200" dirty="0" smtClean="0"/>
              <a:t> value: 5 bins used to identify 0, 8, 4, 2,1 and </a:t>
            </a:r>
            <a:r>
              <a:rPr lang="en-US" sz="2200" i="1" dirty="0" smtClean="0"/>
              <a:t>error</a:t>
            </a:r>
            <a:r>
              <a:rPr lang="en-US" sz="2200" dirty="0" smtClean="0"/>
              <a:t>, with 5 context model</a:t>
            </a:r>
          </a:p>
          <a:p>
            <a:pPr lvl="2"/>
            <a:r>
              <a:rPr lang="en-US" sz="2200" dirty="0" smtClean="0"/>
              <a:t>Remaining value: ( -8,-4,-2,-1) is fixed encoded with equal proportion in 2 bins.</a:t>
            </a:r>
            <a:r>
              <a:rPr lang="en-US" sz="1600" dirty="0" smtClean="0"/>
              <a:t>	</a:t>
            </a:r>
          </a:p>
          <a:p>
            <a:pPr marL="342900" lvl="3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3000" dirty="0" err="1" smtClean="0"/>
              <a:t>Signalling</a:t>
            </a:r>
            <a:r>
              <a:rPr lang="en-US" sz="3000" dirty="0" smtClean="0"/>
              <a:t> : A flag in PPS extension: Method 1 (YUV) or 2 (RGB)</a:t>
            </a:r>
          </a:p>
          <a:p>
            <a:pPr lvl="1"/>
            <a:endParaRPr lang="en-US" sz="2000" dirty="0" smtClean="0"/>
          </a:p>
          <a:p>
            <a:pPr lvl="1"/>
            <a:endParaRPr lang="en-US" altLang="zh-TW" sz="2000" dirty="0" smtClean="0">
              <a:cs typeface="Times New Roman" pitchFamily="18" charset="0"/>
            </a:endParaRPr>
          </a:p>
          <a:p>
            <a:pPr>
              <a:buNone/>
            </a:pP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zh-TW" dirty="0" smtClean="0"/>
              <a:t>E. Modified Alpha Parameter Coding in</a:t>
            </a:r>
            <a:br>
              <a:rPr lang="en-US" altLang="zh-TW" dirty="0" smtClean="0"/>
            </a:br>
            <a:r>
              <a:rPr lang="en-US" altLang="zh-TW" dirty="0" smtClean="0"/>
              <a:t>Cross-component Residual Coding (2/2)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5"/>
            <a:ext cx="761809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dirty="0" smtClean="0"/>
              <a:t>F. Intra Boundary Filter Disabling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84784"/>
            <a:ext cx="8507288" cy="4968552"/>
          </a:xfrm>
        </p:spPr>
        <p:txBody>
          <a:bodyPr>
            <a:normAutofit/>
          </a:bodyPr>
          <a:lstStyle/>
          <a:p>
            <a:r>
              <a:rPr lang="en-US" altLang="zh-TW" sz="2600" dirty="0" smtClean="0"/>
              <a:t>SPS flag </a:t>
            </a:r>
            <a:r>
              <a:rPr lang="en-US" altLang="zh-TW" sz="2600" smtClean="0"/>
              <a:t>to disable:</a:t>
            </a:r>
            <a:endParaRPr lang="en-US" altLang="zh-TW" sz="2600" dirty="0" smtClean="0"/>
          </a:p>
          <a:p>
            <a:pPr lvl="1"/>
            <a:r>
              <a:rPr lang="en-US" sz="2400" dirty="0" smtClean="0"/>
              <a:t>Gradient filters for Intra horizontal and vertical</a:t>
            </a:r>
          </a:p>
          <a:p>
            <a:pPr lvl="1"/>
            <a:r>
              <a:rPr lang="en-US" sz="2400" dirty="0" smtClean="0"/>
              <a:t>Boundary (smooth) filters for Intra DC</a:t>
            </a:r>
          </a:p>
          <a:p>
            <a:pPr lvl="1">
              <a:buNone/>
            </a:pPr>
            <a:r>
              <a:rPr lang="en-US" sz="2600" dirty="0" smtClean="0"/>
              <a:t>Set flag = 1 for all test in this proposal</a:t>
            </a:r>
          </a:p>
          <a:p>
            <a:pPr lvl="1"/>
            <a:endParaRPr lang="en-US" altLang="zh-TW" sz="2000" dirty="0" smtClean="0">
              <a:cs typeface="Times New Roman" pitchFamily="18" charset="0"/>
            </a:endParaRPr>
          </a:p>
          <a:p>
            <a:pPr>
              <a:buNone/>
            </a:pP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645024"/>
            <a:ext cx="68199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 smtClean="0"/>
              <a:t>Outline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Highlight summary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Algorithm description</a:t>
            </a:r>
          </a:p>
          <a:p>
            <a:r>
              <a:rPr lang="en-US" b="1" u="sng" dirty="0" smtClean="0"/>
              <a:t>Compression performance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Complexity analysis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 smtClean="0"/>
              <a:t>Coding Efficiency and Runtime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6"/>
          <a:stretch>
            <a:fillRect/>
          </a:stretch>
        </p:blipFill>
        <p:spPr bwMode="auto">
          <a:xfrm>
            <a:off x="467544" y="1340768"/>
            <a:ext cx="8219256" cy="2183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endParaRPr kumimoji="0" lang="en-US" sz="3200" b="0" i="0" u="none" strike="noStrike" kern="1200" cap="none" spc="-15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charset="2"/>
              <a:buChar char="§"/>
              <a:tabLst/>
              <a:defRPr/>
            </a:pPr>
            <a:endParaRPr kumimoji="0" lang="en-US" sz="2800" b="0" i="0" u="none" strike="noStrike" kern="1200" cap="none" spc="-15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5913" y="3645024"/>
            <a:ext cx="59721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 smtClean="0"/>
              <a:t>Outline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Highlight summary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Algorithm description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Compression performance</a:t>
            </a:r>
          </a:p>
          <a:p>
            <a:r>
              <a:rPr lang="en-US" b="1" u="sng" dirty="0" smtClean="0"/>
              <a:t>Complexity analysis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 smtClean="0"/>
              <a:t>Outline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Highlight summary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Algorithm description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Compression performance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Complexity analysis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dirty="0" smtClean="0"/>
              <a:t>Runtime Measurements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28800"/>
            <a:ext cx="8507288" cy="3960440"/>
          </a:xfrm>
        </p:spPr>
        <p:txBody>
          <a:bodyPr>
            <a:normAutofit/>
          </a:bodyPr>
          <a:lstStyle/>
          <a:p>
            <a:r>
              <a:rPr lang="en-US" altLang="zh-TW" sz="2400" dirty="0" smtClean="0">
                <a:cs typeface="Times New Roman" pitchFamily="18" charset="0"/>
              </a:rPr>
              <a:t>Encoding runtime against anchor</a:t>
            </a:r>
          </a:p>
          <a:p>
            <a:endParaRPr lang="en-US" altLang="zh-TW" sz="2400" dirty="0" smtClean="0">
              <a:cs typeface="Times New Roman" pitchFamily="18" charset="0"/>
            </a:endParaRPr>
          </a:p>
          <a:p>
            <a:r>
              <a:rPr lang="en-US" altLang="zh-TW" sz="2400" dirty="0" smtClean="0">
                <a:cs typeface="Times New Roman" pitchFamily="18" charset="0"/>
              </a:rPr>
              <a:t>Decoding runtime against anchor</a:t>
            </a:r>
          </a:p>
          <a:p>
            <a:endParaRPr lang="en-US" altLang="zh-TW" sz="2400" dirty="0" smtClean="0">
              <a:cs typeface="Times New Roman" pitchFamily="18" charset="0"/>
            </a:endParaRPr>
          </a:p>
          <a:p>
            <a:pPr>
              <a:buNone/>
            </a:pPr>
            <a:endParaRPr lang="en-US" altLang="zh-TW" sz="2400" dirty="0" smtClean="0">
              <a:cs typeface="Times New Roman" pitchFamily="18" charset="0"/>
            </a:endParaRPr>
          </a:p>
          <a:p>
            <a:r>
              <a:rPr lang="en-US" altLang="zh-TW" sz="2400" dirty="0" smtClean="0">
                <a:cs typeface="Times New Roman" pitchFamily="18" charset="0"/>
              </a:rPr>
              <a:t>Enc/Dec runtime </a:t>
            </a:r>
            <a:r>
              <a:rPr lang="en-US" altLang="zh-TW" sz="2400" i="1" dirty="0" smtClean="0">
                <a:cs typeface="Times New Roman" pitchFamily="18" charset="0"/>
              </a:rPr>
              <a:t>are reliable</a:t>
            </a:r>
            <a:r>
              <a:rPr lang="en-US" altLang="zh-TW" sz="2400" dirty="0" smtClean="0">
                <a:cs typeface="Times New Roman" pitchFamily="18" charset="0"/>
              </a:rPr>
              <a:t>, as they are recorded on the same platform</a:t>
            </a:r>
          </a:p>
          <a:p>
            <a:endParaRPr lang="en-US" sz="2400" dirty="0" smtClean="0"/>
          </a:p>
          <a:p>
            <a:pPr lvl="1"/>
            <a:endParaRPr lang="en-US" sz="2000" dirty="0" smtClean="0"/>
          </a:p>
          <a:p>
            <a:pPr lvl="1"/>
            <a:endParaRPr lang="en-US" altLang="zh-TW" sz="2000" dirty="0" smtClean="0">
              <a:cs typeface="Times New Roman" pitchFamily="18" charset="0"/>
            </a:endParaRPr>
          </a:p>
          <a:p>
            <a:pPr>
              <a:buNone/>
            </a:pP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054746"/>
            <a:ext cx="778192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918842"/>
            <a:ext cx="77724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dirty="0" smtClean="0"/>
              <a:t>Expected Additional Memory Usage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556792"/>
            <a:ext cx="8507288" cy="4176464"/>
          </a:xfrm>
        </p:spPr>
        <p:txBody>
          <a:bodyPr>
            <a:normAutofit/>
          </a:bodyPr>
          <a:lstStyle/>
          <a:p>
            <a:r>
              <a:rPr lang="en-US" altLang="zh-TW" sz="2800" dirty="0" err="1" smtClean="0">
                <a:cs typeface="Times New Roman" pitchFamily="18" charset="0"/>
              </a:rPr>
              <a:t>IntraBC</a:t>
            </a:r>
            <a:r>
              <a:rPr lang="en-US" altLang="zh-TW" sz="2800" dirty="0" smtClean="0">
                <a:cs typeface="Times New Roman" pitchFamily="18" charset="0"/>
              </a:rPr>
              <a:t> with extended search range</a:t>
            </a:r>
          </a:p>
          <a:p>
            <a:pPr lvl="1"/>
            <a:r>
              <a:rPr lang="en-US" sz="2400" dirty="0" smtClean="0"/>
              <a:t>2 CTU lines + 2 CTU + reconstructed CUs in the current CTU of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before-in-loop-filtering </a:t>
            </a:r>
            <a:r>
              <a:rPr lang="en-US" sz="2400" dirty="0" smtClean="0"/>
              <a:t>samples</a:t>
            </a:r>
          </a:p>
          <a:p>
            <a:pPr lvl="0" hangingPunct="0"/>
            <a:r>
              <a:rPr lang="en-US" sz="2800" dirty="0" smtClean="0"/>
              <a:t>For </a:t>
            </a:r>
            <a:r>
              <a:rPr lang="en-US" sz="2800" dirty="0" smtClean="0"/>
              <a:t>palette copy mode</a:t>
            </a:r>
            <a:endParaRPr lang="en-US" sz="2800" dirty="0" smtClean="0"/>
          </a:p>
          <a:p>
            <a:pPr lvl="1" hangingPunct="0">
              <a:buNone/>
            </a:pPr>
            <a:r>
              <a:rPr lang="en-US" sz="2400" dirty="0" smtClean="0"/>
              <a:t>L</a:t>
            </a:r>
            <a:r>
              <a:rPr lang="en-US" sz="2400" dirty="0" smtClean="0"/>
              <a:t>ast palettes and triplet index table has to be stored.</a:t>
            </a:r>
          </a:p>
          <a:p>
            <a:pPr lvl="1" hangingPunct="0"/>
            <a:r>
              <a:rPr lang="en-US" sz="2400" dirty="0" smtClean="0"/>
              <a:t>For </a:t>
            </a:r>
            <a:r>
              <a:rPr lang="en-US" sz="2400" dirty="0" smtClean="0"/>
              <a:t>each component, </a:t>
            </a:r>
            <a:r>
              <a:rPr lang="en-US" sz="2400" dirty="0" smtClean="0"/>
              <a:t>size </a:t>
            </a:r>
            <a:r>
              <a:rPr lang="en-US" sz="2400" dirty="0" smtClean="0"/>
              <a:t>of major sample </a:t>
            </a:r>
            <a:r>
              <a:rPr lang="en-US" sz="2400" dirty="0" smtClean="0"/>
              <a:t>palette:15 </a:t>
            </a:r>
            <a:r>
              <a:rPr lang="en-US" sz="2400" dirty="0" smtClean="0"/>
              <a:t>× (8 or 10 bits)</a:t>
            </a:r>
          </a:p>
          <a:p>
            <a:pPr lvl="1" hangingPunct="0"/>
            <a:r>
              <a:rPr lang="en-US" sz="2400" dirty="0" smtClean="0"/>
              <a:t>The size of the triplet index table is 63 × 3 × 4bits</a:t>
            </a:r>
          </a:p>
          <a:p>
            <a:pPr lvl="0" hangingPunct="0"/>
            <a:r>
              <a:rPr lang="en-US" sz="2800" dirty="0" smtClean="0"/>
              <a:t>Storage of the transition-copy table (TCT)</a:t>
            </a:r>
          </a:p>
          <a:p>
            <a:pPr lvl="1" hangingPunct="0"/>
            <a:r>
              <a:rPr lang="en-US" sz="2400" dirty="0" smtClean="0"/>
              <a:t>The size of transition-copy table is 64 × 6bits</a:t>
            </a:r>
            <a:r>
              <a:rPr lang="zh-TW" altLang="en-US" sz="2400" dirty="0" smtClean="0"/>
              <a:t> </a:t>
            </a:r>
            <a:r>
              <a:rPr lang="en-US" sz="2400" dirty="0" smtClean="0"/>
              <a:t>× 2</a:t>
            </a: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dirty="0" smtClean="0"/>
              <a:t>Complexity of ME and MC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6"/>
            <a:ext cx="8507288" cy="432048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Encoding time increase due to additional ME for PU-based </a:t>
            </a:r>
            <a:r>
              <a:rPr lang="en-US" sz="2400" dirty="0" err="1" smtClean="0"/>
              <a:t>IntraBC</a:t>
            </a:r>
            <a:r>
              <a:rPr lang="en-US" sz="2400" dirty="0" smtClean="0"/>
              <a:t> and line-based Intra Copying, both with larger search areas and more partitions</a:t>
            </a:r>
          </a:p>
          <a:p>
            <a:pPr lvl="8"/>
            <a:endParaRPr lang="en-US" altLang="zh-TW" sz="1200" dirty="0" smtClean="0">
              <a:cs typeface="Times New Roman" pitchFamily="18" charset="0"/>
            </a:endParaRPr>
          </a:p>
          <a:p>
            <a:r>
              <a:rPr lang="en-US" altLang="zh-TW" sz="2400" dirty="0" smtClean="0">
                <a:cs typeface="Times New Roman" pitchFamily="18" charset="0"/>
              </a:rPr>
              <a:t>PU-based </a:t>
            </a:r>
            <a:r>
              <a:rPr lang="en-US" altLang="zh-TW" sz="2400" dirty="0" err="1" smtClean="0">
                <a:cs typeface="Times New Roman" pitchFamily="18" charset="0"/>
              </a:rPr>
              <a:t>IntraBC</a:t>
            </a:r>
            <a:r>
              <a:rPr lang="en-US" altLang="zh-TW" sz="2400" dirty="0" smtClean="0">
                <a:cs typeface="Times New Roman" pitchFamily="18" charset="0"/>
              </a:rPr>
              <a:t> with extended search range</a:t>
            </a:r>
          </a:p>
          <a:p>
            <a:pPr lvl="1"/>
            <a:r>
              <a:rPr lang="en-US" sz="2000" dirty="0" smtClean="0"/>
              <a:t>Encoder ME: Extended search </a:t>
            </a:r>
            <a:r>
              <a:rPr lang="en-US" sz="2000" dirty="0" smtClean="0"/>
              <a:t>area, integer-</a:t>
            </a:r>
            <a:r>
              <a:rPr lang="en-US" sz="2000" dirty="0" err="1" smtClean="0"/>
              <a:t>pel</a:t>
            </a:r>
            <a:r>
              <a:rPr lang="en-US" sz="2000" dirty="0" smtClean="0"/>
              <a:t> </a:t>
            </a:r>
            <a:r>
              <a:rPr lang="en-US" sz="2000" dirty="0" smtClean="0"/>
              <a:t>ME</a:t>
            </a:r>
          </a:p>
          <a:p>
            <a:pPr lvl="1"/>
            <a:r>
              <a:rPr lang="en-US" altLang="zh-TW" sz="2000" dirty="0" smtClean="0"/>
              <a:t>Partitions: </a:t>
            </a:r>
            <a:r>
              <a:rPr lang="en-US" sz="2000" dirty="0" smtClean="0"/>
              <a:t>2N×2N</a:t>
            </a:r>
            <a:r>
              <a:rPr lang="en-US" sz="2000" dirty="0" smtClean="0"/>
              <a:t>, 2N×N, N×2N, and </a:t>
            </a:r>
            <a:r>
              <a:rPr lang="en-US" sz="2000" dirty="0" smtClean="0"/>
              <a:t>N×N</a:t>
            </a:r>
            <a:endParaRPr lang="en-US" sz="2000" dirty="0" smtClean="0"/>
          </a:p>
          <a:p>
            <a:pPr lvl="1"/>
            <a:r>
              <a:rPr lang="en-US" sz="2000" dirty="0" smtClean="0"/>
              <a:t>Decoder MC: Same as HEVC Range Extension Draft 6 </a:t>
            </a:r>
          </a:p>
          <a:p>
            <a:r>
              <a:rPr lang="en-US" altLang="zh-TW" sz="2400" dirty="0" smtClean="0">
                <a:cs typeface="Times New Roman" pitchFamily="18" charset="0"/>
              </a:rPr>
              <a:t>Line-based Intra Copying</a:t>
            </a:r>
          </a:p>
          <a:p>
            <a:pPr lvl="1"/>
            <a:r>
              <a:rPr lang="en-US" sz="2000" dirty="0" smtClean="0"/>
              <a:t>Encoder ME: Left and above CTU is </a:t>
            </a:r>
            <a:r>
              <a:rPr lang="en-US" sz="2000" dirty="0" smtClean="0"/>
              <a:t>evaluated, integer-</a:t>
            </a:r>
            <a:r>
              <a:rPr lang="en-US" sz="2000" dirty="0" err="1" smtClean="0"/>
              <a:t>pel</a:t>
            </a:r>
            <a:r>
              <a:rPr lang="en-US" sz="2000" dirty="0" smtClean="0"/>
              <a:t> </a:t>
            </a:r>
            <a:r>
              <a:rPr lang="en-US" sz="2000" dirty="0" smtClean="0"/>
              <a:t>ME</a:t>
            </a:r>
          </a:p>
          <a:p>
            <a:pPr lvl="1"/>
            <a:r>
              <a:rPr lang="en-US" altLang="zh-TW" sz="2000" dirty="0" smtClean="0"/>
              <a:t>Partitions: </a:t>
            </a:r>
            <a:r>
              <a:rPr lang="en-US" sz="2000" dirty="0" smtClean="0"/>
              <a:t>2N </a:t>
            </a:r>
            <a:r>
              <a:rPr lang="en-US" sz="2000" dirty="0" smtClean="0"/>
              <a:t>vertical or horizontal lines</a:t>
            </a:r>
          </a:p>
          <a:p>
            <a:pPr lvl="1"/>
            <a:r>
              <a:rPr lang="en-US" sz="2000" dirty="0" smtClean="0"/>
              <a:t>Decoder MC: Line-by-line compensation and </a:t>
            </a:r>
            <a:r>
              <a:rPr lang="en-US" sz="2000" dirty="0" smtClean="0"/>
              <a:t>reconstruction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altLang="zh-TW" sz="2000" dirty="0" smtClean="0">
              <a:cs typeface="Times New Roman" pitchFamily="18" charset="0"/>
            </a:endParaRPr>
          </a:p>
          <a:p>
            <a:pPr>
              <a:buNone/>
            </a:pPr>
            <a:endParaRPr lang="en-US" sz="2400" baseline="-25000" dirty="0" smtClean="0">
              <a:cs typeface="Times New Roman" pitchFamily="18" charset="0"/>
            </a:endParaRPr>
          </a:p>
          <a:p>
            <a:pPr lvl="8"/>
            <a:endParaRPr lang="en-US" sz="12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3600" dirty="0" smtClean="0"/>
              <a:t>Complexity of Intra Prediction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52736"/>
            <a:ext cx="8507288" cy="936104"/>
          </a:xfrm>
        </p:spPr>
        <p:txBody>
          <a:bodyPr>
            <a:normAutofit/>
          </a:bodyPr>
          <a:lstStyle/>
          <a:p>
            <a:pPr hangingPunct="0"/>
            <a:r>
              <a:rPr lang="en-US" sz="2400" dirty="0" smtClean="0"/>
              <a:t>S</a:t>
            </a:r>
            <a:r>
              <a:rPr lang="en-US" sz="2400" dirty="0" smtClean="0"/>
              <a:t>implifies </a:t>
            </a:r>
            <a:r>
              <a:rPr lang="en-US" sz="2400" dirty="0" smtClean="0"/>
              <a:t>the complexity of intra-frame </a:t>
            </a:r>
            <a:r>
              <a:rPr lang="en-US" sz="2400" dirty="0" smtClean="0"/>
              <a:t>prediction: </a:t>
            </a:r>
            <a:br>
              <a:rPr lang="en-US" sz="2400" dirty="0" smtClean="0"/>
            </a:br>
            <a:r>
              <a:rPr lang="en-US" sz="2400" dirty="0" smtClean="0"/>
              <a:t>DC/</a:t>
            </a:r>
            <a:r>
              <a:rPr lang="en-US" sz="2400" dirty="0" err="1" smtClean="0"/>
              <a:t>hor</a:t>
            </a:r>
            <a:r>
              <a:rPr lang="en-US" sz="2400" dirty="0" smtClean="0"/>
              <a:t>/</a:t>
            </a:r>
            <a:r>
              <a:rPr lang="en-US" sz="2400" dirty="0" err="1" smtClean="0"/>
              <a:t>ver</a:t>
            </a:r>
            <a:r>
              <a:rPr lang="en-US" sz="2400" dirty="0" smtClean="0"/>
              <a:t> </a:t>
            </a:r>
            <a:r>
              <a:rPr lang="en-US" sz="2400" dirty="0" smtClean="0"/>
              <a:t>boundary smoothing operations are disabled.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33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57200" y="1772816"/>
            <a:ext cx="8231318" cy="1791072"/>
            <a:chOff x="457200" y="2502024"/>
            <a:chExt cx="8231318" cy="1791072"/>
          </a:xfrm>
        </p:grpSpPr>
        <p:sp>
          <p:nvSpPr>
            <p:cNvPr id="5" name="標題 1"/>
            <p:cNvSpPr txBox="1">
              <a:spLocks/>
            </p:cNvSpPr>
            <p:nvPr/>
          </p:nvSpPr>
          <p:spPr>
            <a:xfrm>
              <a:off x="458918" y="2502024"/>
              <a:ext cx="8229600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TW" sz="3600" b="1" i="0" u="none" strike="noStrike" kern="1200" cap="none" spc="-150" normalizeH="0" baseline="0" noProof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Complexity of Cross-component</a:t>
              </a:r>
              <a:r>
                <a:rPr kumimoji="0" lang="en-US" altLang="zh-TW" sz="3600" b="1" i="0" u="none" strike="noStrike" kern="1200" cap="none" spc="-150" normalizeH="0" noProof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 </a:t>
              </a:r>
              <a:r>
                <a:rPr kumimoji="0" lang="en-US" altLang="zh-TW" sz="3600" b="1" i="0" u="none" strike="noStrike" kern="1200" cap="none" spc="-150" normalizeH="0" baseline="0" noProof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Prediction</a:t>
              </a:r>
              <a:endParaRPr kumimoji="0" lang="zh-TW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6" name="內容版面配置區 2"/>
            <p:cNvSpPr txBox="1">
              <a:spLocks/>
            </p:cNvSpPr>
            <p:nvPr/>
          </p:nvSpPr>
          <p:spPr>
            <a:xfrm>
              <a:off x="457200" y="3356992"/>
              <a:ext cx="8075240" cy="93610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lvl="0" indent="-342900" defTabSz="45720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Wingdings" charset="2"/>
                <a:buChar char="§"/>
              </a:pPr>
              <a:r>
                <a:rPr lang="en-US" sz="2400" spc="-150" dirty="0" smtClean="0">
                  <a:solidFill>
                    <a:schemeClr val="bg1"/>
                  </a:solidFill>
                </a:rPr>
                <a:t>O</a:t>
              </a:r>
              <a:r>
                <a:rPr lang="en-US" sz="2400" dirty="0" smtClean="0">
                  <a:solidFill>
                    <a:schemeClr val="bg1"/>
                  </a:solidFill>
                </a:rPr>
                <a:t>nly modifies the entropy coding of the alpha parameter</a:t>
              </a:r>
              <a:endParaRPr kumimoji="0" lang="en-US" sz="2400" u="none" strike="noStrike" kern="1200" cap="none" spc="-15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" name="標題 1"/>
          <p:cNvSpPr txBox="1">
            <a:spLocks/>
          </p:cNvSpPr>
          <p:nvPr/>
        </p:nvSpPr>
        <p:spPr>
          <a:xfrm>
            <a:off x="458918" y="30060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36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Complexity of Transforms</a:t>
            </a:r>
            <a:endParaRPr kumimoji="0" lang="zh-TW" altLang="en-US" sz="3600" b="1" i="0" u="none" strike="noStrike" kern="1200" cap="none" spc="-15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內容版面配置區 2"/>
          <p:cNvSpPr txBox="1">
            <a:spLocks/>
          </p:cNvSpPr>
          <p:nvPr/>
        </p:nvSpPr>
        <p:spPr>
          <a:xfrm>
            <a:off x="457200" y="3861048"/>
            <a:ext cx="8507288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45720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charset="2"/>
              <a:buChar char="§"/>
            </a:pPr>
            <a:r>
              <a:rPr lang="en-US" sz="2400" spc="-150" dirty="0" smtClean="0">
                <a:solidFill>
                  <a:schemeClr val="bg1"/>
                </a:solidFill>
              </a:rPr>
              <a:t>Triplet palette mode, single color mode have NO residual coding. </a:t>
            </a:r>
          </a:p>
          <a:p>
            <a:pPr marL="342900" indent="-342900" defTabSz="45720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charset="2"/>
              <a:buChar char="§"/>
            </a:pPr>
            <a:r>
              <a:rPr lang="en-US" sz="2400" dirty="0" smtClean="0">
                <a:solidFill>
                  <a:schemeClr val="bg1"/>
                </a:solidFill>
              </a:rPr>
              <a:t>Reduce </a:t>
            </a:r>
            <a:r>
              <a:rPr lang="en-US" sz="2400" dirty="0" err="1" smtClean="0">
                <a:solidFill>
                  <a:schemeClr val="bg1"/>
                </a:solidFill>
              </a:rPr>
              <a:t>dec</a:t>
            </a:r>
            <a:r>
              <a:rPr lang="en-US" sz="2400" dirty="0" smtClean="0">
                <a:solidFill>
                  <a:schemeClr val="bg1"/>
                </a:solidFill>
              </a:rPr>
              <a:t> time: No inverse transform, residue reconstruction </a:t>
            </a:r>
          </a:p>
          <a:p>
            <a:pPr marL="342900" lvl="0" indent="-342900" defTabSz="45720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charset="2"/>
              <a:buChar char="§"/>
            </a:pPr>
            <a:endParaRPr kumimoji="0" lang="en-US" sz="2400" u="none" strike="noStrike" kern="1200" cap="none" spc="-15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 smtClean="0"/>
              <a:t>Outline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Highlight summary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Algorithm description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Compression performance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Complexity analysis</a:t>
            </a:r>
          </a:p>
          <a:p>
            <a:r>
              <a:rPr lang="en-US" b="1" u="sng" dirty="0" smtClean="0"/>
              <a:t>Conclusions</a:t>
            </a:r>
            <a:endParaRPr lang="en-US" b="1" u="sng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 smtClean="0"/>
              <a:t>Conclusions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196752"/>
            <a:ext cx="8579296" cy="3312368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Media</a:t>
            </a:r>
            <a:r>
              <a:rPr lang="en-US" altLang="zh-TW" sz="2800" dirty="0" err="1" smtClean="0"/>
              <a:t>Tek’s</a:t>
            </a:r>
            <a:r>
              <a:rPr lang="en-US" altLang="zh-TW" sz="2800" dirty="0" smtClean="0"/>
              <a:t> screen content coding technology</a:t>
            </a:r>
            <a:endParaRPr lang="en-US" sz="2800" dirty="0" smtClean="0"/>
          </a:p>
          <a:p>
            <a:pPr marL="914400" lvl="1" indent="-457200">
              <a:buFont typeface="+mj-lt"/>
              <a:buAutoNum type="alphaUcPeriod"/>
            </a:pPr>
            <a:r>
              <a:rPr lang="en-US" sz="2000" dirty="0" smtClean="0"/>
              <a:t>PU-based </a:t>
            </a:r>
            <a:r>
              <a:rPr lang="en-US" sz="2000" dirty="0" err="1" smtClean="0"/>
              <a:t>IntraBC</a:t>
            </a:r>
            <a:r>
              <a:rPr lang="en-US" sz="2000" dirty="0" smtClean="0"/>
              <a:t> with extended search range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sz="2000" dirty="0" smtClean="0"/>
              <a:t>Line-based Intra copying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sz="2000" dirty="0" smtClean="0"/>
              <a:t>Triplet palette mode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sz="2000" dirty="0" smtClean="0"/>
              <a:t>Single color mode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sz="2000" dirty="0" smtClean="0"/>
              <a:t>Modified alpha parameter coding for inter-component residual coding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sz="2000" dirty="0" smtClean="0"/>
              <a:t>Intra boundary filtering disabling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126"/>
          <a:stretch>
            <a:fillRect/>
          </a:stretch>
        </p:blipFill>
        <p:spPr bwMode="auto">
          <a:xfrm>
            <a:off x="457200" y="3982134"/>
            <a:ext cx="8219256" cy="2183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 smtClean="0"/>
              <a:t>Highlight Summary (1/2)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Software base: HM12.1-R</a:t>
            </a:r>
            <a:r>
              <a:rPr lang="en-US" altLang="zh-TW" dirty="0" smtClean="0"/>
              <a:t>E</a:t>
            </a:r>
            <a:r>
              <a:rPr lang="en-US" dirty="0" smtClean="0"/>
              <a:t>xt5.1 (anchor)</a:t>
            </a:r>
          </a:p>
          <a:p>
            <a:r>
              <a:rPr lang="en-US" dirty="0" smtClean="0"/>
              <a:t>Coding tools on top of anchor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PU-based </a:t>
            </a:r>
            <a:r>
              <a:rPr lang="en-US" dirty="0" err="1" smtClean="0"/>
              <a:t>IntraBC</a:t>
            </a:r>
            <a:r>
              <a:rPr lang="en-US" dirty="0" smtClean="0"/>
              <a:t> </a:t>
            </a:r>
            <a:r>
              <a:rPr lang="en-US" altLang="zh-TW" dirty="0" smtClean="0"/>
              <a:t>(RExt6.0)</a:t>
            </a:r>
            <a:r>
              <a:rPr lang="zh-TW" altLang="en-US" dirty="0" smtClean="0"/>
              <a:t> </a:t>
            </a:r>
            <a:r>
              <a:rPr lang="en-US" dirty="0" smtClean="0"/>
              <a:t>with extended search range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Line-based Intra copying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Triplet palette mode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Single color mode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Modified alpha parameter coding for inter-component residual coding (On top of RExt6.0)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Intra boundary filter disabling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 smtClean="0"/>
              <a:t>Highlight Summary (2/2)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6"/>
          <a:stretch>
            <a:fillRect/>
          </a:stretch>
        </p:blipFill>
        <p:spPr bwMode="auto">
          <a:xfrm>
            <a:off x="467544" y="1340768"/>
            <a:ext cx="8219256" cy="2183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內容版面配置區 2"/>
          <p:cNvSpPr txBox="1">
            <a:spLocks/>
          </p:cNvSpPr>
          <p:nvPr/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endParaRPr kumimoji="0" lang="en-US" sz="3200" b="0" i="0" u="none" strike="noStrike" kern="1200" cap="none" spc="-15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charset="2"/>
              <a:buChar char="§"/>
              <a:tabLst/>
              <a:defRPr/>
            </a:pPr>
            <a:endParaRPr kumimoji="0" lang="en-US" sz="2800" b="0" i="0" u="none" strike="noStrike" kern="1200" cap="none" spc="-15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5913" y="3645024"/>
            <a:ext cx="59721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 smtClean="0"/>
              <a:t>Outline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Highlight summary</a:t>
            </a:r>
          </a:p>
          <a:p>
            <a:r>
              <a:rPr lang="en-US" b="1" u="sng" dirty="0" smtClean="0"/>
              <a:t>Algorithm description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Compression performance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Complexity analysis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 smtClean="0"/>
              <a:t>A. PU-based </a:t>
            </a:r>
            <a:r>
              <a:rPr lang="en-US" altLang="zh-TW" dirty="0" err="1" smtClean="0"/>
              <a:t>IntraBC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433"/>
          </a:xfrm>
        </p:spPr>
        <p:txBody>
          <a:bodyPr>
            <a:normAutofit/>
          </a:bodyPr>
          <a:lstStyle/>
          <a:p>
            <a:r>
              <a:rPr lang="en-US" dirty="0" err="1" smtClean="0"/>
              <a:t>IntraBC</a:t>
            </a:r>
            <a:r>
              <a:rPr lang="en-US" dirty="0" smtClean="0"/>
              <a:t> on 2N×N, N×2N, and N×N PU</a:t>
            </a:r>
          </a:p>
          <a:p>
            <a:pPr lvl="1"/>
            <a:r>
              <a:rPr lang="en-US" dirty="0" smtClean="0"/>
              <a:t>As in HEVC Range Extension Draft 6</a:t>
            </a:r>
          </a:p>
          <a:p>
            <a:r>
              <a:rPr lang="en-US" dirty="0" smtClean="0"/>
              <a:t>Extended search range</a:t>
            </a:r>
          </a:p>
          <a:p>
            <a:pPr lvl="1"/>
            <a:r>
              <a:rPr lang="en-US" dirty="0" smtClean="0"/>
              <a:t>Block copying using a larger search area of previously reconstructed, before-in-loop-filtering samples</a:t>
            </a:r>
          </a:p>
          <a:p>
            <a:pPr lvl="1"/>
            <a:r>
              <a:rPr lang="en-US" dirty="0" smtClean="0"/>
              <a:t>12 causal CTUs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005064"/>
            <a:ext cx="3456384" cy="253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 smtClean="0"/>
              <a:t>B. Line-based Intra Copying (1/2)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43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CU-level flag</a:t>
            </a:r>
          </a:p>
          <a:p>
            <a:r>
              <a:rPr lang="en-US" sz="2800" dirty="0" smtClean="0"/>
              <a:t>Intra copying on 2N×1, 1×2N lines</a:t>
            </a:r>
          </a:p>
          <a:p>
            <a:r>
              <a:rPr lang="en-US" sz="2800" dirty="0" smtClean="0"/>
              <a:t>1D BV representation</a:t>
            </a:r>
          </a:p>
          <a:p>
            <a:pPr lvl="1"/>
            <a:r>
              <a:rPr lang="en-US" sz="2400" dirty="0" smtClean="0"/>
              <a:t>Horizontal lines 2N×1: Vertical BV</a:t>
            </a:r>
          </a:p>
          <a:p>
            <a:pPr lvl="1"/>
            <a:r>
              <a:rPr lang="en-US" sz="2400" dirty="0" smtClean="0"/>
              <a:t>Vertical lines 1×2N: Horizontal BV</a:t>
            </a:r>
          </a:p>
          <a:p>
            <a:pPr lvl="1"/>
            <a:r>
              <a:rPr lang="en-US" sz="2400" dirty="0" smtClean="0"/>
              <a:t>Search range constraints imposed accordingly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990974"/>
            <a:ext cx="6485143" cy="2571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 smtClean="0"/>
              <a:t>B. Line-based Intra Copying (2/2)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567863"/>
            <a:ext cx="8229600" cy="4525433"/>
          </a:xfrm>
        </p:spPr>
        <p:txBody>
          <a:bodyPr>
            <a:normAutofit/>
          </a:bodyPr>
          <a:lstStyle/>
          <a:p>
            <a:r>
              <a:rPr lang="en-US" dirty="0" smtClean="0"/>
              <a:t>1D BV coding</a:t>
            </a:r>
          </a:p>
          <a:p>
            <a:pPr lvl="1"/>
            <a:r>
              <a:rPr lang="en-US" dirty="0" smtClean="0"/>
              <a:t>Predictive coding: </a:t>
            </a:r>
            <a:r>
              <a:rPr lang="en-US" dirty="0" err="1" smtClean="0"/>
              <a:t>BVd</a:t>
            </a:r>
            <a:r>
              <a:rPr lang="en-US" dirty="0" smtClean="0"/>
              <a:t> [</a:t>
            </a:r>
            <a:r>
              <a:rPr lang="en-US" dirty="0" err="1" smtClean="0"/>
              <a:t>i</a:t>
            </a:r>
            <a:r>
              <a:rPr lang="en-US" dirty="0" smtClean="0"/>
              <a:t>] = BV [</a:t>
            </a:r>
            <a:r>
              <a:rPr lang="en-US" dirty="0" err="1" smtClean="0"/>
              <a:t>i</a:t>
            </a:r>
            <a:r>
              <a:rPr lang="en-US" dirty="0" smtClean="0"/>
              <a:t>] - </a:t>
            </a:r>
            <a:r>
              <a:rPr lang="en-US" i="1" dirty="0" smtClean="0"/>
              <a:t>p</a:t>
            </a:r>
            <a:r>
              <a:rPr lang="en-US" dirty="0" smtClean="0"/>
              <a:t>, where </a:t>
            </a:r>
            <a:r>
              <a:rPr lang="en-US" i="1" dirty="0" smtClean="0"/>
              <a:t>p</a:t>
            </a:r>
            <a:r>
              <a:rPr lang="en-US" dirty="0" smtClean="0"/>
              <a:t> is BV [i-1]</a:t>
            </a:r>
          </a:p>
          <a:p>
            <a:pPr lvl="1"/>
            <a:r>
              <a:rPr lang="en-US" dirty="0" smtClean="0"/>
              <a:t>Since BV [</a:t>
            </a:r>
            <a:r>
              <a:rPr lang="en-US" dirty="0" err="1" smtClean="0"/>
              <a:t>i</a:t>
            </a:r>
            <a:r>
              <a:rPr lang="en-US" dirty="0" smtClean="0"/>
              <a:t>] always positive (points to rec. areas)</a:t>
            </a:r>
          </a:p>
          <a:p>
            <a:pPr lvl="2"/>
            <a:r>
              <a:rPr lang="en-US" sz="2800" dirty="0" err="1" smtClean="0"/>
              <a:t>BVd</a:t>
            </a:r>
            <a:r>
              <a:rPr lang="en-US" sz="2800" dirty="0" smtClean="0"/>
              <a:t> [</a:t>
            </a:r>
            <a:r>
              <a:rPr lang="en-US" sz="2800" dirty="0" err="1" smtClean="0"/>
              <a:t>i</a:t>
            </a:r>
            <a:r>
              <a:rPr lang="en-US" sz="2800" dirty="0" smtClean="0"/>
              <a:t>] within - </a:t>
            </a:r>
            <a:r>
              <a:rPr lang="en-US" sz="2800" i="1" dirty="0" smtClean="0"/>
              <a:t>p</a:t>
            </a:r>
            <a:r>
              <a:rPr lang="en-US" sz="2800" dirty="0" smtClean="0"/>
              <a:t>, - </a:t>
            </a:r>
            <a:r>
              <a:rPr lang="en-US" sz="2800" i="1" dirty="0" smtClean="0"/>
              <a:t>p</a:t>
            </a:r>
            <a:r>
              <a:rPr lang="en-US" sz="2800" dirty="0" smtClean="0"/>
              <a:t>+1, …, -1, 0, 1, 2, …, </a:t>
            </a:r>
            <a:r>
              <a:rPr lang="en-US" sz="2800" i="1" dirty="0" smtClean="0"/>
              <a:t>p</a:t>
            </a:r>
            <a:r>
              <a:rPr lang="en-US" sz="2800" dirty="0" smtClean="0"/>
              <a:t>, </a:t>
            </a:r>
            <a:r>
              <a:rPr lang="en-US" sz="2800" i="1" dirty="0" smtClean="0"/>
              <a:t>p</a:t>
            </a:r>
            <a:r>
              <a:rPr lang="en-US" sz="2800" dirty="0" smtClean="0"/>
              <a:t>+1, </a:t>
            </a:r>
            <a:r>
              <a:rPr lang="en-US" sz="2800" i="1" dirty="0" smtClean="0"/>
              <a:t>p</a:t>
            </a:r>
            <a:r>
              <a:rPr lang="en-US" sz="2800" dirty="0" smtClean="0"/>
              <a:t>+2, …</a:t>
            </a:r>
          </a:p>
          <a:p>
            <a:pPr lvl="2"/>
            <a:r>
              <a:rPr lang="en-US" sz="2800" dirty="0" smtClean="0"/>
              <a:t>Map </a:t>
            </a:r>
            <a:r>
              <a:rPr lang="en-US" sz="2800" dirty="0" err="1" smtClean="0"/>
              <a:t>BVd</a:t>
            </a:r>
            <a:r>
              <a:rPr lang="en-US" sz="2800" dirty="0" smtClean="0"/>
              <a:t> [</a:t>
            </a:r>
            <a:r>
              <a:rPr lang="en-US" sz="2800" dirty="0" err="1" smtClean="0"/>
              <a:t>i</a:t>
            </a:r>
            <a:r>
              <a:rPr lang="en-US" sz="2800" dirty="0" smtClean="0"/>
              <a:t>]  to </a:t>
            </a:r>
            <a:r>
              <a:rPr lang="en-US" sz="2800" i="1" dirty="0" smtClean="0"/>
              <a:t>non-negative</a:t>
            </a:r>
            <a:r>
              <a:rPr lang="en-US" sz="2800" dirty="0" smtClean="0"/>
              <a:t> </a:t>
            </a:r>
            <a:r>
              <a:rPr lang="en-US" sz="2800" dirty="0" err="1" smtClean="0"/>
              <a:t>BVdC</a:t>
            </a:r>
            <a:r>
              <a:rPr lang="en-US" sz="2800" dirty="0" smtClean="0"/>
              <a:t> [</a:t>
            </a:r>
            <a:r>
              <a:rPr lang="en-US" sz="2800" dirty="0" err="1" smtClean="0"/>
              <a:t>i</a:t>
            </a:r>
            <a:r>
              <a:rPr lang="en-US" sz="2800" dirty="0" smtClean="0"/>
              <a:t>]</a:t>
            </a:r>
          </a:p>
          <a:p>
            <a:pPr lvl="2"/>
            <a:r>
              <a:rPr lang="en-US" sz="2800" dirty="0" smtClean="0"/>
              <a:t>Coded as the </a:t>
            </a:r>
            <a:r>
              <a:rPr lang="en-US" sz="2800" i="1" dirty="0" smtClean="0"/>
              <a:t>absolute value </a:t>
            </a:r>
            <a:r>
              <a:rPr lang="en-US" sz="2800" dirty="0" smtClean="0"/>
              <a:t>of HEVC MVD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856557"/>
            <a:ext cx="8461448" cy="444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634</TotalTime>
  <Words>1417</Words>
  <Application>Microsoft Office PowerPoint</Application>
  <PresentationFormat>On-screen Show (4:3)</PresentationFormat>
  <Paragraphs>308</Paragraphs>
  <Slides>35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Description of Screen Content Coding Technology Proposal by MediaTek</vt:lpstr>
      <vt:lpstr>Outline</vt:lpstr>
      <vt:lpstr>Outline</vt:lpstr>
      <vt:lpstr>Highlight Summary (1/2)</vt:lpstr>
      <vt:lpstr>Highlight Summary (2/2)</vt:lpstr>
      <vt:lpstr>Outline</vt:lpstr>
      <vt:lpstr>A. PU-based IntraBC</vt:lpstr>
      <vt:lpstr>B. Line-based Intra Copying (1/2)</vt:lpstr>
      <vt:lpstr>B. Line-based Intra Copying (2/2)</vt:lpstr>
      <vt:lpstr>C. Triplet Palette Mode Introduction</vt:lpstr>
      <vt:lpstr>C. Triplet Palette Mode Triplet Palette Representation</vt:lpstr>
      <vt:lpstr>C. Triplet Palette Mode  Coding of the Palettes (1/4)</vt:lpstr>
      <vt:lpstr>C. Triplet Palette Mode  Coding of the Palettes (2/4)</vt:lpstr>
      <vt:lpstr>C. Triplet Palette Mode  Coding of the Palettes (3/4)</vt:lpstr>
      <vt:lpstr>C. Triplet Palette Mode  Coding of the Palettes (4/4)</vt:lpstr>
      <vt:lpstr>C. Triplet Palette Mode  Coding of the Color Index Map (1/6)</vt:lpstr>
      <vt:lpstr>C. Triplet Palette Mode  Coding of the Color Index Map (2/6)</vt:lpstr>
      <vt:lpstr>C. Triplet Palette Mode  Coding of the Color Index Map (3/6)</vt:lpstr>
      <vt:lpstr>C. Triplet Palette Mode  Coding of the Color Index Map (4/6)</vt:lpstr>
      <vt:lpstr>C. Triplet Palette Mode  Coding of the Color Index Map (5/6)</vt:lpstr>
      <vt:lpstr>C. Triplet Palette Mode  Coding of the Color Index Map (6/6)</vt:lpstr>
      <vt:lpstr>C. Triplet Palette Mode - Summary</vt:lpstr>
      <vt:lpstr>D. Single Color Mode </vt:lpstr>
      <vt:lpstr>E. Modified Alpha Parameter Coding in Cross-component Residual Coding (1/2)</vt:lpstr>
      <vt:lpstr>E. Modified Alpha Parameter Coding in Cross-component Residual Coding (2/2)</vt:lpstr>
      <vt:lpstr>F. Intra Boundary Filter Disabling</vt:lpstr>
      <vt:lpstr>Outline</vt:lpstr>
      <vt:lpstr>Coding Efficiency and Runtime</vt:lpstr>
      <vt:lpstr>Outline</vt:lpstr>
      <vt:lpstr>Runtime Measurements</vt:lpstr>
      <vt:lpstr>Expected Additional Memory Usage</vt:lpstr>
      <vt:lpstr>Complexity of ME and MC</vt:lpstr>
      <vt:lpstr>Complexity of Intra Prediction</vt:lpstr>
      <vt:lpstr>Outline</vt:lpstr>
      <vt:lpstr>Conclusions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mtk30288</cp:lastModifiedBy>
  <cp:revision>278</cp:revision>
  <dcterms:created xsi:type="dcterms:W3CDTF">2014-03-11T04:25:26Z</dcterms:created>
  <dcterms:modified xsi:type="dcterms:W3CDTF">2014-03-26T13:06:42Z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-439588945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