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2" r:id="rId1"/>
  </p:sldMasterIdLst>
  <p:notesMasterIdLst>
    <p:notesMasterId r:id="rId18"/>
  </p:notesMasterIdLst>
  <p:handoutMasterIdLst>
    <p:handoutMasterId r:id="rId19"/>
  </p:handoutMasterIdLst>
  <p:sldIdLst>
    <p:sldId id="277" r:id="rId2"/>
    <p:sldId id="514" r:id="rId3"/>
    <p:sldId id="520" r:id="rId4"/>
    <p:sldId id="521" r:id="rId5"/>
    <p:sldId id="528" r:id="rId6"/>
    <p:sldId id="506" r:id="rId7"/>
    <p:sldId id="524" r:id="rId8"/>
    <p:sldId id="525" r:id="rId9"/>
    <p:sldId id="529" r:id="rId10"/>
    <p:sldId id="503" r:id="rId11"/>
    <p:sldId id="531" r:id="rId12"/>
    <p:sldId id="535" r:id="rId13"/>
    <p:sldId id="530" r:id="rId14"/>
    <p:sldId id="536" r:id="rId15"/>
    <p:sldId id="538" r:id="rId16"/>
    <p:sldId id="537" r:id="rId17"/>
  </p:sldIdLst>
  <p:sldSz cx="9144000" cy="6858000" type="screen4x3"/>
  <p:notesSz cx="6797675" cy="9872663"/>
  <p:defaultTextStyle>
    <a:defPPr>
      <a:defRPr lang="zh-TW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000"/>
    <a:srgbClr val="FF0000"/>
    <a:srgbClr val="0000FF"/>
    <a:srgbClr val="CCECFF"/>
    <a:srgbClr val="FF6600"/>
    <a:srgbClr val="28AECF"/>
    <a:srgbClr val="12B3C4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818" autoAdjust="0"/>
    <p:restoredTop sz="94660"/>
  </p:normalViewPr>
  <p:slideViewPr>
    <p:cSldViewPr snapToGrid="0">
      <p:cViewPr>
        <p:scale>
          <a:sx n="117" d="100"/>
          <a:sy n="117" d="100"/>
        </p:scale>
        <p:origin x="-1464" y="-72"/>
      </p:cViewPr>
      <p:guideLst>
        <p:guide orient="horz" pos="2142"/>
        <p:guide pos="3007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1" d="100"/>
          <a:sy n="81" d="100"/>
        </p:scale>
        <p:origin x="-3972" y="-78"/>
      </p:cViewPr>
      <p:guideLst>
        <p:guide orient="horz" pos="3110"/>
        <p:guide pos="214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kumimoji="0" sz="1200">
                <a:latin typeface="Arial" pitchFamily="34" charset="0"/>
                <a:ea typeface="新細明體" pitchFamily="18" charset="-120"/>
              </a:defRPr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kumimoji="0" sz="1200">
                <a:latin typeface="Arial" pitchFamily="34" charset="0"/>
                <a:ea typeface="新細明體" pitchFamily="18" charset="-120"/>
              </a:defRPr>
            </a:lvl1pPr>
          </a:lstStyle>
          <a:p>
            <a:pPr>
              <a:defRPr/>
            </a:pPr>
            <a:fld id="{908851C5-B51F-4A23-A585-209AFFFCF4EC}" type="datetimeFigureOut">
              <a:rPr lang="zh-TW" altLang="en-US"/>
              <a:pPr>
                <a:defRPr/>
              </a:pPr>
              <a:t>2014/1/12</a:t>
            </a:fld>
            <a:endParaRPr lang="zh-TW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377363"/>
            <a:ext cx="2946400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kumimoji="0" sz="1200">
                <a:latin typeface="Arial" pitchFamily="34" charset="0"/>
                <a:ea typeface="新細明體" pitchFamily="18" charset="-120"/>
              </a:defRPr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377363"/>
            <a:ext cx="2946400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kumimoji="0" sz="1200">
                <a:latin typeface="Arial" pitchFamily="34" charset="0"/>
                <a:ea typeface="新細明體" pitchFamily="18" charset="-120"/>
              </a:defRPr>
            </a:lvl1pPr>
          </a:lstStyle>
          <a:p>
            <a:pPr>
              <a:defRPr/>
            </a:pPr>
            <a:fld id="{CEEA245E-BD5E-4DFE-9FB3-43E4482DC64B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0987533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kumimoji="0" sz="1200">
                <a:latin typeface="Arial" pitchFamily="34" charset="0"/>
                <a:ea typeface="新細明體" pitchFamily="18" charset="-120"/>
              </a:defRPr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kumimoji="0" sz="1200">
                <a:latin typeface="Arial" pitchFamily="34" charset="0"/>
                <a:ea typeface="新細明體" pitchFamily="18" charset="-120"/>
              </a:defRPr>
            </a:lvl1pPr>
          </a:lstStyle>
          <a:p>
            <a:pPr>
              <a:defRPr/>
            </a:pPr>
            <a:fld id="{647F4327-81D2-476E-8273-FB0153F7F9A6}" type="datetimeFigureOut">
              <a:rPr lang="zh-TW" altLang="en-US"/>
              <a:pPr>
                <a:defRPr/>
              </a:pPr>
              <a:t>2014/1/12</a:t>
            </a:fld>
            <a:endParaRPr lang="zh-TW" alt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30275" y="739775"/>
            <a:ext cx="4937125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TW" alt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689475"/>
            <a:ext cx="5438775" cy="444341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altLang="zh-TW" noProof="0" smtClean="0"/>
              <a:t>Click to edit Master text styles</a:t>
            </a:r>
          </a:p>
          <a:p>
            <a:pPr lvl="1"/>
            <a:r>
              <a:rPr lang="en-US" altLang="zh-TW" noProof="0" smtClean="0"/>
              <a:t>Second level</a:t>
            </a:r>
          </a:p>
          <a:p>
            <a:pPr lvl="2"/>
            <a:r>
              <a:rPr lang="en-US" altLang="zh-TW" noProof="0" smtClean="0"/>
              <a:t>Third level</a:t>
            </a:r>
          </a:p>
          <a:p>
            <a:pPr lvl="3"/>
            <a:r>
              <a:rPr lang="en-US" altLang="zh-TW" noProof="0" smtClean="0"/>
              <a:t>Fourth level</a:t>
            </a:r>
          </a:p>
          <a:p>
            <a:pPr lvl="4"/>
            <a:r>
              <a:rPr lang="en-US" altLang="zh-TW" noProof="0" smtClean="0"/>
              <a:t>Fifth level</a:t>
            </a:r>
            <a:endParaRPr lang="zh-TW" altLang="en-US" noProof="0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7363"/>
            <a:ext cx="2946400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kumimoji="0" sz="1200">
                <a:latin typeface="Arial" pitchFamily="34" charset="0"/>
                <a:ea typeface="新細明體" pitchFamily="18" charset="-120"/>
              </a:defRPr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377363"/>
            <a:ext cx="2946400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kumimoji="0" sz="1200">
                <a:latin typeface="Arial" pitchFamily="34" charset="0"/>
                <a:ea typeface="新細明體" pitchFamily="18" charset="-120"/>
              </a:defRPr>
            </a:lvl1pPr>
          </a:lstStyle>
          <a:p>
            <a:pPr>
              <a:defRPr/>
            </a:pPr>
            <a:fld id="{3DF75199-CDF2-43BF-9BE6-8FA80D4ED60D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10017148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190500" y="141288"/>
            <a:ext cx="4030663" cy="1279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altLang="zh-TW" smtClean="0"/>
              <a:t>Click to edit Master title style</a:t>
            </a:r>
            <a:endParaRPr lang="zh-TW" alt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altLang="zh-TW" dirty="0" smtClean="0"/>
              <a:t>Click to edit Master subtitle style</a:t>
            </a:r>
            <a:endParaRPr lang="zh-TW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TW"/>
              <a:t>Copyright 2014 ITRI </a:t>
            </a:r>
            <a:r>
              <a:rPr lang="zh-TW" altLang="en-US"/>
              <a:t>工業技術研究院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D9180C-978D-4251-8722-88B4E4DC4D3A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  <p:sp>
        <p:nvSpPr>
          <p:cNvPr id="7" name="日期版面配置區 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F42E9456-99A0-49A9-8C6C-2254EAD9693F}" type="datetimeFigureOut">
              <a:rPr lang="zh-TW" altLang="en-US"/>
              <a:pPr>
                <a:defRPr/>
              </a:pPr>
              <a:t>2014/1/12</a:t>
            </a:fld>
            <a:endParaRPr lang="en-US" altLang="zh-TW"/>
          </a:p>
          <a:p>
            <a:pPr>
              <a:defRPr/>
            </a:pPr>
            <a:r>
              <a:rPr lang="en-US" altLang="zh-TW"/>
              <a:t>Chao-</a:t>
            </a:r>
            <a:r>
              <a:rPr lang="en-US" altLang="zh-TW" err="1"/>
              <a:t>Hsiung</a:t>
            </a:r>
            <a:r>
              <a:rPr lang="en-US" altLang="zh-TW"/>
              <a:t> Hung</a:t>
            </a:r>
            <a:endParaRPr lang="zh-TW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smtClean="0"/>
              <a:t>Click to edit Master title style</a:t>
            </a:r>
            <a:endParaRPr lang="zh-TW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altLang="zh-TW" smtClean="0"/>
              <a:t>Click to edit Master text styles</a:t>
            </a:r>
          </a:p>
          <a:p>
            <a:pPr lvl="1"/>
            <a:r>
              <a:rPr lang="en-US" altLang="zh-TW" smtClean="0"/>
              <a:t>Second level</a:t>
            </a:r>
          </a:p>
          <a:p>
            <a:pPr lvl="2"/>
            <a:r>
              <a:rPr lang="en-US" altLang="zh-TW" smtClean="0"/>
              <a:t>Third level</a:t>
            </a:r>
          </a:p>
          <a:p>
            <a:pPr lvl="3"/>
            <a:r>
              <a:rPr lang="en-US" altLang="zh-TW" smtClean="0"/>
              <a:t>Fourth level</a:t>
            </a:r>
          </a:p>
          <a:p>
            <a:pPr lvl="4"/>
            <a:r>
              <a:rPr lang="en-US" altLang="zh-TW" smtClean="0"/>
              <a:t>Fifth level</a:t>
            </a:r>
            <a:endParaRPr lang="zh-TW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1501775" y="6492875"/>
            <a:ext cx="2768600" cy="365125"/>
          </a:xfrm>
        </p:spPr>
        <p:txBody>
          <a:bodyPr/>
          <a:lstStyle>
            <a:lvl1pPr algn="l">
              <a:defRPr/>
            </a:lvl1pPr>
          </a:lstStyle>
          <a:p>
            <a:pPr>
              <a:defRPr/>
            </a:pPr>
            <a:r>
              <a:rPr lang="en-US" altLang="zh-TW"/>
              <a:t>Copyright 2014 ITRI </a:t>
            </a:r>
            <a:r>
              <a:rPr lang="zh-TW" altLang="en-US"/>
              <a:t>工業技術研究院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4281488" y="6492875"/>
            <a:ext cx="528637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3CEC43-D1A0-440A-820D-513FFB4ABA7D}" type="slidenum">
              <a:rPr lang="zh-TW" altLang="en-US"/>
              <a:pPr>
                <a:defRPr/>
              </a:pPr>
              <a:t>‹#›</a:t>
            </a:fld>
            <a:endParaRPr lang="zh-TW" altLang="en-US" dirty="0"/>
          </a:p>
        </p:txBody>
      </p:sp>
      <p:sp>
        <p:nvSpPr>
          <p:cNvPr id="6" name="日期版面配置區 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6980AAF8-4590-41D9-91BA-A71C63562C7C}" type="datetimeFigureOut">
              <a:rPr lang="zh-TW" altLang="en-US"/>
              <a:pPr>
                <a:defRPr/>
              </a:pPr>
              <a:t>2014/1/12</a:t>
            </a:fld>
            <a:endParaRPr lang="en-US" altLang="zh-TW"/>
          </a:p>
          <a:p>
            <a:pPr>
              <a:defRPr/>
            </a:pPr>
            <a:r>
              <a:rPr lang="en-US" altLang="zh-TW"/>
              <a:t>Chao-</a:t>
            </a:r>
            <a:r>
              <a:rPr lang="en-US" altLang="zh-TW" err="1"/>
              <a:t>Hsiung</a:t>
            </a:r>
            <a:r>
              <a:rPr lang="en-US" altLang="zh-TW"/>
              <a:t> Hung</a:t>
            </a:r>
            <a:endParaRPr lang="zh-TW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190500" y="141288"/>
            <a:ext cx="4030663" cy="1279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altLang="zh-TW" dirty="0" smtClean="0"/>
              <a:t>Click to edit Master title style</a:t>
            </a:r>
            <a:endParaRPr lang="zh-TW" alt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zh-TW" dirty="0" smtClean="0"/>
              <a:t>Click to edit Master text style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TW"/>
              <a:t>Copyright 2014 ITRI </a:t>
            </a:r>
            <a:r>
              <a:rPr lang="zh-TW" altLang="en-US"/>
              <a:t>工業技術研究院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76A694-D87D-4F54-AA25-C8AB8FB64C1E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  <p:sp>
        <p:nvSpPr>
          <p:cNvPr id="7" name="日期版面配置區 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EDDB17A3-EAA1-41AD-B688-8DACA021B3DB}" type="datetimeFigureOut">
              <a:rPr lang="zh-TW" altLang="en-US"/>
              <a:pPr>
                <a:defRPr/>
              </a:pPr>
              <a:t>2014/1/12</a:t>
            </a:fld>
            <a:endParaRPr lang="en-US" altLang="zh-TW"/>
          </a:p>
          <a:p>
            <a:pPr>
              <a:defRPr/>
            </a:pPr>
            <a:r>
              <a:rPr lang="en-US" altLang="zh-TW"/>
              <a:t>Chao-</a:t>
            </a:r>
            <a:r>
              <a:rPr lang="en-US" altLang="zh-TW" err="1"/>
              <a:t>Hsiung</a:t>
            </a:r>
            <a:r>
              <a:rPr lang="en-US" altLang="zh-TW"/>
              <a:t> Hung</a:t>
            </a:r>
            <a:endParaRPr lang="zh-TW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smtClean="0"/>
              <a:t>Click to edit Master title style</a:t>
            </a:r>
            <a:endParaRPr lang="zh-TW" alt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altLang="zh-TW" smtClean="0"/>
              <a:t>Click to edit Master text styles</a:t>
            </a:r>
          </a:p>
          <a:p>
            <a:pPr lvl="1"/>
            <a:r>
              <a:rPr lang="en-US" altLang="zh-TW" smtClean="0"/>
              <a:t>Second level</a:t>
            </a:r>
          </a:p>
          <a:p>
            <a:pPr lvl="2"/>
            <a:r>
              <a:rPr lang="en-US" altLang="zh-TW" smtClean="0"/>
              <a:t>Third level</a:t>
            </a:r>
          </a:p>
          <a:p>
            <a:pPr lvl="3"/>
            <a:r>
              <a:rPr lang="en-US" altLang="zh-TW" smtClean="0"/>
              <a:t>Fourth level</a:t>
            </a:r>
          </a:p>
          <a:p>
            <a:pPr lvl="4"/>
            <a:r>
              <a:rPr lang="en-US" altLang="zh-TW" smtClean="0"/>
              <a:t>Fifth level</a:t>
            </a:r>
            <a:endParaRPr lang="zh-TW" alt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altLang="zh-TW" smtClean="0"/>
              <a:t>Click to edit Master text styles</a:t>
            </a:r>
          </a:p>
          <a:p>
            <a:pPr lvl="1"/>
            <a:r>
              <a:rPr lang="en-US" altLang="zh-TW" smtClean="0"/>
              <a:t>Second level</a:t>
            </a:r>
          </a:p>
          <a:p>
            <a:pPr lvl="2"/>
            <a:r>
              <a:rPr lang="en-US" altLang="zh-TW" smtClean="0"/>
              <a:t>Third level</a:t>
            </a:r>
          </a:p>
          <a:p>
            <a:pPr lvl="3"/>
            <a:r>
              <a:rPr lang="en-US" altLang="zh-TW" smtClean="0"/>
              <a:t>Fourth level</a:t>
            </a:r>
          </a:p>
          <a:p>
            <a:pPr lvl="4"/>
            <a:r>
              <a:rPr lang="en-US" altLang="zh-TW" smtClean="0"/>
              <a:t>Fifth level</a:t>
            </a:r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r>
              <a:rPr lang="en-US" altLang="zh-TW"/>
              <a:t>Copyright 2014 ITRI </a:t>
            </a:r>
            <a:r>
              <a:rPr lang="zh-TW" altLang="en-US"/>
              <a:t>工業技術研究院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CA1D3D-17E5-4DEA-9C0B-6F51AD2AD1D9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  <p:sp>
        <p:nvSpPr>
          <p:cNvPr id="7" name="日期版面配置區 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2B2C79BD-D844-42BC-9BB6-ECDB4463E303}" type="datetimeFigureOut">
              <a:rPr lang="zh-TW" altLang="en-US"/>
              <a:pPr>
                <a:defRPr/>
              </a:pPr>
              <a:t>2014/1/12</a:t>
            </a:fld>
            <a:endParaRPr lang="en-US" altLang="zh-TW"/>
          </a:p>
          <a:p>
            <a:pPr>
              <a:defRPr/>
            </a:pPr>
            <a:r>
              <a:rPr lang="en-US" altLang="zh-TW"/>
              <a:t>Chao-</a:t>
            </a:r>
            <a:r>
              <a:rPr lang="en-US" altLang="zh-TW" err="1"/>
              <a:t>Hsiung</a:t>
            </a:r>
            <a:r>
              <a:rPr lang="en-US" altLang="zh-TW"/>
              <a:t> Hung</a:t>
            </a:r>
            <a:endParaRPr lang="zh-TW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TW" smtClean="0"/>
              <a:t>Click to edit Master title style</a:t>
            </a:r>
            <a:endParaRPr lang="zh-TW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TW" dirty="0" smtClean="0"/>
              <a:t>Click to edit Master text style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altLang="zh-TW" dirty="0" smtClean="0"/>
              <a:t>Click to edit Master text style</a:t>
            </a:r>
          </a:p>
          <a:p>
            <a:pPr lvl="1"/>
            <a:r>
              <a:rPr lang="en-US" altLang="zh-TW" dirty="0" smtClean="0"/>
              <a:t>Second level</a:t>
            </a:r>
          </a:p>
          <a:p>
            <a:pPr lvl="2"/>
            <a:r>
              <a:rPr lang="en-US" altLang="zh-TW" dirty="0" smtClean="0"/>
              <a:t>Third level</a:t>
            </a:r>
          </a:p>
          <a:p>
            <a:pPr lvl="3"/>
            <a:r>
              <a:rPr lang="en-US" altLang="zh-TW" dirty="0" smtClean="0"/>
              <a:t>Fourth level</a:t>
            </a:r>
          </a:p>
          <a:p>
            <a:pPr lvl="4"/>
            <a:r>
              <a:rPr lang="en-US" altLang="zh-TW" dirty="0" smtClean="0"/>
              <a:t>Fifth level</a:t>
            </a:r>
            <a:endParaRPr lang="zh-TW" alt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TW" dirty="0" smtClean="0"/>
              <a:t>Click to edit Master text style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altLang="zh-TW" dirty="0" smtClean="0"/>
              <a:t>Click to edit Master text style</a:t>
            </a:r>
          </a:p>
          <a:p>
            <a:pPr lvl="1"/>
            <a:r>
              <a:rPr lang="en-US" altLang="zh-TW" dirty="0" smtClean="0"/>
              <a:t>Second level</a:t>
            </a:r>
          </a:p>
          <a:p>
            <a:pPr lvl="2"/>
            <a:r>
              <a:rPr lang="en-US" altLang="zh-TW" dirty="0" smtClean="0"/>
              <a:t>Third level</a:t>
            </a:r>
          </a:p>
          <a:p>
            <a:pPr lvl="3"/>
            <a:r>
              <a:rPr lang="en-US" altLang="zh-TW" dirty="0" smtClean="0"/>
              <a:t>Fourth level</a:t>
            </a:r>
          </a:p>
          <a:p>
            <a:pPr lvl="4"/>
            <a:r>
              <a:rPr lang="en-US" altLang="zh-TW" dirty="0" smtClean="0"/>
              <a:t>Fifth level</a:t>
            </a:r>
            <a:endParaRPr lang="zh-TW" alt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r>
              <a:rPr lang="en-US" altLang="zh-TW"/>
              <a:t>Copyright 2014 ITRI </a:t>
            </a:r>
            <a:r>
              <a:rPr lang="zh-TW" altLang="en-US"/>
              <a:t>工業技術研究院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0D8D37-5DA9-47F7-9BF1-959D6A3C9C94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  <p:sp>
        <p:nvSpPr>
          <p:cNvPr id="9" name="日期版面配置區 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1CC4FEFB-AB60-4C9F-870E-63781424C1EC}" type="datetimeFigureOut">
              <a:rPr lang="zh-TW" altLang="en-US"/>
              <a:pPr>
                <a:defRPr/>
              </a:pPr>
              <a:t>2014/1/12</a:t>
            </a:fld>
            <a:endParaRPr lang="en-US" altLang="zh-TW"/>
          </a:p>
          <a:p>
            <a:pPr>
              <a:defRPr/>
            </a:pPr>
            <a:r>
              <a:rPr lang="en-US" altLang="zh-TW"/>
              <a:t>Chao-</a:t>
            </a:r>
            <a:r>
              <a:rPr lang="en-US" altLang="zh-TW" err="1"/>
              <a:t>Hsiung</a:t>
            </a:r>
            <a:r>
              <a:rPr lang="en-US" altLang="zh-TW"/>
              <a:t> Hung</a:t>
            </a:r>
            <a:endParaRPr lang="zh-TW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smtClean="0"/>
              <a:t>Click to edit Master title style</a:t>
            </a:r>
            <a:endParaRPr lang="zh-TW" alt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r>
              <a:rPr lang="en-US" altLang="zh-TW"/>
              <a:t>Copyright 2014 ITRI </a:t>
            </a:r>
            <a:r>
              <a:rPr lang="zh-TW" altLang="en-US"/>
              <a:t>工業技術研究院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758667-935C-49A9-BA02-06203D3895A8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  <p:sp>
        <p:nvSpPr>
          <p:cNvPr id="5" name="日期版面配置區 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326B4483-64CA-4163-BB05-5874A2A1BD35}" type="datetimeFigureOut">
              <a:rPr lang="zh-TW" altLang="en-US"/>
              <a:pPr>
                <a:defRPr/>
              </a:pPr>
              <a:t>2014/1/12</a:t>
            </a:fld>
            <a:endParaRPr lang="en-US" altLang="zh-TW"/>
          </a:p>
          <a:p>
            <a:pPr>
              <a:defRPr/>
            </a:pPr>
            <a:r>
              <a:rPr lang="en-US" altLang="zh-TW"/>
              <a:t>Chao-</a:t>
            </a:r>
            <a:r>
              <a:rPr lang="en-US" altLang="zh-TW" err="1"/>
              <a:t>Hsiung</a:t>
            </a:r>
            <a:r>
              <a:rPr lang="en-US" altLang="zh-TW"/>
              <a:t> Hung</a:t>
            </a:r>
            <a:endParaRPr lang="zh-TW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r>
              <a:rPr lang="en-US" altLang="zh-TW"/>
              <a:t>Copyright 2014 ITRI </a:t>
            </a:r>
            <a:r>
              <a:rPr lang="zh-TW" altLang="en-US"/>
              <a:t>工業技術研究院</a:t>
            </a:r>
          </a:p>
        </p:txBody>
      </p:sp>
      <p:sp>
        <p:nvSpPr>
          <p:cNvPr id="3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E07788-3665-4E52-9243-C14CAE2107AB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  <p:sp>
        <p:nvSpPr>
          <p:cNvPr id="4" name="日期版面配置區 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53606B9A-5324-40DC-A6C7-D81BC34AB18C}" type="datetimeFigureOut">
              <a:rPr lang="zh-TW" altLang="en-US"/>
              <a:pPr>
                <a:defRPr/>
              </a:pPr>
              <a:t>2014/1/12</a:t>
            </a:fld>
            <a:endParaRPr lang="en-US" altLang="zh-TW"/>
          </a:p>
          <a:p>
            <a:pPr>
              <a:defRPr/>
            </a:pPr>
            <a:r>
              <a:rPr lang="en-US" altLang="zh-TW"/>
              <a:t>Chao-</a:t>
            </a:r>
            <a:r>
              <a:rPr lang="en-US" altLang="zh-TW" err="1"/>
              <a:t>Hsiung</a:t>
            </a:r>
            <a:r>
              <a:rPr lang="en-US" altLang="zh-TW"/>
              <a:t> Hung</a:t>
            </a:r>
            <a:endParaRPr lang="zh-TW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altLang="zh-TW" smtClean="0"/>
              <a:t>Click to edit Master title style</a:t>
            </a:r>
            <a:endParaRPr lang="zh-TW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altLang="zh-TW" smtClean="0"/>
              <a:t>Click to edit Master text styles</a:t>
            </a:r>
          </a:p>
          <a:p>
            <a:pPr lvl="1"/>
            <a:r>
              <a:rPr lang="en-US" altLang="zh-TW" smtClean="0"/>
              <a:t>Second level</a:t>
            </a:r>
          </a:p>
          <a:p>
            <a:pPr lvl="2"/>
            <a:r>
              <a:rPr lang="en-US" altLang="zh-TW" smtClean="0"/>
              <a:t>Third level</a:t>
            </a:r>
          </a:p>
          <a:p>
            <a:pPr lvl="3"/>
            <a:r>
              <a:rPr lang="en-US" altLang="zh-TW" smtClean="0"/>
              <a:t>Fourth level</a:t>
            </a:r>
          </a:p>
          <a:p>
            <a:pPr lvl="4"/>
            <a:r>
              <a:rPr lang="en-US" altLang="zh-TW" smtClean="0"/>
              <a:t>Fifth level</a:t>
            </a:r>
            <a:endParaRPr lang="zh-TW" alt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altLang="zh-TW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r>
              <a:rPr lang="en-US" altLang="zh-TW"/>
              <a:t>Copyright 2014 ITRI </a:t>
            </a:r>
            <a:r>
              <a:rPr lang="zh-TW" altLang="en-US"/>
              <a:t>工業技術研究院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67561E-0EC8-4324-B0DB-D98726A8F6D6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  <p:sp>
        <p:nvSpPr>
          <p:cNvPr id="7" name="日期版面配置區 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C6E6ED58-58A7-41CB-83A2-4198AB0169BA}" type="datetimeFigureOut">
              <a:rPr lang="zh-TW" altLang="en-US"/>
              <a:pPr>
                <a:defRPr/>
              </a:pPr>
              <a:t>2014/1/12</a:t>
            </a:fld>
            <a:endParaRPr lang="en-US" altLang="zh-TW"/>
          </a:p>
          <a:p>
            <a:pPr>
              <a:defRPr/>
            </a:pPr>
            <a:r>
              <a:rPr lang="en-US" altLang="zh-TW"/>
              <a:t>Chao-</a:t>
            </a:r>
            <a:r>
              <a:rPr lang="en-US" altLang="zh-TW" err="1"/>
              <a:t>Hsiung</a:t>
            </a:r>
            <a:r>
              <a:rPr lang="en-US" altLang="zh-TW"/>
              <a:t> Hung</a:t>
            </a:r>
            <a:endParaRPr lang="zh-TW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altLang="zh-TW" smtClean="0"/>
              <a:t>Click to edit Master title style</a:t>
            </a:r>
            <a:endParaRPr lang="zh-TW" alt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TW" alt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altLang="zh-TW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r>
              <a:rPr lang="en-US" altLang="zh-TW"/>
              <a:t>Copyright 2014 ITRI </a:t>
            </a:r>
            <a:r>
              <a:rPr lang="zh-TW" altLang="en-US"/>
              <a:t>工業技術研究院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486436-5257-4E4B-9024-BFF5D04C5CF1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  <p:sp>
        <p:nvSpPr>
          <p:cNvPr id="7" name="日期版面配置區 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611808D5-ED6B-48A3-953C-7EB098BC796D}" type="datetimeFigureOut">
              <a:rPr lang="zh-TW" altLang="en-US"/>
              <a:pPr>
                <a:defRPr/>
              </a:pPr>
              <a:t>2014/1/12</a:t>
            </a:fld>
            <a:endParaRPr lang="en-US" altLang="zh-TW"/>
          </a:p>
          <a:p>
            <a:pPr>
              <a:defRPr/>
            </a:pPr>
            <a:r>
              <a:rPr lang="en-US" altLang="zh-TW"/>
              <a:t>Chao-</a:t>
            </a:r>
            <a:r>
              <a:rPr lang="en-US" altLang="zh-TW" err="1"/>
              <a:t>Hsiung</a:t>
            </a:r>
            <a:r>
              <a:rPr lang="en-US" altLang="zh-TW"/>
              <a:t> Hung</a:t>
            </a:r>
            <a:endParaRPr lang="zh-TW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TW" smtClean="0"/>
              <a:t>Click to edit Master title style</a:t>
            </a:r>
            <a:endParaRPr lang="zh-TW" altLang="en-US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TW" smtClean="0"/>
              <a:t>Click to edit Master text styles</a:t>
            </a:r>
          </a:p>
          <a:p>
            <a:pPr lvl="1"/>
            <a:r>
              <a:rPr lang="en-US" altLang="zh-TW" smtClean="0"/>
              <a:t>Second level</a:t>
            </a:r>
          </a:p>
          <a:p>
            <a:pPr lvl="2"/>
            <a:r>
              <a:rPr lang="en-US" altLang="zh-TW" smtClean="0"/>
              <a:t>Third level</a:t>
            </a:r>
          </a:p>
          <a:p>
            <a:pPr lvl="3"/>
            <a:r>
              <a:rPr lang="en-US" altLang="zh-TW" smtClean="0"/>
              <a:t>Fourth level</a:t>
            </a:r>
          </a:p>
          <a:p>
            <a:pPr lvl="4"/>
            <a:r>
              <a:rPr lang="en-US" altLang="zh-TW" smtClean="0"/>
              <a:t>Fifth level</a:t>
            </a:r>
            <a:endParaRPr lang="zh-TW" altLang="en-US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00188" y="6492875"/>
            <a:ext cx="27035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kumimoji="0" sz="1200">
                <a:solidFill>
                  <a:schemeClr val="tx1">
                    <a:tint val="75000"/>
                  </a:schemeClr>
                </a:solidFill>
                <a:ea typeface="新細明體" pitchFamily="18" charset="-120"/>
              </a:defRPr>
            </a:lvl1pPr>
          </a:lstStyle>
          <a:p>
            <a:pPr>
              <a:defRPr/>
            </a:pPr>
            <a:r>
              <a:rPr lang="en-US" altLang="zh-TW"/>
              <a:t>Copyright 2014 ITRI </a:t>
            </a:r>
            <a:r>
              <a:rPr lang="zh-TW" altLang="en-US"/>
              <a:t>工業技術研究院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214813" y="6492875"/>
            <a:ext cx="54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kumimoji="0" sz="1200">
                <a:solidFill>
                  <a:schemeClr val="tx1">
                    <a:tint val="75000"/>
                  </a:schemeClr>
                </a:solidFill>
                <a:ea typeface="新細明體" pitchFamily="18" charset="-120"/>
              </a:defRPr>
            </a:lvl1pPr>
          </a:lstStyle>
          <a:p>
            <a:pPr>
              <a:defRPr/>
            </a:pPr>
            <a:fld id="{635A6C38-BC12-4881-A664-68B9A14E4B4C}" type="slidenum">
              <a:rPr lang="zh-TW" altLang="en-US"/>
              <a:pPr>
                <a:defRPr/>
              </a:pPr>
              <a:t>‹#›</a:t>
            </a:fld>
            <a:endParaRPr lang="zh-TW" altLang="en-US" dirty="0"/>
          </a:p>
        </p:txBody>
      </p:sp>
      <p:pic>
        <p:nvPicPr>
          <p:cNvPr id="1030" name="Picture 9"/>
          <p:cNvPicPr>
            <a:picLocks noChangeAspect="1"/>
          </p:cNvPicPr>
          <p:nvPr userDrawn="1"/>
        </p:nvPicPr>
        <p:blipFill>
          <a:blip r:embed="rId11"/>
          <a:srcRect/>
          <a:stretch>
            <a:fillRect/>
          </a:stretch>
        </p:blipFill>
        <p:spPr bwMode="auto">
          <a:xfrm>
            <a:off x="0" y="6384925"/>
            <a:ext cx="1500188" cy="47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日期版面配置區 2"/>
          <p:cNvSpPr>
            <a:spLocks noGrp="1"/>
          </p:cNvSpPr>
          <p:nvPr>
            <p:ph type="dt" sz="half" idx="2"/>
          </p:nvPr>
        </p:nvSpPr>
        <p:spPr>
          <a:xfrm>
            <a:off x="701040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kumimoji="0" sz="1200">
                <a:solidFill>
                  <a:schemeClr val="tx1">
                    <a:tint val="75000"/>
                  </a:schemeClr>
                </a:solidFill>
                <a:ea typeface="新細明體" pitchFamily="18" charset="-120"/>
              </a:defRPr>
            </a:lvl1pPr>
          </a:lstStyle>
          <a:p>
            <a:pPr>
              <a:defRPr/>
            </a:pPr>
            <a:fld id="{05C21CB1-D795-49DD-9E46-30FADDFED284}" type="datetimeFigureOut">
              <a:rPr lang="zh-TW" altLang="en-US"/>
              <a:pPr>
                <a:defRPr/>
              </a:pPr>
              <a:t>2014/1/12</a:t>
            </a:fld>
            <a:endParaRPr lang="en-US" altLang="zh-TW"/>
          </a:p>
          <a:p>
            <a:pPr>
              <a:defRPr/>
            </a:pPr>
            <a:r>
              <a:rPr lang="en-US" altLang="zh-TW"/>
              <a:t>Chao-</a:t>
            </a:r>
            <a:r>
              <a:rPr lang="en-US" altLang="zh-TW" err="1"/>
              <a:t>Hsiung</a:t>
            </a:r>
            <a:r>
              <a:rPr lang="en-US" altLang="zh-TW"/>
              <a:t> Hung</a:t>
            </a:r>
            <a:endParaRPr lang="zh-TW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2" r:id="rId1"/>
    <p:sldLayoutId id="2147483763" r:id="rId2"/>
    <p:sldLayoutId id="2147483764" r:id="rId3"/>
    <p:sldLayoutId id="2147483765" r:id="rId4"/>
    <p:sldLayoutId id="2147483766" r:id="rId5"/>
    <p:sldLayoutId id="2147483767" r:id="rId6"/>
    <p:sldLayoutId id="2147483768" r:id="rId7"/>
    <p:sldLayoutId id="2147483769" r:id="rId8"/>
    <p:sldLayoutId id="2147483770" r:id="rId9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新細明體" pitchFamily="18" charset="-12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新細明體" pitchFamily="18" charset="-12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新細明體" pitchFamily="18" charset="-12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新細明體" pitchFamily="18" charset="-12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新細明體" pitchFamily="18" charset="-12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新細明體" pitchFamily="18" charset="-12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新細明體" pitchFamily="18" charset="-12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新細明體" pitchFamily="18" charset="-12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Title 2"/>
          <p:cNvSpPr>
            <a:spLocks noGrp="1"/>
          </p:cNvSpPr>
          <p:nvPr>
            <p:ph type="ctrTitle"/>
          </p:nvPr>
        </p:nvSpPr>
        <p:spPr>
          <a:xfrm>
            <a:off x="310243" y="1665514"/>
            <a:ext cx="8466364" cy="2065565"/>
          </a:xfrm>
        </p:spPr>
        <p:txBody>
          <a:bodyPr/>
          <a:lstStyle/>
          <a:p>
            <a:r>
              <a:rPr lang="en-CA" altLang="zh-TW" sz="3600" smtClean="0"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JCTVC-P0237</a:t>
            </a:r>
            <a:r>
              <a:rPr lang="en-CA" altLang="zh-TW" sz="3600" dirty="0" smtClean="0"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/>
            </a:r>
            <a:br>
              <a:rPr lang="en-CA" altLang="zh-TW" sz="3600" dirty="0" smtClean="0"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</a:br>
            <a:r>
              <a:rPr lang="en-CA" altLang="zh-TW" sz="3600" dirty="0" smtClean="0"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Non-RCE3</a:t>
            </a:r>
            <a:br>
              <a:rPr lang="en-CA" altLang="zh-TW" sz="3600" dirty="0" smtClean="0"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</a:br>
            <a:r>
              <a:rPr lang="en-CA" altLang="zh-TW" sz="3600" dirty="0" smtClean="0"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Major Color Padding Algorithm </a:t>
            </a:r>
            <a:br>
              <a:rPr lang="en-CA" altLang="zh-TW" sz="3600" dirty="0" smtClean="0"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</a:br>
            <a:r>
              <a:rPr lang="en-CA" altLang="zh-TW" sz="3600" dirty="0" smtClean="0"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for Intra Block Copy</a:t>
            </a:r>
            <a:endParaRPr lang="zh-TW" altLang="en-US" sz="3600" dirty="0" smtClean="0">
              <a:latin typeface="Arial Unicode MS" panose="020B0604020202020204" pitchFamily="34" charset="-120"/>
              <a:ea typeface="Arial Unicode MS" panose="020B0604020202020204" pitchFamily="34" charset="-120"/>
              <a:cs typeface="Arial Unicode MS" panose="020B0604020202020204" pitchFamily="34" charset="-120"/>
            </a:endParaRPr>
          </a:p>
        </p:txBody>
      </p:sp>
      <p:sp>
        <p:nvSpPr>
          <p:cNvPr id="13314" name="Subtitle 3"/>
          <p:cNvSpPr>
            <a:spLocks noGrp="1"/>
          </p:cNvSpPr>
          <p:nvPr>
            <p:ph type="subTitle" idx="1"/>
          </p:nvPr>
        </p:nvSpPr>
        <p:spPr>
          <a:xfrm>
            <a:off x="359229" y="4214359"/>
            <a:ext cx="8409214" cy="1100591"/>
          </a:xfrm>
        </p:spPr>
        <p:txBody>
          <a:bodyPr/>
          <a:lstStyle/>
          <a:p>
            <a:r>
              <a:rPr lang="en-CA" altLang="zh-TW" sz="2000" dirty="0" smtClean="0"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Chao-</a:t>
            </a:r>
            <a:r>
              <a:rPr lang="en-CA" altLang="zh-TW" sz="2000" dirty="0" err="1" smtClean="0"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Hsiung</a:t>
            </a:r>
            <a:r>
              <a:rPr lang="en-CA" altLang="zh-TW" sz="2000" dirty="0" smtClean="0"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 Hung</a:t>
            </a:r>
            <a:r>
              <a:rPr lang="en-US" altLang="zh-TW" sz="2000" dirty="0" smtClean="0"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, </a:t>
            </a:r>
            <a:r>
              <a:rPr lang="en-US" altLang="zh-TW" sz="2000" dirty="0" err="1" smtClean="0"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Erh</a:t>
            </a:r>
            <a:r>
              <a:rPr lang="en-US" altLang="zh-TW" sz="2000" dirty="0" smtClean="0"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-Chung </a:t>
            </a:r>
            <a:r>
              <a:rPr lang="en-US" altLang="zh-TW" sz="2000" dirty="0" err="1" smtClean="0"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Ke</a:t>
            </a:r>
            <a:r>
              <a:rPr lang="en-US" altLang="zh-TW" sz="2000" dirty="0" smtClean="0"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, </a:t>
            </a:r>
            <a:r>
              <a:rPr lang="zh-TW" altLang="zh-TW" sz="2000" dirty="0" smtClean="0"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Hsin-Ta Chiao</a:t>
            </a:r>
            <a:r>
              <a:rPr lang="en-US" altLang="zh-TW" sz="2000" dirty="0" smtClean="0"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 (ITRI)</a:t>
            </a:r>
            <a:endParaRPr lang="zh-TW" altLang="zh-TW" sz="2000" dirty="0" smtClean="0">
              <a:latin typeface="Arial Unicode MS" panose="020B0604020202020204" pitchFamily="34" charset="-120"/>
              <a:ea typeface="Arial Unicode MS" panose="020B0604020202020204" pitchFamily="34" charset="-120"/>
              <a:cs typeface="Arial Unicode MS" panose="020B0604020202020204" pitchFamily="34" charset="-120"/>
            </a:endParaRPr>
          </a:p>
          <a:p>
            <a:r>
              <a:rPr lang="zh-TW" altLang="zh-TW" sz="2000" dirty="0" smtClean="0"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Wen-Hsiao Peng</a:t>
            </a:r>
            <a:r>
              <a:rPr lang="en-US" altLang="zh-TW" sz="2000" dirty="0" smtClean="0"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, </a:t>
            </a:r>
            <a:r>
              <a:rPr lang="zh-TW" altLang="zh-TW" sz="2000" dirty="0" smtClean="0"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Hsueh-Ming Hang</a:t>
            </a:r>
            <a:r>
              <a:rPr lang="en-US" altLang="zh-TW" sz="2000" dirty="0" smtClean="0"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 (NCTU)</a:t>
            </a:r>
            <a:endParaRPr lang="zh-TW" altLang="zh-TW" sz="2000" dirty="0" smtClean="0">
              <a:latin typeface="Arial Unicode MS" panose="020B0604020202020204" pitchFamily="34" charset="-120"/>
              <a:ea typeface="Arial Unicode MS" panose="020B0604020202020204" pitchFamily="34" charset="-120"/>
              <a:cs typeface="Arial Unicode MS" panose="020B0604020202020204" pitchFamily="34" charset="-12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17C74D9-F1FE-41E6-A97C-B14A9E719949}" type="slidenum">
              <a:rPr lang="en-US" smtClean="0"/>
              <a:pPr>
                <a:defRPr/>
              </a:pPr>
              <a:t>1</a:t>
            </a:fld>
            <a:endParaRPr lang="en-US" dirty="0"/>
          </a:p>
        </p:txBody>
      </p:sp>
      <p:sp>
        <p:nvSpPr>
          <p:cNvPr id="13317" name="日期版面配置區 2"/>
          <p:cNvSpPr>
            <a:spLocks noGrp="1"/>
          </p:cNvSpPr>
          <p:nvPr>
            <p:ph type="dt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5BD067D6-428A-4060-BA9F-6405376098B9}" type="datetime1">
              <a:rPr lang="zh-TW" altLang="en-US" smtClean="0">
                <a:solidFill>
                  <a:srgbClr val="898989"/>
                </a:solidFill>
                <a:ea typeface="新細明體" charset="-120"/>
              </a:rPr>
              <a:pPr/>
              <a:t>2014/1/12</a:t>
            </a:fld>
            <a:endParaRPr lang="zh-TW" altLang="en-US" dirty="0" smtClean="0">
              <a:solidFill>
                <a:srgbClr val="898989"/>
              </a:solidFill>
              <a:ea typeface="新細明體" charset="-120"/>
            </a:endParaRPr>
          </a:p>
          <a:p>
            <a:r>
              <a:rPr lang="en-US" altLang="zh-TW" dirty="0" smtClean="0">
                <a:solidFill>
                  <a:srgbClr val="898989"/>
                </a:solidFill>
                <a:ea typeface="新細明體" charset="-120"/>
              </a:rPr>
              <a:t>ITRI and NCTU</a:t>
            </a:r>
            <a:endParaRPr lang="zh-TW" altLang="en-US" dirty="0" smtClean="0">
              <a:solidFill>
                <a:srgbClr val="898989"/>
              </a:solidFill>
              <a:ea typeface="新細明體" charset="-12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Experimental Results</a:t>
            </a:r>
            <a:endParaRPr lang="zh-TW" altLang="en-US" dirty="0" smtClean="0">
              <a:latin typeface="Arial Unicode MS" panose="020B0604020202020204" pitchFamily="34" charset="-120"/>
              <a:ea typeface="Arial Unicode MS" panose="020B0604020202020204" pitchFamily="34" charset="-120"/>
              <a:cs typeface="Arial Unicode MS" panose="020B0604020202020204" pitchFamily="34" charset="-12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E6936F8-3A41-406F-9A94-A2F70D994FBF}" type="slidenum">
              <a:rPr lang="zh-TW" altLang="en-US" smtClean="0"/>
              <a:pPr>
                <a:defRPr/>
              </a:pPr>
              <a:t>10</a:t>
            </a:fld>
            <a:endParaRPr lang="zh-TW" altLang="en-US" dirty="0"/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 eaLnBrk="1" hangingPunct="1"/>
            <a:r>
              <a:rPr lang="en-US" altLang="zh-TW" sz="2800" dirty="0" smtClean="0"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HM-12.1+Rext-5.1</a:t>
            </a:r>
          </a:p>
          <a:p>
            <a:pPr algn="just" eaLnBrk="1" hangingPunct="1"/>
            <a:r>
              <a:rPr kumimoji="0" lang="en-US" altLang="zh-TW" sz="2800" dirty="0" smtClean="0"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RCE3 test conditions</a:t>
            </a:r>
          </a:p>
        </p:txBody>
      </p:sp>
      <p:sp>
        <p:nvSpPr>
          <p:cNvPr id="6" name="日期版面配置區 2"/>
          <p:cNvSpPr>
            <a:spLocks noGrp="1"/>
          </p:cNvSpPr>
          <p:nvPr>
            <p:ph type="dt" sz="quarter" idx="12"/>
          </p:nvPr>
        </p:nvSpPr>
        <p:spPr bwMode="auto">
          <a:xfrm>
            <a:off x="7010400" y="6492875"/>
            <a:ext cx="2133600" cy="365125"/>
          </a:xfrm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5BD067D6-428A-4060-BA9F-6405376098B9}" type="datetime1">
              <a:rPr lang="zh-TW" altLang="en-US" smtClean="0">
                <a:solidFill>
                  <a:srgbClr val="898989"/>
                </a:solidFill>
                <a:ea typeface="新細明體" charset="-120"/>
              </a:rPr>
              <a:pPr/>
              <a:t>2014/1/12</a:t>
            </a:fld>
            <a:endParaRPr lang="zh-TW" altLang="en-US" dirty="0" smtClean="0">
              <a:solidFill>
                <a:srgbClr val="898989"/>
              </a:solidFill>
              <a:ea typeface="新細明體" charset="-120"/>
            </a:endParaRPr>
          </a:p>
          <a:p>
            <a:r>
              <a:rPr lang="en-US" altLang="zh-TW" dirty="0" smtClean="0">
                <a:solidFill>
                  <a:srgbClr val="898989"/>
                </a:solidFill>
                <a:ea typeface="新細明體" charset="-120"/>
              </a:rPr>
              <a:t>ITRI and NCTU</a:t>
            </a:r>
            <a:endParaRPr lang="zh-TW" altLang="en-US" dirty="0" smtClean="0">
              <a:solidFill>
                <a:srgbClr val="898989"/>
              </a:solidFill>
              <a:ea typeface="新細明體" charset="-12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sz="4000" dirty="0" smtClean="0"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Experimental Results, Lossless</a:t>
            </a:r>
            <a:endParaRPr lang="zh-TW" altLang="en-US" sz="4000" dirty="0" smtClean="0">
              <a:latin typeface="Arial Unicode MS" panose="020B0604020202020204" pitchFamily="34" charset="-120"/>
              <a:ea typeface="Arial Unicode MS" panose="020B0604020202020204" pitchFamily="34" charset="-120"/>
              <a:cs typeface="Arial Unicode MS" panose="020B0604020202020204" pitchFamily="34" charset="-12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E6936F8-3A41-406F-9A94-A2F70D994FBF}" type="slidenum">
              <a:rPr lang="zh-TW" altLang="en-US" smtClean="0"/>
              <a:pPr>
                <a:defRPr/>
              </a:pPr>
              <a:t>11</a:t>
            </a:fld>
            <a:endParaRPr lang="zh-TW" altLang="en-US" dirty="0"/>
          </a:p>
        </p:txBody>
      </p:sp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58666972"/>
              </p:ext>
            </p:extLst>
          </p:nvPr>
        </p:nvGraphicFramePr>
        <p:xfrm>
          <a:off x="220433" y="1560422"/>
          <a:ext cx="8719464" cy="2639940"/>
        </p:xfrm>
        <a:graphic>
          <a:graphicData uri="http://schemas.openxmlformats.org/drawingml/2006/table">
            <a:tbl>
              <a:tblPr/>
              <a:tblGrid>
                <a:gridCol w="1511844"/>
                <a:gridCol w="609425"/>
                <a:gridCol w="609425"/>
                <a:gridCol w="609425"/>
                <a:gridCol w="597705"/>
                <a:gridCol w="597705"/>
                <a:gridCol w="597705"/>
                <a:gridCol w="597705"/>
                <a:gridCol w="597705"/>
                <a:gridCol w="597705"/>
                <a:gridCol w="597705"/>
                <a:gridCol w="597705"/>
                <a:gridCol w="597705"/>
              </a:tblGrid>
              <a:tr h="192881">
                <a:tc>
                  <a:txBody>
                    <a:bodyPr/>
                    <a:lstStyle/>
                    <a:p>
                      <a:pPr algn="l" fontAlgn="b"/>
                      <a:r>
                        <a:rPr lang="zh-TW" alt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　</a:t>
                      </a:r>
                    </a:p>
                  </a:txBody>
                  <a:tcPr marL="8767" marR="8767" marT="876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AI</a:t>
                      </a:r>
                      <a:endParaRPr lang="en-US" sz="1100" b="1" i="0" u="none" strike="noStrike" dirty="0">
                        <a:solidFill>
                          <a:srgbClr val="FFFFFF"/>
                        </a:solidFill>
                        <a:effectLst/>
                        <a:latin typeface="Calibri"/>
                      </a:endParaRPr>
                    </a:p>
                  </a:txBody>
                  <a:tcPr marL="8767" marR="8767" marT="876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RA</a:t>
                      </a:r>
                      <a:endParaRPr lang="en-US" sz="1100" b="1" i="0" u="none" strike="noStrike" dirty="0">
                        <a:solidFill>
                          <a:srgbClr val="FFFFFF"/>
                        </a:solidFill>
                        <a:effectLst/>
                        <a:latin typeface="Calibri"/>
                      </a:endParaRPr>
                    </a:p>
                  </a:txBody>
                  <a:tcPr marL="8767" marR="8767" marT="876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100" b="1" i="0" u="none" strike="noStrike" dirty="0">
                        <a:solidFill>
                          <a:srgbClr val="FFFFFF"/>
                        </a:solidFill>
                        <a:effectLst/>
                        <a:latin typeface="Calibri"/>
                      </a:endParaRPr>
                    </a:p>
                  </a:txBody>
                  <a:tcPr marL="8767" marR="8767" marT="876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100" b="1" i="0" u="none" strike="noStrike" dirty="0">
                        <a:solidFill>
                          <a:srgbClr val="FFFFFF"/>
                        </a:solidFill>
                        <a:effectLst/>
                        <a:latin typeface="Calibri"/>
                      </a:endParaRPr>
                    </a:p>
                  </a:txBody>
                  <a:tcPr marL="8767" marR="8767" marT="876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100" b="1" i="0" u="none" strike="noStrike" dirty="0">
                        <a:solidFill>
                          <a:srgbClr val="FFFFFF"/>
                        </a:solidFill>
                        <a:effectLst/>
                        <a:latin typeface="Calibri"/>
                      </a:endParaRPr>
                    </a:p>
                  </a:txBody>
                  <a:tcPr marL="8767" marR="8767" marT="876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LB</a:t>
                      </a:r>
                      <a:endParaRPr lang="en-US" sz="1100" b="1" i="0" u="none" strike="noStrike" dirty="0">
                        <a:solidFill>
                          <a:srgbClr val="FFFFFF"/>
                        </a:solidFill>
                        <a:effectLst/>
                        <a:latin typeface="Calibri"/>
                      </a:endParaRPr>
                    </a:p>
                  </a:txBody>
                  <a:tcPr marL="8767" marR="8767" marT="876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100" b="1" i="0" u="none" strike="noStrike" dirty="0">
                        <a:solidFill>
                          <a:srgbClr val="FFFFFF"/>
                        </a:solidFill>
                        <a:effectLst/>
                        <a:latin typeface="Calibri"/>
                      </a:endParaRPr>
                    </a:p>
                  </a:txBody>
                  <a:tcPr marL="8767" marR="8767" marT="876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100" b="1" i="0" u="none" strike="noStrike" dirty="0">
                        <a:solidFill>
                          <a:srgbClr val="FFFFFF"/>
                        </a:solidFill>
                        <a:effectLst/>
                        <a:latin typeface="Calibri"/>
                      </a:endParaRPr>
                    </a:p>
                  </a:txBody>
                  <a:tcPr marL="8767" marR="8767" marT="876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100" b="1" i="0" u="none" strike="noStrike" dirty="0">
                        <a:solidFill>
                          <a:srgbClr val="FFFFFF"/>
                        </a:solidFill>
                        <a:effectLst/>
                        <a:latin typeface="Calibri"/>
                      </a:endParaRPr>
                    </a:p>
                  </a:txBody>
                  <a:tcPr marL="8767" marR="8767" marT="876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</a:tr>
              <a:tr h="184114">
                <a:tc>
                  <a:txBody>
                    <a:bodyPr/>
                    <a:lstStyle/>
                    <a:p>
                      <a:pPr algn="l" fontAlgn="b"/>
                      <a:r>
                        <a:rPr lang="zh-TW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　</a:t>
                      </a:r>
                    </a:p>
                  </a:txBody>
                  <a:tcPr marL="8767" marR="8767" marT="876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Total</a:t>
                      </a:r>
                    </a:p>
                  </a:txBody>
                  <a:tcPr marL="8767" marR="8767" marT="876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Avg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67" marR="8767" marT="876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Min</a:t>
                      </a:r>
                    </a:p>
                  </a:txBody>
                  <a:tcPr marL="8767" marR="8767" marT="876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Max</a:t>
                      </a:r>
                    </a:p>
                  </a:txBody>
                  <a:tcPr marL="8767" marR="8767" marT="876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Total</a:t>
                      </a:r>
                    </a:p>
                  </a:txBody>
                  <a:tcPr marL="8767" marR="8767" marT="876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Avg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67" marR="8767" marT="876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Min</a:t>
                      </a:r>
                    </a:p>
                  </a:txBody>
                  <a:tcPr marL="8767" marR="8767" marT="876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Max</a:t>
                      </a:r>
                    </a:p>
                  </a:txBody>
                  <a:tcPr marL="8767" marR="8767" marT="876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Total</a:t>
                      </a:r>
                    </a:p>
                  </a:txBody>
                  <a:tcPr marL="8767" marR="8767" marT="876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Avg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67" marR="8767" marT="876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Min</a:t>
                      </a:r>
                    </a:p>
                  </a:txBody>
                  <a:tcPr marL="8767" marR="8767" marT="876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Max</a:t>
                      </a:r>
                    </a:p>
                  </a:txBody>
                  <a:tcPr marL="8767" marR="8767" marT="876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7100">
                <a:tc>
                  <a:txBody>
                    <a:bodyPr/>
                    <a:lstStyle/>
                    <a:p>
                      <a:pPr algn="l" fontAlgn="b"/>
                      <a:r>
                        <a:rPr lang="zh-TW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　</a:t>
                      </a:r>
                    </a:p>
                  </a:txBody>
                  <a:tcPr marL="8767" marR="8767" marT="876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</a:tr>
              <a:tr h="1771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Class F</a:t>
                      </a:r>
                    </a:p>
                  </a:txBody>
                  <a:tcPr marL="8767" marR="8767" marT="876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-0.1%</a:t>
                      </a:r>
                    </a:p>
                  </a:txBody>
                  <a:tcPr marL="8767" marR="8767" marT="876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-0.1%</a:t>
                      </a:r>
                    </a:p>
                  </a:txBody>
                  <a:tcPr marL="8767" marR="8767" marT="876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-0.1%</a:t>
                      </a:r>
                    </a:p>
                  </a:txBody>
                  <a:tcPr marL="8767" marR="8767" marT="876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8767" marR="8767" marT="876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-0.1%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-0.1%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71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Class B</a:t>
                      </a:r>
                    </a:p>
                  </a:txBody>
                  <a:tcPr marL="8767" marR="8767" marT="876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8767" marR="8767" marT="876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8767" marR="8767" marT="876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8767" marR="8767" marT="876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8767" marR="8767" marT="876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71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RGB 4:4:4 SC</a:t>
                      </a:r>
                    </a:p>
                  </a:txBody>
                  <a:tcPr marL="8767" marR="8767" marT="876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-0.2%</a:t>
                      </a:r>
                    </a:p>
                  </a:txBody>
                  <a:tcPr marL="8767" marR="8767" marT="876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-0.3%</a:t>
                      </a:r>
                    </a:p>
                  </a:txBody>
                  <a:tcPr marL="8767" marR="8767" marT="876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-0.7%</a:t>
                      </a:r>
                    </a:p>
                  </a:txBody>
                  <a:tcPr marL="8767" marR="8767" marT="876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8767" marR="8767" marT="876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-0.1%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-0.7%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-0.2%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-0.6%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71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RGB 4:4:4 Animation</a:t>
                      </a:r>
                    </a:p>
                  </a:txBody>
                  <a:tcPr marL="8767" marR="8767" marT="876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8767" marR="8767" marT="876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8767" marR="8767" marT="876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8767" marR="8767" marT="876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8767" marR="8767" marT="876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71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YCbCr 4:4:4 SC</a:t>
                      </a:r>
                    </a:p>
                  </a:txBody>
                  <a:tcPr marL="8767" marR="8767" marT="876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-0.2%</a:t>
                      </a:r>
                    </a:p>
                  </a:txBody>
                  <a:tcPr marL="8767" marR="8767" marT="876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-0.3%</a:t>
                      </a:r>
                    </a:p>
                  </a:txBody>
                  <a:tcPr marL="8767" marR="8767" marT="876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-0.8%</a:t>
                      </a:r>
                    </a:p>
                  </a:txBody>
                  <a:tcPr marL="8767" marR="8767" marT="876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-0.1%</a:t>
                      </a:r>
                    </a:p>
                  </a:txBody>
                  <a:tcPr marL="8767" marR="8767" marT="876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-0.1%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-0.3%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-0.8%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-0.1%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-0.2%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-0.6%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71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YCbCr 4:4:4 Animation</a:t>
                      </a:r>
                    </a:p>
                  </a:txBody>
                  <a:tcPr marL="8767" marR="8767" marT="876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8767" marR="8767" marT="876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8767" marR="8767" marT="876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8767" marR="8767" marT="876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8767" marR="8767" marT="876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71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RangeExt</a:t>
                      </a:r>
                    </a:p>
                  </a:txBody>
                  <a:tcPr marL="8767" marR="8767" marT="876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8767" marR="8767" marT="876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8767" marR="8767" marT="876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8767" marR="8767" marT="876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8767" marR="8767" marT="876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71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RGB 4:4:4 SC (Optional)</a:t>
                      </a:r>
                    </a:p>
                  </a:txBody>
                  <a:tcPr marL="8767" marR="8767" marT="876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-0.7%</a:t>
                      </a:r>
                    </a:p>
                  </a:txBody>
                  <a:tcPr marL="8767" marR="8767" marT="876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-0.7%</a:t>
                      </a:r>
                    </a:p>
                  </a:txBody>
                  <a:tcPr marL="8767" marR="8767" marT="876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-1.4%</a:t>
                      </a:r>
                    </a:p>
                  </a:txBody>
                  <a:tcPr marL="8767" marR="8767" marT="876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-0.2%</a:t>
                      </a:r>
                    </a:p>
                  </a:txBody>
                  <a:tcPr marL="8767" marR="8767" marT="876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-0.2%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-0.7%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-1.5%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-0.2%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-0.2%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-0.7%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-1.2%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-0.1%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71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YCbCr 4:4:4 SC (Optional)</a:t>
                      </a:r>
                    </a:p>
                  </a:txBody>
                  <a:tcPr marL="8767" marR="8767" marT="876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-1.2%</a:t>
                      </a:r>
                    </a:p>
                  </a:txBody>
                  <a:tcPr marL="8767" marR="8767" marT="876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-1.2%</a:t>
                      </a:r>
                    </a:p>
                  </a:txBody>
                  <a:tcPr marL="8767" marR="8767" marT="876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-1.5%</a:t>
                      </a:r>
                    </a:p>
                  </a:txBody>
                  <a:tcPr marL="8767" marR="8767" marT="876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-0.6%</a:t>
                      </a:r>
                    </a:p>
                  </a:txBody>
                  <a:tcPr marL="8767" marR="8767" marT="876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-0.7%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-1.2%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-1.8%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-0.5%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-0.5%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-1.2%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-2.0%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-0.4%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71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Enc Time[%]</a:t>
                      </a:r>
                    </a:p>
                  </a:txBody>
                  <a:tcPr marL="8767" marR="8767" marT="876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111%</a:t>
                      </a:r>
                      <a:endParaRPr lang="en-US" altLang="zh-TW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67" marR="8767" marT="876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102%</a:t>
                      </a:r>
                      <a:endParaRPr lang="en-US" altLang="zh-TW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67" marR="8767" marT="876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altLang="zh-TW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67" marR="8767" marT="876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altLang="zh-TW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67" marR="8767" marT="876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altLang="zh-TW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67" marR="8767" marT="876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102%</a:t>
                      </a:r>
                      <a:endParaRPr lang="en-US" altLang="zh-TW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67" marR="8767" marT="876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altLang="zh-TW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67" marR="8767" marT="876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altLang="zh-TW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67" marR="8767" marT="876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altLang="zh-TW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67" marR="8767" marT="876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71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Dec Time[%]</a:t>
                      </a:r>
                    </a:p>
                  </a:txBody>
                  <a:tcPr marL="8767" marR="8767" marT="876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102%</a:t>
                      </a:r>
                    </a:p>
                  </a:txBody>
                  <a:tcPr marL="8767" marR="8767" marT="876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101%</a:t>
                      </a:r>
                      <a:endParaRPr lang="en-US" altLang="zh-TW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67" marR="8767" marT="876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altLang="zh-TW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67" marR="8767" marT="876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altLang="zh-TW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67" marR="8767" marT="876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altLang="zh-TW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67" marR="8767" marT="876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100%</a:t>
                      </a:r>
                      <a:endParaRPr lang="en-US" altLang="zh-TW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67" marR="8767" marT="876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altLang="zh-TW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67" marR="8767" marT="876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altLang="zh-TW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67" marR="8767" marT="876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altLang="zh-TW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67" marR="8767" marT="876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日期版面配置區 2"/>
          <p:cNvSpPr>
            <a:spLocks noGrp="1"/>
          </p:cNvSpPr>
          <p:nvPr>
            <p:ph type="dt" sz="quarter" idx="12"/>
          </p:nvPr>
        </p:nvSpPr>
        <p:spPr bwMode="auto">
          <a:xfrm>
            <a:off x="7010400" y="6492875"/>
            <a:ext cx="2133600" cy="365125"/>
          </a:xfrm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5BD067D6-428A-4060-BA9F-6405376098B9}" type="datetime1">
              <a:rPr lang="zh-TW" altLang="en-US" smtClean="0">
                <a:solidFill>
                  <a:srgbClr val="898989"/>
                </a:solidFill>
                <a:ea typeface="新細明體" charset="-120"/>
              </a:rPr>
              <a:pPr/>
              <a:t>2014/1/12</a:t>
            </a:fld>
            <a:endParaRPr lang="zh-TW" altLang="en-US" dirty="0" smtClean="0">
              <a:solidFill>
                <a:srgbClr val="898989"/>
              </a:solidFill>
              <a:ea typeface="新細明體" charset="-120"/>
            </a:endParaRPr>
          </a:p>
          <a:p>
            <a:r>
              <a:rPr lang="en-US" altLang="zh-TW" dirty="0" smtClean="0">
                <a:solidFill>
                  <a:srgbClr val="898989"/>
                </a:solidFill>
                <a:ea typeface="新細明體" charset="-120"/>
              </a:rPr>
              <a:t>ITRI and NCTU</a:t>
            </a:r>
            <a:endParaRPr lang="zh-TW" altLang="en-US" dirty="0" smtClean="0">
              <a:solidFill>
                <a:srgbClr val="898989"/>
              </a:solidFill>
              <a:ea typeface="新細明體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161574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sz="4000" dirty="0" smtClean="0"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Experimental Results, </a:t>
            </a:r>
            <a:r>
              <a:rPr lang="en-US" altLang="zh-TW" sz="4000" dirty="0" err="1" smtClean="0"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Lossy</a:t>
            </a:r>
            <a:endParaRPr lang="zh-TW" altLang="en-US" sz="4000" dirty="0" smtClean="0">
              <a:latin typeface="Arial Unicode MS" panose="020B0604020202020204" pitchFamily="34" charset="-120"/>
              <a:ea typeface="Arial Unicode MS" panose="020B0604020202020204" pitchFamily="34" charset="-120"/>
              <a:cs typeface="Arial Unicode MS" panose="020B0604020202020204" pitchFamily="34" charset="-12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E6936F8-3A41-406F-9A94-A2F70D994FBF}" type="slidenum">
              <a:rPr lang="zh-TW" altLang="en-US" smtClean="0"/>
              <a:pPr>
                <a:defRPr/>
              </a:pPr>
              <a:t>12</a:t>
            </a:fld>
            <a:endParaRPr lang="zh-TW" altLang="en-US" dirty="0"/>
          </a:p>
        </p:txBody>
      </p:sp>
      <p:graphicFrame>
        <p:nvGraphicFramePr>
          <p:cNvPr id="6" name="表格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75542719"/>
              </p:ext>
            </p:extLst>
          </p:nvPr>
        </p:nvGraphicFramePr>
        <p:xfrm>
          <a:off x="922563" y="1499620"/>
          <a:ext cx="7181847" cy="2114550"/>
        </p:xfrm>
        <a:graphic>
          <a:graphicData uri="http://schemas.openxmlformats.org/drawingml/2006/table">
            <a:tbl>
              <a:tblPr/>
              <a:tblGrid>
                <a:gridCol w="1380078"/>
                <a:gridCol w="644641"/>
                <a:gridCol w="644641"/>
                <a:gridCol w="644641"/>
                <a:gridCol w="644641"/>
                <a:gridCol w="644641"/>
                <a:gridCol w="644641"/>
                <a:gridCol w="644641"/>
                <a:gridCol w="644641"/>
                <a:gridCol w="644641"/>
              </a:tblGrid>
              <a:tr h="161925">
                <a:tc>
                  <a:txBody>
                    <a:bodyPr/>
                    <a:lstStyle/>
                    <a:p>
                      <a:pPr algn="l" fontAlgn="b"/>
                      <a:endParaRPr lang="zh-TW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All Intra Main-tier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All Intra High-tier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All Intra Super-High-tier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</a:tr>
              <a:tr h="171450">
                <a:tc>
                  <a:txBody>
                    <a:bodyPr/>
                    <a:lstStyle/>
                    <a:p>
                      <a:pPr algn="l" fontAlgn="b"/>
                      <a:endParaRPr lang="zh-TW" alt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V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V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V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Class F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-0.6%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-0.6%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-0.7%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-0.5%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-0.5%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-0.5%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-0.3%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Class B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RGB 4:4:4 SC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-0.9%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-0.8%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-0.8%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-0.8%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-0.9%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-0.8%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-0.8%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-0.8%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RGB 4:4:4 Animation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YCbCr 4:4:4 SC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-0.8%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-0.9%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-0.7%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-0.9%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-0.8%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-0.7%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-0.7%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-0.7%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YCbCr 4:4:4 Animation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RangeExt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RGB 4:4:4 SC (Optional)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-3.0%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-3.0%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-3.1%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-3.3%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-3.5%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-3.9%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-3.5%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-3.5%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-3.8%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</a:tr>
              <a:tr h="17145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YCbCr 4:4:4 SC (Optional)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-1.7%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-1.6%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-1.8%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-1.5%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-1.7%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-1.8%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-1.6%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-1.7%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Enc Time[%]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106%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106%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105%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Dec Time[%]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102%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102%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102%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7" name="表格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45774732"/>
              </p:ext>
            </p:extLst>
          </p:nvPr>
        </p:nvGraphicFramePr>
        <p:xfrm>
          <a:off x="187781" y="3856376"/>
          <a:ext cx="4261756" cy="2413635"/>
        </p:xfrm>
        <a:graphic>
          <a:graphicData uri="http://schemas.openxmlformats.org/drawingml/2006/table">
            <a:tbl>
              <a:tblPr/>
              <a:tblGrid>
                <a:gridCol w="1120738"/>
                <a:gridCol w="523503"/>
                <a:gridCol w="523503"/>
                <a:gridCol w="523503"/>
                <a:gridCol w="523503"/>
                <a:gridCol w="523503"/>
                <a:gridCol w="523503"/>
              </a:tblGrid>
              <a:tr h="152400">
                <a:tc>
                  <a:txBody>
                    <a:bodyPr/>
                    <a:lstStyle/>
                    <a:p>
                      <a:pPr algn="l" fontAlgn="b"/>
                      <a:endParaRPr lang="zh-TW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Random Access Main-tier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Random Access High-tier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endParaRPr lang="zh-TW" alt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V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V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Class F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-0.5%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-0.6%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-0.4%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-0.5%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-0.5%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Class B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RGB 4:4:4 SC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-0.6%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-0.6%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-0.7%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-0.6%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-0.6%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-0.7%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RGB 4:4:4 Animation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YCbCr 4:4:4 SC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-0.6%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-0.6%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-0.7%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-0.6%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-0.7%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-0.7%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YCbCr 4:4:4 Animation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RangeExt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RGB 4:4:4 SC (Optional)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-2.2%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-2.3%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-2.3%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-2.6%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-2.8%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-3.0%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YCbCr 4:4:4 SC (Optional)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-1.5%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-1.5%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-1.6%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-1.6%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-1.5%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-1.8%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Enc Time[%]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99%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Dec Time[%]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8" name="表格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63105078"/>
              </p:ext>
            </p:extLst>
          </p:nvPr>
        </p:nvGraphicFramePr>
        <p:xfrm>
          <a:off x="4547507" y="3878829"/>
          <a:ext cx="4376055" cy="2394585"/>
        </p:xfrm>
        <a:graphic>
          <a:graphicData uri="http://schemas.openxmlformats.org/drawingml/2006/table">
            <a:tbl>
              <a:tblPr/>
              <a:tblGrid>
                <a:gridCol w="1150797"/>
                <a:gridCol w="537543"/>
                <a:gridCol w="537543"/>
                <a:gridCol w="537543"/>
                <a:gridCol w="537543"/>
                <a:gridCol w="537543"/>
                <a:gridCol w="537543"/>
              </a:tblGrid>
              <a:tr h="152400">
                <a:tc>
                  <a:txBody>
                    <a:bodyPr/>
                    <a:lstStyle/>
                    <a:p>
                      <a:pPr algn="l" fontAlgn="b"/>
                      <a:endParaRPr lang="zh-TW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Low delay B Main-tier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Low delay B High-tier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endParaRPr lang="zh-TW" alt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V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V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Class F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-0.4%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-0.7%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-0.5%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-0.3%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Class B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RGB 4:4:4 SC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-0.6%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-0.6%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-0.7%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-0.5%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-0.5%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-0.5%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RGB 4:4:4 Animation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YCbCr 4:4:4 SC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-0.6%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-0.5%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-0.5%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-0.4%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YCbCr 4:4:4 Animation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RangeExt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RGB 4:4:4 SC (Optional)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-2.2%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-2.2%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-2.1%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-1.3%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YCbCr 4:4:4 SC (Optional)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Enc Time[%]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Dec Time[%]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日期版面配置區 2"/>
          <p:cNvSpPr>
            <a:spLocks noGrp="1"/>
          </p:cNvSpPr>
          <p:nvPr>
            <p:ph type="dt" sz="quarter" idx="12"/>
          </p:nvPr>
        </p:nvSpPr>
        <p:spPr bwMode="auto">
          <a:xfrm>
            <a:off x="7010400" y="6492875"/>
            <a:ext cx="2133600" cy="365125"/>
          </a:xfrm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5BD067D6-428A-4060-BA9F-6405376098B9}" type="datetime1">
              <a:rPr lang="zh-TW" altLang="en-US" smtClean="0">
                <a:solidFill>
                  <a:srgbClr val="898989"/>
                </a:solidFill>
                <a:ea typeface="新細明體" charset="-120"/>
              </a:rPr>
              <a:pPr/>
              <a:t>2014/1/12</a:t>
            </a:fld>
            <a:endParaRPr lang="zh-TW" altLang="en-US" dirty="0" smtClean="0">
              <a:solidFill>
                <a:srgbClr val="898989"/>
              </a:solidFill>
              <a:ea typeface="新細明體" charset="-120"/>
            </a:endParaRPr>
          </a:p>
          <a:p>
            <a:r>
              <a:rPr lang="en-US" altLang="zh-TW" dirty="0" smtClean="0">
                <a:solidFill>
                  <a:srgbClr val="898989"/>
                </a:solidFill>
                <a:ea typeface="新細明體" charset="-120"/>
              </a:rPr>
              <a:t>ITRI and NCTU</a:t>
            </a:r>
            <a:endParaRPr lang="zh-TW" altLang="en-US" dirty="0" smtClean="0">
              <a:solidFill>
                <a:srgbClr val="898989"/>
              </a:solidFill>
              <a:ea typeface="新細明體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4262387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zh-TW" dirty="0" smtClean="0"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Contents</a:t>
            </a:r>
          </a:p>
        </p:txBody>
      </p:sp>
      <p:sp>
        <p:nvSpPr>
          <p:cNvPr id="14338" name="Rectangle 3"/>
          <p:cNvSpPr>
            <a:spLocks noGrp="1" noChangeArrowheads="1"/>
          </p:cNvSpPr>
          <p:nvPr>
            <p:ph idx="4294967295"/>
          </p:nvPr>
        </p:nvSpPr>
        <p:spPr/>
        <p:txBody>
          <a:bodyPr/>
          <a:lstStyle/>
          <a:p>
            <a:pPr algn="just" eaLnBrk="1" hangingPunct="1"/>
            <a:r>
              <a:rPr lang="en-US" altLang="zh-TW" sz="2800" dirty="0" smtClean="0"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Introduction </a:t>
            </a:r>
          </a:p>
          <a:p>
            <a:pPr algn="just" eaLnBrk="1" hangingPunct="1"/>
            <a:r>
              <a:rPr lang="en-US" altLang="zh-TW" sz="2800" dirty="0" smtClean="0"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Proposed Algorithms</a:t>
            </a:r>
          </a:p>
          <a:p>
            <a:pPr algn="just" eaLnBrk="1" hangingPunct="1"/>
            <a:r>
              <a:rPr lang="en-US" altLang="zh-TW" sz="2800" dirty="0" smtClean="0"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Experimental Results</a:t>
            </a:r>
          </a:p>
          <a:p>
            <a:pPr algn="just" eaLnBrk="1" hangingPunct="1"/>
            <a:r>
              <a:rPr lang="en-US" altLang="zh-TW" sz="2800" dirty="0" smtClean="0">
                <a:solidFill>
                  <a:srgbClr val="FF0000"/>
                </a:solidFill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Conclusion</a:t>
            </a:r>
          </a:p>
        </p:txBody>
      </p:sp>
      <p:sp>
        <p:nvSpPr>
          <p:cNvPr id="3" name="投影片編號版面配置區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93722D3-7086-4CEB-9435-8DAEB701B8AC}" type="slidenum">
              <a:rPr lang="zh-TW" altLang="en-US" smtClean="0"/>
              <a:pPr>
                <a:defRPr/>
              </a:pPr>
              <a:t>13</a:t>
            </a:fld>
            <a:endParaRPr lang="zh-TW" altLang="en-US" dirty="0"/>
          </a:p>
        </p:txBody>
      </p:sp>
      <p:sp>
        <p:nvSpPr>
          <p:cNvPr id="6" name="日期版面配置區 2"/>
          <p:cNvSpPr>
            <a:spLocks noGrp="1"/>
          </p:cNvSpPr>
          <p:nvPr>
            <p:ph type="dt" sz="quarter" idx="12"/>
          </p:nvPr>
        </p:nvSpPr>
        <p:spPr bwMode="auto">
          <a:xfrm>
            <a:off x="7010400" y="6492875"/>
            <a:ext cx="2133600" cy="365125"/>
          </a:xfrm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5BD067D6-428A-4060-BA9F-6405376098B9}" type="datetime1">
              <a:rPr lang="zh-TW" altLang="en-US" smtClean="0">
                <a:solidFill>
                  <a:srgbClr val="898989"/>
                </a:solidFill>
                <a:ea typeface="新細明體" charset="-120"/>
              </a:rPr>
              <a:pPr/>
              <a:t>2014/1/12</a:t>
            </a:fld>
            <a:endParaRPr lang="zh-TW" altLang="en-US" dirty="0" smtClean="0">
              <a:solidFill>
                <a:srgbClr val="898989"/>
              </a:solidFill>
              <a:ea typeface="新細明體" charset="-120"/>
            </a:endParaRPr>
          </a:p>
          <a:p>
            <a:r>
              <a:rPr lang="en-US" altLang="zh-TW" dirty="0" smtClean="0">
                <a:solidFill>
                  <a:srgbClr val="898989"/>
                </a:solidFill>
                <a:ea typeface="新細明體" charset="-120"/>
              </a:rPr>
              <a:t>ITRI and NCTU</a:t>
            </a:r>
            <a:endParaRPr lang="zh-TW" altLang="en-US" dirty="0" smtClean="0">
              <a:solidFill>
                <a:srgbClr val="898989"/>
              </a:solidFill>
              <a:ea typeface="新細明體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937538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Conclusion</a:t>
            </a:r>
            <a:endParaRPr lang="zh-TW" altLang="en-US" dirty="0" smtClean="0">
              <a:latin typeface="Arial Unicode MS" panose="020B0604020202020204" pitchFamily="34" charset="-120"/>
              <a:ea typeface="Arial Unicode MS" panose="020B0604020202020204" pitchFamily="34" charset="-120"/>
              <a:cs typeface="Arial Unicode MS" panose="020B0604020202020204" pitchFamily="34" charset="-12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E6936F8-3A41-406F-9A94-A2F70D994FBF}" type="slidenum">
              <a:rPr lang="zh-TW" altLang="en-US" smtClean="0"/>
              <a:pPr>
                <a:defRPr/>
              </a:pPr>
              <a:t>14</a:t>
            </a:fld>
            <a:endParaRPr lang="zh-TW" altLang="en-US" dirty="0"/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 eaLnBrk="1" hangingPunct="1"/>
            <a:r>
              <a:rPr lang="en-US" altLang="zh-TW" sz="2800" dirty="0" smtClean="0"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A major color padding algorithm for intra block copy is proposed.</a:t>
            </a:r>
          </a:p>
          <a:p>
            <a:pPr algn="just" eaLnBrk="1" hangingPunct="1"/>
            <a:r>
              <a:rPr lang="en-US" altLang="zh-TW" sz="2800" dirty="0" smtClean="0"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Saving about 0.6%~3% on BD rate</a:t>
            </a:r>
            <a:r>
              <a:rPr kumimoji="0" lang="en-US" altLang="zh-TW" sz="2800" dirty="0"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 </a:t>
            </a:r>
            <a:r>
              <a:rPr kumimoji="0" lang="en-US" altLang="zh-TW" sz="2800" dirty="0" smtClean="0"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for many test sequences</a:t>
            </a:r>
            <a:r>
              <a:rPr lang="en-US" altLang="zh-TW" sz="2800" dirty="0" smtClean="0"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.</a:t>
            </a:r>
          </a:p>
        </p:txBody>
      </p:sp>
      <p:sp>
        <p:nvSpPr>
          <p:cNvPr id="6" name="日期版面配置區 2"/>
          <p:cNvSpPr>
            <a:spLocks noGrp="1"/>
          </p:cNvSpPr>
          <p:nvPr>
            <p:ph type="dt" sz="quarter" idx="12"/>
          </p:nvPr>
        </p:nvSpPr>
        <p:spPr bwMode="auto">
          <a:xfrm>
            <a:off x="7010400" y="6492875"/>
            <a:ext cx="2133600" cy="365125"/>
          </a:xfrm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5BD067D6-428A-4060-BA9F-6405376098B9}" type="datetime1">
              <a:rPr lang="zh-TW" altLang="en-US" smtClean="0">
                <a:solidFill>
                  <a:srgbClr val="898989"/>
                </a:solidFill>
                <a:ea typeface="新細明體" charset="-120"/>
              </a:rPr>
              <a:pPr/>
              <a:t>2014/1/12</a:t>
            </a:fld>
            <a:endParaRPr lang="zh-TW" altLang="en-US" dirty="0" smtClean="0">
              <a:solidFill>
                <a:srgbClr val="898989"/>
              </a:solidFill>
              <a:ea typeface="新細明體" charset="-120"/>
            </a:endParaRPr>
          </a:p>
          <a:p>
            <a:r>
              <a:rPr lang="en-US" altLang="zh-TW" dirty="0" smtClean="0">
                <a:solidFill>
                  <a:srgbClr val="898989"/>
                </a:solidFill>
                <a:ea typeface="新細明體" charset="-120"/>
              </a:rPr>
              <a:t>ITRI and NCTU</a:t>
            </a:r>
            <a:endParaRPr lang="zh-TW" altLang="en-US" dirty="0" smtClean="0">
              <a:solidFill>
                <a:srgbClr val="898989"/>
              </a:solidFill>
              <a:ea typeface="新細明體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142900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Acknowledgement</a:t>
            </a:r>
            <a:endParaRPr lang="zh-TW" altLang="en-US" dirty="0" smtClean="0">
              <a:latin typeface="Arial Unicode MS" panose="020B0604020202020204" pitchFamily="34" charset="-120"/>
              <a:ea typeface="Arial Unicode MS" panose="020B0604020202020204" pitchFamily="34" charset="-120"/>
              <a:cs typeface="Arial Unicode MS" panose="020B0604020202020204" pitchFamily="34" charset="-12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E6936F8-3A41-406F-9A94-A2F70D994FBF}" type="slidenum">
              <a:rPr lang="zh-TW" altLang="en-US" smtClean="0"/>
              <a:pPr>
                <a:defRPr/>
              </a:pPr>
              <a:t>15</a:t>
            </a:fld>
            <a:endParaRPr lang="zh-TW" altLang="en-US" dirty="0"/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 eaLnBrk="1" hangingPunct="1"/>
            <a:r>
              <a:rPr lang="en-US" altLang="zh-TW" sz="2800" dirty="0" smtClean="0"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We thank </a:t>
            </a:r>
            <a:r>
              <a:rPr lang="en-US" altLang="zh-TW" sz="2800" dirty="0" err="1" smtClean="0"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MediaTek</a:t>
            </a:r>
            <a:r>
              <a:rPr lang="en-US" altLang="zh-TW" sz="2800" dirty="0" smtClean="0"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 for crosscheck on our proposal</a:t>
            </a:r>
          </a:p>
        </p:txBody>
      </p:sp>
      <p:sp>
        <p:nvSpPr>
          <p:cNvPr id="6" name="日期版面配置區 2"/>
          <p:cNvSpPr>
            <a:spLocks noGrp="1"/>
          </p:cNvSpPr>
          <p:nvPr>
            <p:ph type="dt" sz="quarter" idx="12"/>
          </p:nvPr>
        </p:nvSpPr>
        <p:spPr bwMode="auto">
          <a:xfrm>
            <a:off x="7010400" y="6492875"/>
            <a:ext cx="2133600" cy="365125"/>
          </a:xfrm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5BD067D6-428A-4060-BA9F-6405376098B9}" type="datetime1">
              <a:rPr lang="zh-TW" altLang="en-US" smtClean="0">
                <a:solidFill>
                  <a:srgbClr val="898989"/>
                </a:solidFill>
                <a:ea typeface="新細明體" charset="-120"/>
              </a:rPr>
              <a:pPr/>
              <a:t>2014/1/12</a:t>
            </a:fld>
            <a:endParaRPr lang="zh-TW" altLang="en-US" dirty="0" smtClean="0">
              <a:solidFill>
                <a:srgbClr val="898989"/>
              </a:solidFill>
              <a:ea typeface="新細明體" charset="-120"/>
            </a:endParaRPr>
          </a:p>
          <a:p>
            <a:r>
              <a:rPr lang="en-US" altLang="zh-TW" dirty="0" smtClean="0">
                <a:solidFill>
                  <a:srgbClr val="898989"/>
                </a:solidFill>
                <a:ea typeface="新細明體" charset="-120"/>
              </a:rPr>
              <a:t>ITRI and NCTU</a:t>
            </a:r>
            <a:endParaRPr lang="zh-TW" altLang="en-US" dirty="0" smtClean="0">
              <a:solidFill>
                <a:srgbClr val="898989"/>
              </a:solidFill>
              <a:ea typeface="新細明體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918796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Title 1"/>
          <p:cNvSpPr>
            <a:spLocks noGrp="1"/>
          </p:cNvSpPr>
          <p:nvPr>
            <p:ph type="title"/>
          </p:nvPr>
        </p:nvSpPr>
        <p:spPr>
          <a:xfrm>
            <a:off x="457200" y="1433966"/>
            <a:ext cx="8229600" cy="1143000"/>
          </a:xfrm>
        </p:spPr>
        <p:txBody>
          <a:bodyPr/>
          <a:lstStyle/>
          <a:p>
            <a:r>
              <a:rPr lang="en-US" altLang="zh-TW" dirty="0" smtClean="0"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Thank you for your attention</a:t>
            </a:r>
            <a:r>
              <a:rPr lang="en-US" altLang="zh-TW" dirty="0"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!</a:t>
            </a:r>
            <a:endParaRPr lang="zh-TW" altLang="en-US" dirty="0" smtClean="0">
              <a:latin typeface="Arial Unicode MS" panose="020B0604020202020204" pitchFamily="34" charset="-120"/>
              <a:ea typeface="Arial Unicode MS" panose="020B0604020202020204" pitchFamily="34" charset="-120"/>
              <a:cs typeface="Arial Unicode MS" panose="020B0604020202020204" pitchFamily="34" charset="-12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E6936F8-3A41-406F-9A94-A2F70D994FBF}" type="slidenum">
              <a:rPr lang="zh-TW" altLang="en-US" smtClean="0"/>
              <a:pPr>
                <a:defRPr/>
              </a:pPr>
              <a:t>16</a:t>
            </a:fld>
            <a:endParaRPr lang="zh-TW" altLang="en-US" dirty="0"/>
          </a:p>
        </p:txBody>
      </p:sp>
      <p:sp>
        <p:nvSpPr>
          <p:cNvPr id="6" name="日期版面配置區 2"/>
          <p:cNvSpPr>
            <a:spLocks noGrp="1"/>
          </p:cNvSpPr>
          <p:nvPr>
            <p:ph type="dt" sz="quarter" idx="12"/>
          </p:nvPr>
        </p:nvSpPr>
        <p:spPr bwMode="auto">
          <a:xfrm>
            <a:off x="7010400" y="6492875"/>
            <a:ext cx="2133600" cy="365125"/>
          </a:xfrm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5BD067D6-428A-4060-BA9F-6405376098B9}" type="datetime1">
              <a:rPr lang="zh-TW" altLang="en-US" smtClean="0">
                <a:solidFill>
                  <a:srgbClr val="898989"/>
                </a:solidFill>
                <a:ea typeface="新細明體" charset="-120"/>
              </a:rPr>
              <a:pPr/>
              <a:t>2014/1/12</a:t>
            </a:fld>
            <a:endParaRPr lang="zh-TW" altLang="en-US" dirty="0" smtClean="0">
              <a:solidFill>
                <a:srgbClr val="898989"/>
              </a:solidFill>
              <a:ea typeface="新細明體" charset="-120"/>
            </a:endParaRPr>
          </a:p>
          <a:p>
            <a:r>
              <a:rPr lang="en-US" altLang="zh-TW" dirty="0" smtClean="0">
                <a:solidFill>
                  <a:srgbClr val="898989"/>
                </a:solidFill>
                <a:ea typeface="新細明體" charset="-120"/>
              </a:rPr>
              <a:t>ITRI and NCTU</a:t>
            </a:r>
            <a:endParaRPr lang="zh-TW" altLang="en-US" dirty="0" smtClean="0">
              <a:solidFill>
                <a:srgbClr val="898989"/>
              </a:solidFill>
              <a:ea typeface="新細明體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639502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zh-TW" dirty="0" smtClean="0"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Contents</a:t>
            </a:r>
          </a:p>
        </p:txBody>
      </p:sp>
      <p:sp>
        <p:nvSpPr>
          <p:cNvPr id="14338" name="Rectangle 3"/>
          <p:cNvSpPr>
            <a:spLocks noGrp="1" noChangeArrowheads="1"/>
          </p:cNvSpPr>
          <p:nvPr>
            <p:ph idx="4294967295"/>
          </p:nvPr>
        </p:nvSpPr>
        <p:spPr/>
        <p:txBody>
          <a:bodyPr/>
          <a:lstStyle/>
          <a:p>
            <a:pPr algn="just" eaLnBrk="1" hangingPunct="1"/>
            <a:r>
              <a:rPr lang="en-US" altLang="zh-TW" sz="2800" dirty="0" smtClean="0">
                <a:solidFill>
                  <a:srgbClr val="FF0000"/>
                </a:solidFill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Introduction </a:t>
            </a:r>
          </a:p>
          <a:p>
            <a:pPr lvl="1" algn="just" eaLnBrk="1" hangingPunct="1"/>
            <a:r>
              <a:rPr lang="en-US" altLang="zh-TW" sz="2400" dirty="0" smtClean="0">
                <a:solidFill>
                  <a:srgbClr val="FF0000"/>
                </a:solidFill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Intra Block Copy</a:t>
            </a:r>
          </a:p>
          <a:p>
            <a:pPr lvl="1" algn="just" eaLnBrk="1" hangingPunct="1"/>
            <a:r>
              <a:rPr lang="en-US" altLang="zh-TW" sz="2400" dirty="0" smtClean="0">
                <a:solidFill>
                  <a:srgbClr val="FF0000"/>
                </a:solidFill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Overlapping of Intra Block Copy</a:t>
            </a:r>
          </a:p>
          <a:p>
            <a:pPr algn="just" eaLnBrk="1" hangingPunct="1"/>
            <a:r>
              <a:rPr lang="en-US" altLang="zh-TW" sz="2800" dirty="0" smtClean="0"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Proposed Algorithms</a:t>
            </a:r>
          </a:p>
          <a:p>
            <a:pPr algn="just" eaLnBrk="1" hangingPunct="1"/>
            <a:r>
              <a:rPr lang="en-US" altLang="zh-TW" sz="2800" dirty="0" smtClean="0"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Experimental Results</a:t>
            </a:r>
          </a:p>
          <a:p>
            <a:pPr algn="just" eaLnBrk="1" hangingPunct="1"/>
            <a:r>
              <a:rPr lang="en-US" altLang="zh-TW" sz="2800" dirty="0" smtClean="0"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Conclusion</a:t>
            </a:r>
          </a:p>
        </p:txBody>
      </p:sp>
      <p:sp>
        <p:nvSpPr>
          <p:cNvPr id="3" name="投影片編號版面配置區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93722D3-7086-4CEB-9435-8DAEB701B8AC}" type="slidenum">
              <a:rPr lang="zh-TW" altLang="en-US" smtClean="0"/>
              <a:pPr>
                <a:defRPr/>
              </a:pPr>
              <a:t>2</a:t>
            </a:fld>
            <a:endParaRPr lang="zh-TW" altLang="en-US" dirty="0"/>
          </a:p>
        </p:txBody>
      </p:sp>
      <p:sp>
        <p:nvSpPr>
          <p:cNvPr id="6" name="日期版面配置區 2"/>
          <p:cNvSpPr>
            <a:spLocks noGrp="1"/>
          </p:cNvSpPr>
          <p:nvPr>
            <p:ph type="dt" sz="quarter" idx="12"/>
          </p:nvPr>
        </p:nvSpPr>
        <p:spPr bwMode="auto">
          <a:xfrm>
            <a:off x="7010400" y="6492875"/>
            <a:ext cx="2133600" cy="365125"/>
          </a:xfrm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5BD067D6-428A-4060-BA9F-6405376098B9}" type="datetime1">
              <a:rPr lang="zh-TW" altLang="en-US" smtClean="0">
                <a:solidFill>
                  <a:srgbClr val="898989"/>
                </a:solidFill>
                <a:ea typeface="新細明體" charset="-120"/>
              </a:rPr>
              <a:pPr/>
              <a:t>2014/1/12</a:t>
            </a:fld>
            <a:endParaRPr lang="zh-TW" altLang="en-US" dirty="0" smtClean="0">
              <a:solidFill>
                <a:srgbClr val="898989"/>
              </a:solidFill>
              <a:ea typeface="新細明體" charset="-120"/>
            </a:endParaRPr>
          </a:p>
          <a:p>
            <a:r>
              <a:rPr lang="en-US" altLang="zh-TW" dirty="0" smtClean="0">
                <a:solidFill>
                  <a:srgbClr val="898989"/>
                </a:solidFill>
                <a:ea typeface="新細明體" charset="-120"/>
              </a:rPr>
              <a:t>ITRI and NCTU</a:t>
            </a:r>
            <a:endParaRPr lang="zh-TW" altLang="en-US" dirty="0" smtClean="0">
              <a:solidFill>
                <a:srgbClr val="898989"/>
              </a:solidFill>
              <a:ea typeface="新細明體" charset="-12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2F95A3D1-8097-43A1-9123-CB20C2A0FE14}" type="slidenum">
              <a:rPr lang="zh-TW" altLang="en-US" smtClean="0"/>
              <a:pPr>
                <a:defRPr/>
              </a:pPr>
              <a:t>3</a:t>
            </a:fld>
            <a:endParaRPr lang="zh-TW" altLang="en-US" dirty="0"/>
          </a:p>
        </p:txBody>
      </p:sp>
      <p:sp>
        <p:nvSpPr>
          <p:cNvPr id="17411" name="Title 1"/>
          <p:cNvSpPr>
            <a:spLocks noGrp="1"/>
          </p:cNvSpPr>
          <p:nvPr>
            <p:ph type="title"/>
          </p:nvPr>
        </p:nvSpPr>
        <p:spPr>
          <a:xfrm>
            <a:off x="449036" y="103188"/>
            <a:ext cx="8229600" cy="1143000"/>
          </a:xfrm>
        </p:spPr>
        <p:txBody>
          <a:bodyPr/>
          <a:lstStyle/>
          <a:p>
            <a:r>
              <a:rPr lang="en-US" altLang="zh-TW" dirty="0" smtClean="0"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Intra Block Copy</a:t>
            </a:r>
            <a:endParaRPr lang="zh-TW" altLang="en-US" dirty="0" smtClean="0">
              <a:latin typeface="Arial Unicode MS" panose="020B0604020202020204" pitchFamily="34" charset="-120"/>
              <a:ea typeface="Arial Unicode MS" panose="020B0604020202020204" pitchFamily="34" charset="-120"/>
              <a:cs typeface="Arial Unicode MS" panose="020B0604020202020204" pitchFamily="34" charset="-12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113631" y="1179739"/>
            <a:ext cx="3600450" cy="3600450"/>
          </a:xfrm>
          <a:prstGeom prst="rect">
            <a:avLst/>
          </a:prstGeom>
          <a:solidFill>
            <a:srgbClr val="FFFF00">
              <a:alpha val="50000"/>
            </a:srgb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kumimoji="0" lang="zh-TW" altLang="en-US"/>
          </a:p>
        </p:txBody>
      </p:sp>
      <p:sp>
        <p:nvSpPr>
          <p:cNvPr id="26" name="矩形 25"/>
          <p:cNvSpPr/>
          <p:nvPr/>
        </p:nvSpPr>
        <p:spPr>
          <a:xfrm>
            <a:off x="4714081" y="1179739"/>
            <a:ext cx="3600450" cy="3600450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kumimoji="0" lang="zh-TW" altLang="en-US"/>
          </a:p>
        </p:txBody>
      </p:sp>
      <p:sp>
        <p:nvSpPr>
          <p:cNvPr id="6" name="矩形 5"/>
          <p:cNvSpPr/>
          <p:nvPr/>
        </p:nvSpPr>
        <p:spPr>
          <a:xfrm>
            <a:off x="2101056" y="1890939"/>
            <a:ext cx="720725" cy="720725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kumimoji="0" lang="zh-TW" altLang="en-US"/>
          </a:p>
        </p:txBody>
      </p:sp>
      <p:sp>
        <p:nvSpPr>
          <p:cNvPr id="17416" name="文字方塊 7"/>
          <p:cNvSpPr txBox="1">
            <a:spLocks noChangeArrowheads="1"/>
          </p:cNvSpPr>
          <p:nvPr/>
        </p:nvSpPr>
        <p:spPr bwMode="auto">
          <a:xfrm>
            <a:off x="1513681" y="4780189"/>
            <a:ext cx="280035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kumimoji="0" lang="en-US" altLang="zh-TW" dirty="0">
                <a:solidFill>
                  <a:schemeClr val="tx2"/>
                </a:solidFill>
              </a:rPr>
              <a:t>left LCU</a:t>
            </a:r>
          </a:p>
          <a:p>
            <a:pPr algn="ctr"/>
            <a:r>
              <a:rPr kumimoji="0" lang="en-US" altLang="zh-TW" dirty="0">
                <a:solidFill>
                  <a:schemeClr val="tx2"/>
                </a:solidFill>
              </a:rPr>
              <a:t>(LCU, largest coding unit)</a:t>
            </a:r>
            <a:endParaRPr kumimoji="0" lang="zh-TW" altLang="en-US" dirty="0">
              <a:solidFill>
                <a:schemeClr val="tx2"/>
              </a:solidFill>
            </a:endParaRPr>
          </a:p>
        </p:txBody>
      </p:sp>
      <p:sp>
        <p:nvSpPr>
          <p:cNvPr id="17417" name="文字方塊 32"/>
          <p:cNvSpPr txBox="1">
            <a:spLocks noChangeArrowheads="1"/>
          </p:cNvSpPr>
          <p:nvPr/>
        </p:nvSpPr>
        <p:spPr bwMode="auto">
          <a:xfrm>
            <a:off x="5799931" y="4780189"/>
            <a:ext cx="14287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kumimoji="0" lang="en-US" altLang="zh-TW" dirty="0">
                <a:solidFill>
                  <a:schemeClr val="tx2"/>
                </a:solidFill>
              </a:rPr>
              <a:t>current LCU</a:t>
            </a:r>
          </a:p>
        </p:txBody>
      </p:sp>
      <p:sp>
        <p:nvSpPr>
          <p:cNvPr id="34" name="矩形 33"/>
          <p:cNvSpPr/>
          <p:nvPr/>
        </p:nvSpPr>
        <p:spPr>
          <a:xfrm>
            <a:off x="6153944" y="2619602"/>
            <a:ext cx="720725" cy="720725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kumimoji="0" lang="zh-TW" altLang="en-US"/>
          </a:p>
        </p:txBody>
      </p:sp>
      <p:sp>
        <p:nvSpPr>
          <p:cNvPr id="17419" name="文字方塊 34"/>
          <p:cNvSpPr txBox="1">
            <a:spLocks noChangeArrowheads="1"/>
          </p:cNvSpPr>
          <p:nvPr/>
        </p:nvSpPr>
        <p:spPr bwMode="auto">
          <a:xfrm>
            <a:off x="5863431" y="3338739"/>
            <a:ext cx="130016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kumimoji="0" lang="en-US" altLang="zh-TW" dirty="0">
                <a:solidFill>
                  <a:srgbClr val="00B050"/>
                </a:solidFill>
              </a:rPr>
              <a:t>current CU</a:t>
            </a:r>
          </a:p>
        </p:txBody>
      </p:sp>
      <p:sp>
        <p:nvSpPr>
          <p:cNvPr id="17420" name="文字方塊 36"/>
          <p:cNvSpPr txBox="1">
            <a:spLocks noChangeArrowheads="1"/>
          </p:cNvSpPr>
          <p:nvPr/>
        </p:nvSpPr>
        <p:spPr bwMode="auto">
          <a:xfrm>
            <a:off x="1681956" y="2610077"/>
            <a:ext cx="15573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kumimoji="0" lang="en-US" altLang="zh-TW" dirty="0">
                <a:solidFill>
                  <a:srgbClr val="0070C0"/>
                </a:solidFill>
              </a:rPr>
              <a:t>reference CU</a:t>
            </a:r>
          </a:p>
        </p:txBody>
      </p:sp>
      <p:sp>
        <p:nvSpPr>
          <p:cNvPr id="17422" name="文字方塊 37"/>
          <p:cNvSpPr txBox="1">
            <a:spLocks noChangeArrowheads="1"/>
          </p:cNvSpPr>
          <p:nvPr/>
        </p:nvSpPr>
        <p:spPr bwMode="auto">
          <a:xfrm>
            <a:off x="1479862" y="5675851"/>
            <a:ext cx="6468437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kumimoji="0" lang="en-US" altLang="zh-TW" dirty="0" smtClean="0"/>
              <a:t>JCT VC N0256</a:t>
            </a:r>
          </a:p>
          <a:p>
            <a:pPr algn="ctr"/>
            <a:r>
              <a:rPr kumimoji="0" lang="en-US" altLang="zh-TW" dirty="0" smtClean="0"/>
              <a:t>Reference CU and current CU are located on the same frame</a:t>
            </a:r>
          </a:p>
          <a:p>
            <a:pPr algn="ctr"/>
            <a:r>
              <a:rPr kumimoji="0" lang="en-US" altLang="zh-TW" dirty="0" smtClean="0"/>
              <a:t>Yellow </a:t>
            </a:r>
            <a:r>
              <a:rPr kumimoji="0" lang="en-US" altLang="zh-TW" dirty="0"/>
              <a:t>region is available reconstructed pixels</a:t>
            </a:r>
          </a:p>
        </p:txBody>
      </p:sp>
      <p:sp>
        <p:nvSpPr>
          <p:cNvPr id="39" name="矩形 38"/>
          <p:cNvSpPr/>
          <p:nvPr/>
        </p:nvSpPr>
        <p:spPr>
          <a:xfrm>
            <a:off x="4714081" y="1179739"/>
            <a:ext cx="3600450" cy="1439863"/>
          </a:xfrm>
          <a:prstGeom prst="rect">
            <a:avLst/>
          </a:prstGeom>
          <a:solidFill>
            <a:srgbClr val="FFFF00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kumimoji="0" lang="zh-TW" altLang="en-US"/>
          </a:p>
        </p:txBody>
      </p:sp>
      <p:sp>
        <p:nvSpPr>
          <p:cNvPr id="40" name="矩形 39"/>
          <p:cNvSpPr/>
          <p:nvPr/>
        </p:nvSpPr>
        <p:spPr>
          <a:xfrm>
            <a:off x="4714081" y="2619602"/>
            <a:ext cx="1439863" cy="720725"/>
          </a:xfrm>
          <a:prstGeom prst="rect">
            <a:avLst/>
          </a:prstGeom>
          <a:solidFill>
            <a:srgbClr val="FFFF00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kumimoji="0" lang="zh-TW" altLang="en-US"/>
          </a:p>
        </p:txBody>
      </p:sp>
      <p:sp>
        <p:nvSpPr>
          <p:cNvPr id="17425" name="文字方塊 40"/>
          <p:cNvSpPr txBox="1">
            <a:spLocks noChangeArrowheads="1"/>
          </p:cNvSpPr>
          <p:nvPr/>
        </p:nvSpPr>
        <p:spPr bwMode="auto">
          <a:xfrm>
            <a:off x="4018240" y="1904659"/>
            <a:ext cx="141577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kumimoji="0" lang="en-US" altLang="zh-TW" dirty="0" smtClean="0">
                <a:solidFill>
                  <a:srgbClr val="C00000"/>
                </a:solidFill>
              </a:rPr>
              <a:t>block vector</a:t>
            </a:r>
            <a:endParaRPr kumimoji="0" lang="en-US" altLang="zh-TW" dirty="0">
              <a:solidFill>
                <a:srgbClr val="C00000"/>
              </a:solidFill>
            </a:endParaRPr>
          </a:p>
        </p:txBody>
      </p:sp>
      <p:cxnSp>
        <p:nvCxnSpPr>
          <p:cNvPr id="19" name="直線單箭頭接點 18"/>
          <p:cNvCxnSpPr/>
          <p:nvPr/>
        </p:nvCxnSpPr>
        <p:spPr>
          <a:xfrm flipH="1" flipV="1">
            <a:off x="2101056" y="1899670"/>
            <a:ext cx="4052888" cy="728663"/>
          </a:xfrm>
          <a:prstGeom prst="straightConnector1">
            <a:avLst/>
          </a:prstGeom>
          <a:ln w="22225">
            <a:solidFill>
              <a:schemeClr val="accent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日期版面配置區 2"/>
          <p:cNvSpPr>
            <a:spLocks noGrp="1"/>
          </p:cNvSpPr>
          <p:nvPr>
            <p:ph type="dt" sz="quarter" idx="12"/>
          </p:nvPr>
        </p:nvSpPr>
        <p:spPr bwMode="auto">
          <a:xfrm>
            <a:off x="7010400" y="6492875"/>
            <a:ext cx="2133600" cy="365125"/>
          </a:xfrm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5BD067D6-428A-4060-BA9F-6405376098B9}" type="datetime1">
              <a:rPr lang="zh-TW" altLang="en-US" smtClean="0">
                <a:solidFill>
                  <a:srgbClr val="898989"/>
                </a:solidFill>
                <a:ea typeface="新細明體" charset="-120"/>
              </a:rPr>
              <a:pPr/>
              <a:t>2014/1/12</a:t>
            </a:fld>
            <a:endParaRPr lang="zh-TW" altLang="en-US" dirty="0" smtClean="0">
              <a:solidFill>
                <a:srgbClr val="898989"/>
              </a:solidFill>
              <a:ea typeface="新細明體" charset="-120"/>
            </a:endParaRPr>
          </a:p>
          <a:p>
            <a:r>
              <a:rPr lang="en-US" altLang="zh-TW" dirty="0" smtClean="0">
                <a:solidFill>
                  <a:srgbClr val="898989"/>
                </a:solidFill>
                <a:ea typeface="新細明體" charset="-120"/>
              </a:rPr>
              <a:t>ITRI and NCTU</a:t>
            </a:r>
            <a:endParaRPr lang="zh-TW" altLang="en-US" dirty="0" smtClean="0">
              <a:solidFill>
                <a:srgbClr val="898989"/>
              </a:solidFill>
              <a:ea typeface="新細明體" charset="-12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B6705BA-237C-4C28-BFE0-3DF4D147A67E}" type="slidenum">
              <a:rPr lang="zh-TW" altLang="en-US" smtClean="0"/>
              <a:pPr>
                <a:defRPr/>
              </a:pPr>
              <a:t>4</a:t>
            </a:fld>
            <a:endParaRPr lang="zh-TW" altLang="en-US" dirty="0"/>
          </a:p>
        </p:txBody>
      </p:sp>
      <p:sp>
        <p:nvSpPr>
          <p:cNvPr id="18435" name="Title 1"/>
          <p:cNvSpPr>
            <a:spLocks noGrp="1"/>
          </p:cNvSpPr>
          <p:nvPr>
            <p:ph type="title"/>
          </p:nvPr>
        </p:nvSpPr>
        <p:spPr>
          <a:xfrm>
            <a:off x="244929" y="94796"/>
            <a:ext cx="8645978" cy="1143000"/>
          </a:xfrm>
        </p:spPr>
        <p:txBody>
          <a:bodyPr/>
          <a:lstStyle/>
          <a:p>
            <a:r>
              <a:rPr lang="en-US" altLang="zh-TW" dirty="0" smtClean="0"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Overlapping of Intra Block Copy</a:t>
            </a:r>
            <a:endParaRPr lang="zh-TW" altLang="en-US" dirty="0" smtClean="0">
              <a:latin typeface="Arial Unicode MS" panose="020B0604020202020204" pitchFamily="34" charset="-120"/>
              <a:ea typeface="Arial Unicode MS" panose="020B0604020202020204" pitchFamily="34" charset="-120"/>
              <a:cs typeface="Arial Unicode MS" panose="020B0604020202020204" pitchFamily="34" charset="-12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115101" y="1178149"/>
            <a:ext cx="3600450" cy="3600450"/>
          </a:xfrm>
          <a:prstGeom prst="rect">
            <a:avLst/>
          </a:prstGeom>
          <a:solidFill>
            <a:srgbClr val="FFFF00">
              <a:alpha val="50000"/>
            </a:srgb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kumimoji="0" lang="zh-TW" altLang="en-US"/>
          </a:p>
        </p:txBody>
      </p:sp>
      <p:sp>
        <p:nvSpPr>
          <p:cNvPr id="26" name="矩形 25"/>
          <p:cNvSpPr/>
          <p:nvPr/>
        </p:nvSpPr>
        <p:spPr>
          <a:xfrm>
            <a:off x="4715551" y="1178149"/>
            <a:ext cx="3600450" cy="3600450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kumimoji="0" lang="zh-TW" altLang="en-US"/>
          </a:p>
        </p:txBody>
      </p:sp>
      <p:sp>
        <p:nvSpPr>
          <p:cNvPr id="18440" name="文字方塊 7"/>
          <p:cNvSpPr txBox="1">
            <a:spLocks noChangeArrowheads="1"/>
          </p:cNvSpPr>
          <p:nvPr/>
        </p:nvSpPr>
        <p:spPr bwMode="auto">
          <a:xfrm>
            <a:off x="1515151" y="4778599"/>
            <a:ext cx="280035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kumimoji="0" lang="en-US" altLang="zh-TW" dirty="0">
                <a:solidFill>
                  <a:schemeClr val="tx2"/>
                </a:solidFill>
              </a:rPr>
              <a:t>left LCU</a:t>
            </a:r>
          </a:p>
          <a:p>
            <a:pPr algn="ctr"/>
            <a:r>
              <a:rPr kumimoji="0" lang="en-US" altLang="zh-TW" dirty="0">
                <a:solidFill>
                  <a:schemeClr val="tx2"/>
                </a:solidFill>
              </a:rPr>
              <a:t>(LCU, largest coding unit)</a:t>
            </a:r>
            <a:endParaRPr kumimoji="0" lang="zh-TW" altLang="en-US" dirty="0">
              <a:solidFill>
                <a:schemeClr val="tx2"/>
              </a:solidFill>
            </a:endParaRPr>
          </a:p>
        </p:txBody>
      </p:sp>
      <p:sp>
        <p:nvSpPr>
          <p:cNvPr id="18441" name="文字方塊 32"/>
          <p:cNvSpPr txBox="1">
            <a:spLocks noChangeArrowheads="1"/>
          </p:cNvSpPr>
          <p:nvPr/>
        </p:nvSpPr>
        <p:spPr bwMode="auto">
          <a:xfrm>
            <a:off x="5801401" y="4778599"/>
            <a:ext cx="14287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kumimoji="0" lang="en-US" altLang="zh-TW">
                <a:solidFill>
                  <a:schemeClr val="tx2"/>
                </a:solidFill>
              </a:rPr>
              <a:t>current LCU</a:t>
            </a:r>
          </a:p>
        </p:txBody>
      </p:sp>
      <p:sp>
        <p:nvSpPr>
          <p:cNvPr id="18443" name="文字方塊 34"/>
          <p:cNvSpPr txBox="1">
            <a:spLocks noChangeArrowheads="1"/>
          </p:cNvSpPr>
          <p:nvPr/>
        </p:nvSpPr>
        <p:spPr bwMode="auto">
          <a:xfrm>
            <a:off x="5864901" y="3337149"/>
            <a:ext cx="130016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kumimoji="0" lang="en-US" altLang="zh-TW">
                <a:solidFill>
                  <a:srgbClr val="00B050"/>
                </a:solidFill>
              </a:rPr>
              <a:t>current CU</a:t>
            </a:r>
          </a:p>
        </p:txBody>
      </p:sp>
      <p:sp>
        <p:nvSpPr>
          <p:cNvPr id="16" name="矩形 15"/>
          <p:cNvSpPr/>
          <p:nvPr/>
        </p:nvSpPr>
        <p:spPr>
          <a:xfrm>
            <a:off x="6169701" y="2618012"/>
            <a:ext cx="360363" cy="360362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kumimoji="0" lang="zh-TW" altLang="en-US"/>
          </a:p>
        </p:txBody>
      </p:sp>
      <p:sp>
        <p:nvSpPr>
          <p:cNvPr id="18446" name="文字方塊 16"/>
          <p:cNvSpPr txBox="1">
            <a:spLocks noChangeArrowheads="1"/>
          </p:cNvSpPr>
          <p:nvPr/>
        </p:nvSpPr>
        <p:spPr bwMode="auto">
          <a:xfrm>
            <a:off x="2529564" y="2625949"/>
            <a:ext cx="20828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kumimoji="0" lang="en-US" altLang="zh-TW" dirty="0">
                <a:solidFill>
                  <a:srgbClr val="FF0000"/>
                </a:solidFill>
              </a:rPr>
              <a:t>overlapping region</a:t>
            </a:r>
          </a:p>
        </p:txBody>
      </p:sp>
      <p:sp>
        <p:nvSpPr>
          <p:cNvPr id="18447" name="文字方塊 24"/>
          <p:cNvSpPr txBox="1">
            <a:spLocks noChangeArrowheads="1"/>
          </p:cNvSpPr>
          <p:nvPr/>
        </p:nvSpPr>
        <p:spPr bwMode="auto">
          <a:xfrm>
            <a:off x="1775501" y="5424712"/>
            <a:ext cx="5878513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kumimoji="0" lang="en-US" altLang="zh-TW" dirty="0"/>
              <a:t>Reference block and current block overlap together</a:t>
            </a:r>
          </a:p>
          <a:p>
            <a:pPr algn="ctr"/>
            <a:r>
              <a:rPr kumimoji="0" lang="en-US" altLang="zh-TW" dirty="0"/>
              <a:t>Reference block must </a:t>
            </a:r>
            <a:r>
              <a:rPr kumimoji="0" lang="en-US" altLang="zh-TW" dirty="0" smtClean="0"/>
              <a:t>contain </a:t>
            </a:r>
            <a:r>
              <a:rPr kumimoji="0" lang="en-US" altLang="zh-TW" dirty="0"/>
              <a:t>just reconstructed pixels</a:t>
            </a:r>
            <a:endParaRPr kumimoji="0" lang="zh-TW" altLang="en-US" dirty="0"/>
          </a:p>
        </p:txBody>
      </p:sp>
      <p:sp>
        <p:nvSpPr>
          <p:cNvPr id="39" name="矩形 38"/>
          <p:cNvSpPr/>
          <p:nvPr/>
        </p:nvSpPr>
        <p:spPr>
          <a:xfrm>
            <a:off x="4731542" y="1183026"/>
            <a:ext cx="3584459" cy="1439863"/>
          </a:xfrm>
          <a:prstGeom prst="rect">
            <a:avLst/>
          </a:prstGeom>
          <a:solidFill>
            <a:srgbClr val="FFFF00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kumimoji="0" lang="zh-TW" altLang="en-US"/>
          </a:p>
        </p:txBody>
      </p:sp>
      <p:sp>
        <p:nvSpPr>
          <p:cNvPr id="40" name="矩形 39"/>
          <p:cNvSpPr/>
          <p:nvPr/>
        </p:nvSpPr>
        <p:spPr>
          <a:xfrm>
            <a:off x="4730632" y="2613928"/>
            <a:ext cx="1439863" cy="720725"/>
          </a:xfrm>
          <a:prstGeom prst="rect">
            <a:avLst/>
          </a:prstGeom>
          <a:solidFill>
            <a:srgbClr val="FFFF00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kumimoji="0" lang="zh-TW" altLang="en-US"/>
          </a:p>
        </p:txBody>
      </p:sp>
      <p:cxnSp>
        <p:nvCxnSpPr>
          <p:cNvPr id="41" name="直線單箭頭接點 40"/>
          <p:cNvCxnSpPr>
            <a:stCxn id="18446" idx="3"/>
            <a:endCxn id="16" idx="1"/>
          </p:cNvCxnSpPr>
          <p:nvPr/>
        </p:nvCxnSpPr>
        <p:spPr>
          <a:xfrm flipV="1">
            <a:off x="4612364" y="2798987"/>
            <a:ext cx="1557337" cy="0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矩形 19"/>
          <p:cNvSpPr/>
          <p:nvPr/>
        </p:nvSpPr>
        <p:spPr>
          <a:xfrm>
            <a:off x="6155413" y="2613929"/>
            <a:ext cx="720725" cy="720725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kumimoji="0" lang="zh-TW" altLang="en-US"/>
          </a:p>
        </p:txBody>
      </p:sp>
      <p:sp>
        <p:nvSpPr>
          <p:cNvPr id="21" name="矩形 20"/>
          <p:cNvSpPr/>
          <p:nvPr/>
        </p:nvSpPr>
        <p:spPr>
          <a:xfrm>
            <a:off x="5810926" y="2253567"/>
            <a:ext cx="719138" cy="720725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kumimoji="0" lang="zh-TW" altLang="en-US"/>
          </a:p>
        </p:txBody>
      </p:sp>
      <p:sp>
        <p:nvSpPr>
          <p:cNvPr id="22" name="文字方塊 36"/>
          <p:cNvSpPr txBox="1">
            <a:spLocks noChangeArrowheads="1"/>
          </p:cNvSpPr>
          <p:nvPr/>
        </p:nvSpPr>
        <p:spPr bwMode="auto">
          <a:xfrm>
            <a:off x="5391826" y="1886967"/>
            <a:ext cx="15573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kumimoji="0" lang="en-US" altLang="zh-TW" dirty="0">
                <a:solidFill>
                  <a:srgbClr val="0070C0"/>
                </a:solidFill>
              </a:rPr>
              <a:t>reference CU</a:t>
            </a:r>
          </a:p>
        </p:txBody>
      </p:sp>
      <p:sp>
        <p:nvSpPr>
          <p:cNvPr id="19" name="日期版面配置區 2"/>
          <p:cNvSpPr>
            <a:spLocks noGrp="1"/>
          </p:cNvSpPr>
          <p:nvPr>
            <p:ph type="dt" sz="quarter" idx="12"/>
          </p:nvPr>
        </p:nvSpPr>
        <p:spPr bwMode="auto">
          <a:xfrm>
            <a:off x="7010400" y="6492875"/>
            <a:ext cx="2133600" cy="365125"/>
          </a:xfrm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5BD067D6-428A-4060-BA9F-6405376098B9}" type="datetime1">
              <a:rPr lang="zh-TW" altLang="en-US" smtClean="0">
                <a:solidFill>
                  <a:srgbClr val="898989"/>
                </a:solidFill>
                <a:ea typeface="新細明體" charset="-120"/>
              </a:rPr>
              <a:pPr/>
              <a:t>2014/1/12</a:t>
            </a:fld>
            <a:endParaRPr lang="zh-TW" altLang="en-US" dirty="0" smtClean="0">
              <a:solidFill>
                <a:srgbClr val="898989"/>
              </a:solidFill>
              <a:ea typeface="新細明體" charset="-120"/>
            </a:endParaRPr>
          </a:p>
          <a:p>
            <a:r>
              <a:rPr lang="en-US" altLang="zh-TW" dirty="0" smtClean="0">
                <a:solidFill>
                  <a:srgbClr val="898989"/>
                </a:solidFill>
                <a:ea typeface="新細明體" charset="-120"/>
              </a:rPr>
              <a:t>ITRI and NCTU</a:t>
            </a:r>
            <a:endParaRPr lang="zh-TW" altLang="en-US" dirty="0" smtClean="0">
              <a:solidFill>
                <a:srgbClr val="898989"/>
              </a:solidFill>
              <a:ea typeface="新細明體" charset="-12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zh-TW" dirty="0" smtClean="0"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Contents</a:t>
            </a:r>
          </a:p>
        </p:txBody>
      </p:sp>
      <p:sp>
        <p:nvSpPr>
          <p:cNvPr id="14338" name="Rectangle 3"/>
          <p:cNvSpPr>
            <a:spLocks noGrp="1" noChangeArrowheads="1"/>
          </p:cNvSpPr>
          <p:nvPr>
            <p:ph idx="4294967295"/>
          </p:nvPr>
        </p:nvSpPr>
        <p:spPr/>
        <p:txBody>
          <a:bodyPr/>
          <a:lstStyle/>
          <a:p>
            <a:pPr algn="just" eaLnBrk="1" hangingPunct="1"/>
            <a:r>
              <a:rPr lang="en-US" altLang="zh-TW" sz="2800" dirty="0" smtClean="0"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Introduction </a:t>
            </a:r>
          </a:p>
          <a:p>
            <a:pPr algn="just" eaLnBrk="1" hangingPunct="1"/>
            <a:r>
              <a:rPr lang="en-US" altLang="zh-TW" sz="2800" dirty="0" smtClean="0">
                <a:solidFill>
                  <a:srgbClr val="FF0000"/>
                </a:solidFill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Proposed Algorithms</a:t>
            </a:r>
          </a:p>
          <a:p>
            <a:pPr algn="just" eaLnBrk="1" hangingPunct="1"/>
            <a:r>
              <a:rPr lang="en-US" altLang="zh-TW" sz="2800" dirty="0" smtClean="0"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Experimental Results</a:t>
            </a:r>
          </a:p>
          <a:p>
            <a:pPr algn="just" eaLnBrk="1" hangingPunct="1"/>
            <a:r>
              <a:rPr lang="en-US" altLang="zh-TW" sz="2800" dirty="0" smtClean="0"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Conclusion</a:t>
            </a:r>
          </a:p>
        </p:txBody>
      </p:sp>
      <p:sp>
        <p:nvSpPr>
          <p:cNvPr id="3" name="投影片編號版面配置區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93722D3-7086-4CEB-9435-8DAEB701B8AC}" type="slidenum">
              <a:rPr lang="zh-TW" altLang="en-US" smtClean="0"/>
              <a:pPr>
                <a:defRPr/>
              </a:pPr>
              <a:t>5</a:t>
            </a:fld>
            <a:endParaRPr lang="zh-TW" altLang="en-US" dirty="0"/>
          </a:p>
        </p:txBody>
      </p:sp>
      <p:sp>
        <p:nvSpPr>
          <p:cNvPr id="6" name="日期版面配置區 2"/>
          <p:cNvSpPr>
            <a:spLocks noGrp="1"/>
          </p:cNvSpPr>
          <p:nvPr>
            <p:ph type="dt" sz="quarter" idx="12"/>
          </p:nvPr>
        </p:nvSpPr>
        <p:spPr bwMode="auto">
          <a:xfrm>
            <a:off x="7010400" y="6492875"/>
            <a:ext cx="2133600" cy="365125"/>
          </a:xfrm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5BD067D6-428A-4060-BA9F-6405376098B9}" type="datetime1">
              <a:rPr lang="zh-TW" altLang="en-US" smtClean="0">
                <a:solidFill>
                  <a:srgbClr val="898989"/>
                </a:solidFill>
                <a:ea typeface="新細明體" charset="-120"/>
              </a:rPr>
              <a:pPr/>
              <a:t>2014/1/12</a:t>
            </a:fld>
            <a:endParaRPr lang="zh-TW" altLang="en-US" dirty="0" smtClean="0">
              <a:solidFill>
                <a:srgbClr val="898989"/>
              </a:solidFill>
              <a:ea typeface="新細明體" charset="-120"/>
            </a:endParaRPr>
          </a:p>
          <a:p>
            <a:r>
              <a:rPr lang="en-US" altLang="zh-TW" dirty="0" smtClean="0">
                <a:solidFill>
                  <a:srgbClr val="898989"/>
                </a:solidFill>
                <a:ea typeface="新細明體" charset="-120"/>
              </a:rPr>
              <a:t>ITRI and NCTU</a:t>
            </a:r>
            <a:endParaRPr lang="zh-TW" altLang="en-US" dirty="0" smtClean="0">
              <a:solidFill>
                <a:srgbClr val="898989"/>
              </a:solidFill>
              <a:ea typeface="新細明體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258223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Content Placeholder 5"/>
          <p:cNvSpPr>
            <a:spLocks noGrp="1"/>
          </p:cNvSpPr>
          <p:nvPr>
            <p:ph idx="1"/>
          </p:nvPr>
        </p:nvSpPr>
        <p:spPr>
          <a:xfrm>
            <a:off x="457200" y="1325563"/>
            <a:ext cx="8137525" cy="1220787"/>
          </a:xfrm>
        </p:spPr>
        <p:txBody>
          <a:bodyPr>
            <a:normAutofit fontScale="92500"/>
          </a:bodyPr>
          <a:lstStyle/>
          <a:p>
            <a:pPr algn="just">
              <a:buFont typeface="Arial" panose="020B0604020202020204" pitchFamily="34" charset="0"/>
              <a:buChar char="•"/>
              <a:defRPr/>
            </a:pPr>
            <a:r>
              <a:rPr lang="en-US" altLang="zh-TW" sz="2400" dirty="0" smtClean="0"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Considering the reconstructed pixels in the </a:t>
            </a:r>
            <a:r>
              <a:rPr lang="en-US" altLang="zh-TW" sz="2400" dirty="0" smtClean="0">
                <a:solidFill>
                  <a:srgbClr val="00B0F0"/>
                </a:solidFill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left 1 column, top 1 row, left-up </a:t>
            </a:r>
            <a:r>
              <a:rPr lang="en-CA" altLang="zh-TW" sz="2400" dirty="0">
                <a:solidFill>
                  <a:srgbClr val="00B0F0"/>
                </a:solidFill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1</a:t>
            </a:r>
            <a:r>
              <a:rPr lang="en-US" altLang="zh-TW" sz="2400" dirty="0">
                <a:solidFill>
                  <a:srgbClr val="00B0F0"/>
                </a:solidFill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×</a:t>
            </a:r>
            <a:r>
              <a:rPr lang="en-CA" altLang="zh-TW" sz="2400" dirty="0" smtClean="0">
                <a:solidFill>
                  <a:srgbClr val="00B0F0"/>
                </a:solidFill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1 square</a:t>
            </a:r>
            <a:r>
              <a:rPr lang="en-CA" altLang="zh-TW" sz="2400" dirty="0" smtClean="0"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 around current CU</a:t>
            </a:r>
          </a:p>
          <a:p>
            <a:pPr algn="just">
              <a:buFont typeface="Arial" panose="020B0604020202020204" pitchFamily="34" charset="0"/>
              <a:buChar char="•"/>
              <a:defRPr/>
            </a:pPr>
            <a:r>
              <a:rPr lang="en-CA" altLang="zh-TW" sz="2400" dirty="0" smtClean="0"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Calculating histograms of these reconstructed pixels</a:t>
            </a:r>
            <a:endParaRPr lang="zh-TW" altLang="en-US" sz="2400" dirty="0" smtClean="0">
              <a:latin typeface="Arial Unicode MS" panose="020B0604020202020204" pitchFamily="34" charset="-120"/>
              <a:ea typeface="Arial Unicode MS" panose="020B0604020202020204" pitchFamily="34" charset="-120"/>
              <a:cs typeface="Arial Unicode MS" panose="020B0604020202020204" pitchFamily="34" charset="-12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284C961-DBDB-44ED-902A-441013F029AA}" type="slidenum">
              <a:rPr lang="zh-TW" altLang="en-US" smtClean="0"/>
              <a:pPr>
                <a:defRPr/>
              </a:pPr>
              <a:t>6</a:t>
            </a:fld>
            <a:endParaRPr lang="zh-TW" altLang="en-US"/>
          </a:p>
        </p:txBody>
      </p:sp>
      <p:sp>
        <p:nvSpPr>
          <p:cNvPr id="83" name="矩形 82"/>
          <p:cNvSpPr/>
          <p:nvPr/>
        </p:nvSpPr>
        <p:spPr>
          <a:xfrm>
            <a:off x="3262627" y="5680662"/>
            <a:ext cx="360363" cy="360362"/>
          </a:xfrm>
          <a:prstGeom prst="rect">
            <a:avLst/>
          </a:prstGeom>
          <a:solidFill>
            <a:srgbClr val="FFFF00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kumimoji="0" lang="zh-TW" altLang="en-US"/>
          </a:p>
        </p:txBody>
      </p:sp>
      <p:sp>
        <p:nvSpPr>
          <p:cNvPr id="84" name="矩形 83"/>
          <p:cNvSpPr/>
          <p:nvPr/>
        </p:nvSpPr>
        <p:spPr>
          <a:xfrm>
            <a:off x="3622990" y="5680662"/>
            <a:ext cx="360362" cy="360362"/>
          </a:xfrm>
          <a:prstGeom prst="rect">
            <a:avLst/>
          </a:prstGeom>
          <a:solidFill>
            <a:srgbClr val="FFFF00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kumimoji="0" lang="zh-TW" altLang="en-US"/>
          </a:p>
        </p:txBody>
      </p:sp>
      <p:sp>
        <p:nvSpPr>
          <p:cNvPr id="85" name="矩形 84"/>
          <p:cNvSpPr/>
          <p:nvPr/>
        </p:nvSpPr>
        <p:spPr>
          <a:xfrm>
            <a:off x="3983352" y="5680662"/>
            <a:ext cx="360363" cy="360362"/>
          </a:xfrm>
          <a:prstGeom prst="rect">
            <a:avLst/>
          </a:prstGeom>
          <a:solidFill>
            <a:srgbClr val="FFFF00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kumimoji="0" lang="zh-TW" altLang="en-US"/>
          </a:p>
        </p:txBody>
      </p:sp>
      <p:sp>
        <p:nvSpPr>
          <p:cNvPr id="86" name="矩形 85"/>
          <p:cNvSpPr/>
          <p:nvPr/>
        </p:nvSpPr>
        <p:spPr>
          <a:xfrm>
            <a:off x="4343715" y="5680662"/>
            <a:ext cx="358775" cy="360362"/>
          </a:xfrm>
          <a:prstGeom prst="rect">
            <a:avLst/>
          </a:prstGeom>
          <a:solidFill>
            <a:srgbClr val="FFFF00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kumimoji="0" lang="zh-TW" altLang="en-US"/>
          </a:p>
        </p:txBody>
      </p:sp>
      <p:sp>
        <p:nvSpPr>
          <p:cNvPr id="87" name="矩形 86"/>
          <p:cNvSpPr/>
          <p:nvPr/>
        </p:nvSpPr>
        <p:spPr>
          <a:xfrm>
            <a:off x="4702490" y="5680662"/>
            <a:ext cx="360362" cy="360362"/>
          </a:xfrm>
          <a:prstGeom prst="rect">
            <a:avLst/>
          </a:prstGeom>
          <a:solidFill>
            <a:srgbClr val="FFFF00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kumimoji="0" lang="zh-TW" altLang="en-US"/>
          </a:p>
        </p:txBody>
      </p:sp>
      <p:sp>
        <p:nvSpPr>
          <p:cNvPr id="88" name="矩形 87"/>
          <p:cNvSpPr/>
          <p:nvPr/>
        </p:nvSpPr>
        <p:spPr>
          <a:xfrm>
            <a:off x="5062852" y="5680662"/>
            <a:ext cx="360363" cy="360363"/>
          </a:xfrm>
          <a:prstGeom prst="rect">
            <a:avLst/>
          </a:prstGeom>
          <a:solidFill>
            <a:srgbClr val="FFFF00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kumimoji="0" lang="zh-TW" altLang="en-US"/>
          </a:p>
        </p:txBody>
      </p:sp>
      <p:sp>
        <p:nvSpPr>
          <p:cNvPr id="89" name="矩形 88"/>
          <p:cNvSpPr/>
          <p:nvPr/>
        </p:nvSpPr>
        <p:spPr>
          <a:xfrm>
            <a:off x="5423215" y="5680662"/>
            <a:ext cx="360362" cy="360362"/>
          </a:xfrm>
          <a:prstGeom prst="rect">
            <a:avLst/>
          </a:prstGeom>
          <a:solidFill>
            <a:srgbClr val="FFFF00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kumimoji="0" lang="zh-TW" altLang="en-US"/>
          </a:p>
        </p:txBody>
      </p:sp>
      <p:sp>
        <p:nvSpPr>
          <p:cNvPr id="90" name="矩形 89"/>
          <p:cNvSpPr/>
          <p:nvPr/>
        </p:nvSpPr>
        <p:spPr>
          <a:xfrm>
            <a:off x="5783577" y="5680662"/>
            <a:ext cx="360363" cy="360362"/>
          </a:xfrm>
          <a:prstGeom prst="rect">
            <a:avLst/>
          </a:prstGeom>
          <a:solidFill>
            <a:srgbClr val="FFFF00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kumimoji="0" lang="zh-TW" altLang="en-US"/>
          </a:p>
        </p:txBody>
      </p:sp>
      <p:sp>
        <p:nvSpPr>
          <p:cNvPr id="21573" name="文字方塊 4"/>
          <p:cNvSpPr txBox="1">
            <a:spLocks noChangeArrowheads="1"/>
          </p:cNvSpPr>
          <p:nvPr/>
        </p:nvSpPr>
        <p:spPr bwMode="auto">
          <a:xfrm>
            <a:off x="4058648" y="6029912"/>
            <a:ext cx="1300163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kumimoji="0" lang="en-US" altLang="zh-TW">
                <a:solidFill>
                  <a:srgbClr val="FF0000"/>
                </a:solidFill>
              </a:rPr>
              <a:t>current CU</a:t>
            </a:r>
            <a:endParaRPr kumimoji="0" lang="zh-TW" altLang="en-US">
              <a:solidFill>
                <a:srgbClr val="FF0000"/>
              </a:solidFill>
            </a:endParaRPr>
          </a:p>
        </p:txBody>
      </p:sp>
      <p:sp>
        <p:nvSpPr>
          <p:cNvPr id="94" name="矩形 93"/>
          <p:cNvSpPr/>
          <p:nvPr/>
        </p:nvSpPr>
        <p:spPr>
          <a:xfrm>
            <a:off x="2900786" y="5680663"/>
            <a:ext cx="360362" cy="360362"/>
          </a:xfrm>
          <a:prstGeom prst="rect">
            <a:avLst/>
          </a:prstGeom>
          <a:solidFill>
            <a:srgbClr val="00B0F0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kumimoji="0" lang="zh-TW" altLang="en-US"/>
          </a:p>
        </p:txBody>
      </p:sp>
      <p:sp>
        <p:nvSpPr>
          <p:cNvPr id="95" name="矩形 94"/>
          <p:cNvSpPr/>
          <p:nvPr/>
        </p:nvSpPr>
        <p:spPr>
          <a:xfrm>
            <a:off x="2902264" y="5331412"/>
            <a:ext cx="360362" cy="360363"/>
          </a:xfrm>
          <a:prstGeom prst="rect">
            <a:avLst/>
          </a:prstGeom>
          <a:solidFill>
            <a:srgbClr val="00B0F0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kumimoji="0" lang="zh-TW" altLang="en-US"/>
          </a:p>
        </p:txBody>
      </p:sp>
      <p:sp>
        <p:nvSpPr>
          <p:cNvPr id="103" name="矩形 102"/>
          <p:cNvSpPr/>
          <p:nvPr/>
        </p:nvSpPr>
        <p:spPr>
          <a:xfrm>
            <a:off x="2900785" y="2808872"/>
            <a:ext cx="360363" cy="360362"/>
          </a:xfrm>
          <a:prstGeom prst="rect">
            <a:avLst/>
          </a:prstGeom>
          <a:solidFill>
            <a:srgbClr val="00B0F0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kumimoji="0" lang="zh-TW" altLang="en-US"/>
          </a:p>
        </p:txBody>
      </p:sp>
      <p:sp>
        <p:nvSpPr>
          <p:cNvPr id="104" name="矩形 103"/>
          <p:cNvSpPr/>
          <p:nvPr/>
        </p:nvSpPr>
        <p:spPr>
          <a:xfrm>
            <a:off x="3262628" y="2808871"/>
            <a:ext cx="360362" cy="360363"/>
          </a:xfrm>
          <a:prstGeom prst="rect">
            <a:avLst/>
          </a:prstGeom>
          <a:solidFill>
            <a:srgbClr val="00B0F0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kumimoji="0" lang="zh-TW" altLang="en-US"/>
          </a:p>
        </p:txBody>
      </p:sp>
      <p:sp>
        <p:nvSpPr>
          <p:cNvPr id="105" name="矩形 104"/>
          <p:cNvSpPr/>
          <p:nvPr/>
        </p:nvSpPr>
        <p:spPr>
          <a:xfrm>
            <a:off x="3622988" y="2808872"/>
            <a:ext cx="360363" cy="360363"/>
          </a:xfrm>
          <a:prstGeom prst="rect">
            <a:avLst/>
          </a:prstGeom>
          <a:solidFill>
            <a:srgbClr val="00B0F0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kumimoji="0" lang="zh-TW" altLang="en-US"/>
          </a:p>
        </p:txBody>
      </p:sp>
      <p:sp>
        <p:nvSpPr>
          <p:cNvPr id="106" name="矩形 105"/>
          <p:cNvSpPr/>
          <p:nvPr/>
        </p:nvSpPr>
        <p:spPr>
          <a:xfrm>
            <a:off x="3983351" y="2808872"/>
            <a:ext cx="358775" cy="360363"/>
          </a:xfrm>
          <a:prstGeom prst="rect">
            <a:avLst/>
          </a:prstGeom>
          <a:solidFill>
            <a:srgbClr val="00B0F0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kumimoji="0" lang="zh-TW" altLang="en-US"/>
          </a:p>
        </p:txBody>
      </p:sp>
      <p:sp>
        <p:nvSpPr>
          <p:cNvPr id="107" name="矩形 106"/>
          <p:cNvSpPr/>
          <p:nvPr/>
        </p:nvSpPr>
        <p:spPr>
          <a:xfrm>
            <a:off x="4342126" y="2808870"/>
            <a:ext cx="360362" cy="360363"/>
          </a:xfrm>
          <a:prstGeom prst="rect">
            <a:avLst/>
          </a:prstGeom>
          <a:solidFill>
            <a:srgbClr val="00B0F0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kumimoji="0" lang="zh-TW" altLang="en-US"/>
          </a:p>
        </p:txBody>
      </p:sp>
      <p:sp>
        <p:nvSpPr>
          <p:cNvPr id="108" name="矩形 107"/>
          <p:cNvSpPr/>
          <p:nvPr/>
        </p:nvSpPr>
        <p:spPr>
          <a:xfrm>
            <a:off x="4702490" y="2808869"/>
            <a:ext cx="360363" cy="360363"/>
          </a:xfrm>
          <a:prstGeom prst="rect">
            <a:avLst/>
          </a:prstGeom>
          <a:solidFill>
            <a:srgbClr val="00B0F0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kumimoji="0" lang="zh-TW" altLang="en-US"/>
          </a:p>
        </p:txBody>
      </p:sp>
      <p:sp>
        <p:nvSpPr>
          <p:cNvPr id="109" name="矩形 108"/>
          <p:cNvSpPr/>
          <p:nvPr/>
        </p:nvSpPr>
        <p:spPr>
          <a:xfrm>
            <a:off x="5062851" y="2809665"/>
            <a:ext cx="360362" cy="358775"/>
          </a:xfrm>
          <a:prstGeom prst="rect">
            <a:avLst/>
          </a:prstGeom>
          <a:solidFill>
            <a:srgbClr val="00B0F0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kumimoji="0" lang="zh-TW" altLang="en-US"/>
          </a:p>
        </p:txBody>
      </p:sp>
      <p:sp>
        <p:nvSpPr>
          <p:cNvPr id="110" name="矩形 109"/>
          <p:cNvSpPr/>
          <p:nvPr/>
        </p:nvSpPr>
        <p:spPr>
          <a:xfrm>
            <a:off x="5423215" y="2810460"/>
            <a:ext cx="360363" cy="358775"/>
          </a:xfrm>
          <a:prstGeom prst="rect">
            <a:avLst/>
          </a:prstGeom>
          <a:solidFill>
            <a:srgbClr val="00B0F0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kumimoji="0" lang="zh-TW" altLang="en-US"/>
          </a:p>
        </p:txBody>
      </p:sp>
      <p:sp>
        <p:nvSpPr>
          <p:cNvPr id="21592" name="文字方塊 111"/>
          <p:cNvSpPr txBox="1">
            <a:spLocks noChangeArrowheads="1"/>
          </p:cNvSpPr>
          <p:nvPr/>
        </p:nvSpPr>
        <p:spPr bwMode="auto">
          <a:xfrm>
            <a:off x="1261473" y="3943937"/>
            <a:ext cx="1647825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kumimoji="0" lang="en-US" altLang="zh-TW" dirty="0">
                <a:solidFill>
                  <a:srgbClr val="00B0F0"/>
                </a:solidFill>
              </a:rPr>
              <a:t>considered </a:t>
            </a:r>
          </a:p>
          <a:p>
            <a:pPr algn="ctr"/>
            <a:r>
              <a:rPr kumimoji="0" lang="en-US" altLang="zh-TW" dirty="0">
                <a:solidFill>
                  <a:srgbClr val="00B0F0"/>
                </a:solidFill>
              </a:rPr>
              <a:t>reconstructed </a:t>
            </a:r>
          </a:p>
          <a:p>
            <a:pPr algn="ctr"/>
            <a:r>
              <a:rPr kumimoji="0" lang="en-US" altLang="zh-TW" dirty="0">
                <a:solidFill>
                  <a:srgbClr val="00B0F0"/>
                </a:solidFill>
              </a:rPr>
              <a:t>pixels</a:t>
            </a:r>
            <a:endParaRPr kumimoji="0" lang="zh-TW" altLang="en-US" dirty="0">
              <a:solidFill>
                <a:srgbClr val="00B0F0"/>
              </a:solidFill>
            </a:endParaRPr>
          </a:p>
        </p:txBody>
      </p:sp>
      <p:sp>
        <p:nvSpPr>
          <p:cNvPr id="91" name="矩形 90"/>
          <p:cNvSpPr/>
          <p:nvPr/>
        </p:nvSpPr>
        <p:spPr>
          <a:xfrm>
            <a:off x="3262626" y="5331412"/>
            <a:ext cx="360363" cy="360362"/>
          </a:xfrm>
          <a:prstGeom prst="rect">
            <a:avLst/>
          </a:prstGeom>
          <a:solidFill>
            <a:srgbClr val="FFFF00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kumimoji="0" lang="zh-TW" altLang="en-US"/>
          </a:p>
        </p:txBody>
      </p:sp>
      <p:sp>
        <p:nvSpPr>
          <p:cNvPr id="92" name="矩形 91"/>
          <p:cNvSpPr/>
          <p:nvPr/>
        </p:nvSpPr>
        <p:spPr>
          <a:xfrm>
            <a:off x="3622989" y="5331412"/>
            <a:ext cx="360362" cy="360362"/>
          </a:xfrm>
          <a:prstGeom prst="rect">
            <a:avLst/>
          </a:prstGeom>
          <a:solidFill>
            <a:srgbClr val="FFFF00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kumimoji="0" lang="zh-TW" altLang="en-US"/>
          </a:p>
        </p:txBody>
      </p:sp>
      <p:sp>
        <p:nvSpPr>
          <p:cNvPr id="93" name="矩形 92"/>
          <p:cNvSpPr/>
          <p:nvPr/>
        </p:nvSpPr>
        <p:spPr>
          <a:xfrm>
            <a:off x="3983351" y="5331412"/>
            <a:ext cx="360363" cy="360362"/>
          </a:xfrm>
          <a:prstGeom prst="rect">
            <a:avLst/>
          </a:prstGeom>
          <a:solidFill>
            <a:srgbClr val="FFFF00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kumimoji="0" lang="zh-TW" altLang="en-US"/>
          </a:p>
        </p:txBody>
      </p:sp>
      <p:sp>
        <p:nvSpPr>
          <p:cNvPr id="112" name="矩形 111"/>
          <p:cNvSpPr/>
          <p:nvPr/>
        </p:nvSpPr>
        <p:spPr>
          <a:xfrm>
            <a:off x="4343714" y="5331412"/>
            <a:ext cx="358775" cy="360362"/>
          </a:xfrm>
          <a:prstGeom prst="rect">
            <a:avLst/>
          </a:prstGeom>
          <a:solidFill>
            <a:srgbClr val="FFFF00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kumimoji="0" lang="zh-TW" altLang="en-US"/>
          </a:p>
        </p:txBody>
      </p:sp>
      <p:sp>
        <p:nvSpPr>
          <p:cNvPr id="113" name="矩形 112"/>
          <p:cNvSpPr/>
          <p:nvPr/>
        </p:nvSpPr>
        <p:spPr>
          <a:xfrm>
            <a:off x="4702489" y="5331412"/>
            <a:ext cx="360362" cy="360362"/>
          </a:xfrm>
          <a:prstGeom prst="rect">
            <a:avLst/>
          </a:prstGeom>
          <a:solidFill>
            <a:srgbClr val="FFFF00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kumimoji="0" lang="zh-TW" altLang="en-US"/>
          </a:p>
        </p:txBody>
      </p:sp>
      <p:sp>
        <p:nvSpPr>
          <p:cNvPr id="114" name="矩形 113"/>
          <p:cNvSpPr/>
          <p:nvPr/>
        </p:nvSpPr>
        <p:spPr>
          <a:xfrm>
            <a:off x="5062851" y="5331412"/>
            <a:ext cx="360363" cy="360363"/>
          </a:xfrm>
          <a:prstGeom prst="rect">
            <a:avLst/>
          </a:prstGeom>
          <a:solidFill>
            <a:srgbClr val="FFFF00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kumimoji="0" lang="zh-TW" altLang="en-US"/>
          </a:p>
        </p:txBody>
      </p:sp>
      <p:sp>
        <p:nvSpPr>
          <p:cNvPr id="115" name="矩形 114"/>
          <p:cNvSpPr/>
          <p:nvPr/>
        </p:nvSpPr>
        <p:spPr>
          <a:xfrm>
            <a:off x="5423214" y="5331412"/>
            <a:ext cx="360362" cy="360362"/>
          </a:xfrm>
          <a:prstGeom prst="rect">
            <a:avLst/>
          </a:prstGeom>
          <a:solidFill>
            <a:srgbClr val="FFFF00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kumimoji="0" lang="zh-TW" altLang="en-US"/>
          </a:p>
        </p:txBody>
      </p:sp>
      <p:sp>
        <p:nvSpPr>
          <p:cNvPr id="116" name="矩形 115"/>
          <p:cNvSpPr/>
          <p:nvPr/>
        </p:nvSpPr>
        <p:spPr>
          <a:xfrm>
            <a:off x="5783576" y="5331412"/>
            <a:ext cx="360363" cy="360362"/>
          </a:xfrm>
          <a:prstGeom prst="rect">
            <a:avLst/>
          </a:prstGeom>
          <a:solidFill>
            <a:srgbClr val="FFFF00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kumimoji="0" lang="zh-TW" altLang="en-US"/>
          </a:p>
        </p:txBody>
      </p:sp>
      <p:sp>
        <p:nvSpPr>
          <p:cNvPr id="117" name="矩形 116"/>
          <p:cNvSpPr/>
          <p:nvPr/>
        </p:nvSpPr>
        <p:spPr>
          <a:xfrm>
            <a:off x="2902265" y="4971049"/>
            <a:ext cx="360362" cy="360363"/>
          </a:xfrm>
          <a:prstGeom prst="rect">
            <a:avLst/>
          </a:prstGeom>
          <a:solidFill>
            <a:srgbClr val="00B0F0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kumimoji="0" lang="zh-TW" altLang="en-US"/>
          </a:p>
        </p:txBody>
      </p:sp>
      <p:sp>
        <p:nvSpPr>
          <p:cNvPr id="118" name="矩形 117"/>
          <p:cNvSpPr/>
          <p:nvPr/>
        </p:nvSpPr>
        <p:spPr>
          <a:xfrm>
            <a:off x="3262627" y="4971049"/>
            <a:ext cx="360363" cy="360362"/>
          </a:xfrm>
          <a:prstGeom prst="rect">
            <a:avLst/>
          </a:prstGeom>
          <a:solidFill>
            <a:srgbClr val="FFFF00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kumimoji="0" lang="zh-TW" altLang="en-US"/>
          </a:p>
        </p:txBody>
      </p:sp>
      <p:sp>
        <p:nvSpPr>
          <p:cNvPr id="119" name="矩形 118"/>
          <p:cNvSpPr/>
          <p:nvPr/>
        </p:nvSpPr>
        <p:spPr>
          <a:xfrm>
            <a:off x="3622990" y="4971049"/>
            <a:ext cx="360362" cy="360362"/>
          </a:xfrm>
          <a:prstGeom prst="rect">
            <a:avLst/>
          </a:prstGeom>
          <a:solidFill>
            <a:srgbClr val="FFFF00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kumimoji="0" lang="zh-TW" altLang="en-US"/>
          </a:p>
        </p:txBody>
      </p:sp>
      <p:sp>
        <p:nvSpPr>
          <p:cNvPr id="120" name="矩形 119"/>
          <p:cNvSpPr/>
          <p:nvPr/>
        </p:nvSpPr>
        <p:spPr>
          <a:xfrm>
            <a:off x="3983352" y="4971049"/>
            <a:ext cx="360363" cy="360362"/>
          </a:xfrm>
          <a:prstGeom prst="rect">
            <a:avLst/>
          </a:prstGeom>
          <a:solidFill>
            <a:srgbClr val="FFFF00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kumimoji="0" lang="zh-TW" altLang="en-US"/>
          </a:p>
        </p:txBody>
      </p:sp>
      <p:sp>
        <p:nvSpPr>
          <p:cNvPr id="121" name="矩形 120"/>
          <p:cNvSpPr/>
          <p:nvPr/>
        </p:nvSpPr>
        <p:spPr>
          <a:xfrm>
            <a:off x="4343715" y="4971049"/>
            <a:ext cx="358775" cy="360362"/>
          </a:xfrm>
          <a:prstGeom prst="rect">
            <a:avLst/>
          </a:prstGeom>
          <a:solidFill>
            <a:srgbClr val="FFFF00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kumimoji="0" lang="zh-TW" altLang="en-US"/>
          </a:p>
        </p:txBody>
      </p:sp>
      <p:sp>
        <p:nvSpPr>
          <p:cNvPr id="122" name="矩形 121"/>
          <p:cNvSpPr/>
          <p:nvPr/>
        </p:nvSpPr>
        <p:spPr>
          <a:xfrm>
            <a:off x="4702490" y="4971049"/>
            <a:ext cx="360362" cy="360362"/>
          </a:xfrm>
          <a:prstGeom prst="rect">
            <a:avLst/>
          </a:prstGeom>
          <a:solidFill>
            <a:srgbClr val="FFFF00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kumimoji="0" lang="zh-TW" altLang="en-US"/>
          </a:p>
        </p:txBody>
      </p:sp>
      <p:sp>
        <p:nvSpPr>
          <p:cNvPr id="123" name="矩形 122"/>
          <p:cNvSpPr/>
          <p:nvPr/>
        </p:nvSpPr>
        <p:spPr>
          <a:xfrm>
            <a:off x="5062852" y="4971049"/>
            <a:ext cx="360363" cy="360363"/>
          </a:xfrm>
          <a:prstGeom prst="rect">
            <a:avLst/>
          </a:prstGeom>
          <a:solidFill>
            <a:srgbClr val="FFFF00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kumimoji="0" lang="zh-TW" altLang="en-US"/>
          </a:p>
        </p:txBody>
      </p:sp>
      <p:sp>
        <p:nvSpPr>
          <p:cNvPr id="124" name="矩形 123"/>
          <p:cNvSpPr/>
          <p:nvPr/>
        </p:nvSpPr>
        <p:spPr>
          <a:xfrm>
            <a:off x="5423215" y="4971049"/>
            <a:ext cx="360362" cy="360362"/>
          </a:xfrm>
          <a:prstGeom prst="rect">
            <a:avLst/>
          </a:prstGeom>
          <a:solidFill>
            <a:srgbClr val="FFFF00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kumimoji="0" lang="zh-TW" altLang="en-US"/>
          </a:p>
        </p:txBody>
      </p:sp>
      <p:sp>
        <p:nvSpPr>
          <p:cNvPr id="125" name="矩形 124"/>
          <p:cNvSpPr/>
          <p:nvPr/>
        </p:nvSpPr>
        <p:spPr>
          <a:xfrm>
            <a:off x="5783577" y="4971049"/>
            <a:ext cx="360363" cy="360362"/>
          </a:xfrm>
          <a:prstGeom prst="rect">
            <a:avLst/>
          </a:prstGeom>
          <a:solidFill>
            <a:srgbClr val="FFFF00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kumimoji="0" lang="zh-TW" altLang="en-US"/>
          </a:p>
        </p:txBody>
      </p:sp>
      <p:sp>
        <p:nvSpPr>
          <p:cNvPr id="126" name="矩形 125"/>
          <p:cNvSpPr/>
          <p:nvPr/>
        </p:nvSpPr>
        <p:spPr>
          <a:xfrm>
            <a:off x="2902265" y="4610686"/>
            <a:ext cx="360362" cy="360363"/>
          </a:xfrm>
          <a:prstGeom prst="rect">
            <a:avLst/>
          </a:prstGeom>
          <a:solidFill>
            <a:srgbClr val="00B0F0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kumimoji="0" lang="zh-TW" altLang="en-US"/>
          </a:p>
        </p:txBody>
      </p:sp>
      <p:sp>
        <p:nvSpPr>
          <p:cNvPr id="127" name="矩形 126"/>
          <p:cNvSpPr/>
          <p:nvPr/>
        </p:nvSpPr>
        <p:spPr>
          <a:xfrm>
            <a:off x="3262627" y="4610686"/>
            <a:ext cx="360363" cy="360362"/>
          </a:xfrm>
          <a:prstGeom prst="rect">
            <a:avLst/>
          </a:prstGeom>
          <a:solidFill>
            <a:srgbClr val="FFFF00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kumimoji="0" lang="zh-TW" altLang="en-US"/>
          </a:p>
        </p:txBody>
      </p:sp>
      <p:sp>
        <p:nvSpPr>
          <p:cNvPr id="128" name="矩形 127"/>
          <p:cNvSpPr/>
          <p:nvPr/>
        </p:nvSpPr>
        <p:spPr>
          <a:xfrm>
            <a:off x="3622990" y="4610686"/>
            <a:ext cx="360362" cy="360362"/>
          </a:xfrm>
          <a:prstGeom prst="rect">
            <a:avLst/>
          </a:prstGeom>
          <a:solidFill>
            <a:srgbClr val="FFFF00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kumimoji="0" lang="zh-TW" altLang="en-US"/>
          </a:p>
        </p:txBody>
      </p:sp>
      <p:sp>
        <p:nvSpPr>
          <p:cNvPr id="129" name="矩形 128"/>
          <p:cNvSpPr/>
          <p:nvPr/>
        </p:nvSpPr>
        <p:spPr>
          <a:xfrm>
            <a:off x="3983352" y="4610686"/>
            <a:ext cx="360363" cy="360362"/>
          </a:xfrm>
          <a:prstGeom prst="rect">
            <a:avLst/>
          </a:prstGeom>
          <a:solidFill>
            <a:srgbClr val="FFFF00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kumimoji="0" lang="zh-TW" altLang="en-US"/>
          </a:p>
        </p:txBody>
      </p:sp>
      <p:sp>
        <p:nvSpPr>
          <p:cNvPr id="130" name="矩形 129"/>
          <p:cNvSpPr/>
          <p:nvPr/>
        </p:nvSpPr>
        <p:spPr>
          <a:xfrm>
            <a:off x="4343715" y="4610686"/>
            <a:ext cx="358775" cy="360362"/>
          </a:xfrm>
          <a:prstGeom prst="rect">
            <a:avLst/>
          </a:prstGeom>
          <a:solidFill>
            <a:srgbClr val="FFFF00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kumimoji="0" lang="zh-TW" altLang="en-US"/>
          </a:p>
        </p:txBody>
      </p:sp>
      <p:sp>
        <p:nvSpPr>
          <p:cNvPr id="131" name="矩形 130"/>
          <p:cNvSpPr/>
          <p:nvPr/>
        </p:nvSpPr>
        <p:spPr>
          <a:xfrm>
            <a:off x="4702490" y="4610686"/>
            <a:ext cx="360362" cy="360362"/>
          </a:xfrm>
          <a:prstGeom prst="rect">
            <a:avLst/>
          </a:prstGeom>
          <a:solidFill>
            <a:srgbClr val="FFFF00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kumimoji="0" lang="zh-TW" altLang="en-US"/>
          </a:p>
        </p:txBody>
      </p:sp>
      <p:sp>
        <p:nvSpPr>
          <p:cNvPr id="132" name="矩形 131"/>
          <p:cNvSpPr/>
          <p:nvPr/>
        </p:nvSpPr>
        <p:spPr>
          <a:xfrm>
            <a:off x="5062852" y="4610686"/>
            <a:ext cx="360363" cy="360363"/>
          </a:xfrm>
          <a:prstGeom prst="rect">
            <a:avLst/>
          </a:prstGeom>
          <a:solidFill>
            <a:srgbClr val="FFFF00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kumimoji="0" lang="zh-TW" altLang="en-US"/>
          </a:p>
        </p:txBody>
      </p:sp>
      <p:sp>
        <p:nvSpPr>
          <p:cNvPr id="133" name="矩形 132"/>
          <p:cNvSpPr/>
          <p:nvPr/>
        </p:nvSpPr>
        <p:spPr>
          <a:xfrm>
            <a:off x="5423215" y="4610686"/>
            <a:ext cx="360362" cy="360362"/>
          </a:xfrm>
          <a:prstGeom prst="rect">
            <a:avLst/>
          </a:prstGeom>
          <a:solidFill>
            <a:srgbClr val="FFFF00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kumimoji="0" lang="zh-TW" altLang="en-US"/>
          </a:p>
        </p:txBody>
      </p:sp>
      <p:sp>
        <p:nvSpPr>
          <p:cNvPr id="134" name="矩形 133"/>
          <p:cNvSpPr/>
          <p:nvPr/>
        </p:nvSpPr>
        <p:spPr>
          <a:xfrm>
            <a:off x="5783577" y="4610686"/>
            <a:ext cx="360363" cy="360362"/>
          </a:xfrm>
          <a:prstGeom prst="rect">
            <a:avLst/>
          </a:prstGeom>
          <a:solidFill>
            <a:srgbClr val="FFFF00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kumimoji="0" lang="zh-TW" altLang="en-US"/>
          </a:p>
        </p:txBody>
      </p:sp>
      <p:sp>
        <p:nvSpPr>
          <p:cNvPr id="135" name="矩形 134"/>
          <p:cNvSpPr/>
          <p:nvPr/>
        </p:nvSpPr>
        <p:spPr>
          <a:xfrm>
            <a:off x="2902265" y="4250323"/>
            <a:ext cx="360362" cy="360363"/>
          </a:xfrm>
          <a:prstGeom prst="rect">
            <a:avLst/>
          </a:prstGeom>
          <a:solidFill>
            <a:srgbClr val="00B0F0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kumimoji="0" lang="zh-TW" altLang="en-US"/>
          </a:p>
        </p:txBody>
      </p:sp>
      <p:sp>
        <p:nvSpPr>
          <p:cNvPr id="136" name="矩形 135"/>
          <p:cNvSpPr/>
          <p:nvPr/>
        </p:nvSpPr>
        <p:spPr>
          <a:xfrm>
            <a:off x="3262627" y="4250323"/>
            <a:ext cx="360363" cy="360362"/>
          </a:xfrm>
          <a:prstGeom prst="rect">
            <a:avLst/>
          </a:prstGeom>
          <a:solidFill>
            <a:srgbClr val="FFFF00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kumimoji="0" lang="zh-TW" altLang="en-US"/>
          </a:p>
        </p:txBody>
      </p:sp>
      <p:sp>
        <p:nvSpPr>
          <p:cNvPr id="137" name="矩形 136"/>
          <p:cNvSpPr/>
          <p:nvPr/>
        </p:nvSpPr>
        <p:spPr>
          <a:xfrm>
            <a:off x="3622990" y="4250323"/>
            <a:ext cx="360362" cy="360362"/>
          </a:xfrm>
          <a:prstGeom prst="rect">
            <a:avLst/>
          </a:prstGeom>
          <a:solidFill>
            <a:srgbClr val="FFFF00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kumimoji="0" lang="zh-TW" altLang="en-US"/>
          </a:p>
        </p:txBody>
      </p:sp>
      <p:sp>
        <p:nvSpPr>
          <p:cNvPr id="138" name="矩形 137"/>
          <p:cNvSpPr/>
          <p:nvPr/>
        </p:nvSpPr>
        <p:spPr>
          <a:xfrm>
            <a:off x="3983352" y="4250323"/>
            <a:ext cx="360363" cy="360362"/>
          </a:xfrm>
          <a:prstGeom prst="rect">
            <a:avLst/>
          </a:prstGeom>
          <a:solidFill>
            <a:srgbClr val="FFFF00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kumimoji="0" lang="zh-TW" altLang="en-US"/>
          </a:p>
        </p:txBody>
      </p:sp>
      <p:sp>
        <p:nvSpPr>
          <p:cNvPr id="139" name="矩形 138"/>
          <p:cNvSpPr/>
          <p:nvPr/>
        </p:nvSpPr>
        <p:spPr>
          <a:xfrm>
            <a:off x="4343715" y="4250323"/>
            <a:ext cx="358775" cy="360362"/>
          </a:xfrm>
          <a:prstGeom prst="rect">
            <a:avLst/>
          </a:prstGeom>
          <a:solidFill>
            <a:srgbClr val="FFFF00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kumimoji="0" lang="zh-TW" altLang="en-US"/>
          </a:p>
        </p:txBody>
      </p:sp>
      <p:sp>
        <p:nvSpPr>
          <p:cNvPr id="140" name="矩形 139"/>
          <p:cNvSpPr/>
          <p:nvPr/>
        </p:nvSpPr>
        <p:spPr>
          <a:xfrm>
            <a:off x="4702490" y="4250323"/>
            <a:ext cx="360362" cy="360362"/>
          </a:xfrm>
          <a:prstGeom prst="rect">
            <a:avLst/>
          </a:prstGeom>
          <a:solidFill>
            <a:srgbClr val="FFFF00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kumimoji="0" lang="zh-TW" altLang="en-US"/>
          </a:p>
        </p:txBody>
      </p:sp>
      <p:sp>
        <p:nvSpPr>
          <p:cNvPr id="141" name="矩形 140"/>
          <p:cNvSpPr/>
          <p:nvPr/>
        </p:nvSpPr>
        <p:spPr>
          <a:xfrm>
            <a:off x="5062852" y="4250323"/>
            <a:ext cx="360363" cy="360363"/>
          </a:xfrm>
          <a:prstGeom prst="rect">
            <a:avLst/>
          </a:prstGeom>
          <a:solidFill>
            <a:srgbClr val="FFFF00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kumimoji="0" lang="zh-TW" altLang="en-US"/>
          </a:p>
        </p:txBody>
      </p:sp>
      <p:sp>
        <p:nvSpPr>
          <p:cNvPr id="142" name="矩形 141"/>
          <p:cNvSpPr/>
          <p:nvPr/>
        </p:nvSpPr>
        <p:spPr>
          <a:xfrm>
            <a:off x="5423215" y="4250323"/>
            <a:ext cx="360362" cy="360362"/>
          </a:xfrm>
          <a:prstGeom prst="rect">
            <a:avLst/>
          </a:prstGeom>
          <a:solidFill>
            <a:srgbClr val="FFFF00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kumimoji="0" lang="zh-TW" altLang="en-US"/>
          </a:p>
        </p:txBody>
      </p:sp>
      <p:sp>
        <p:nvSpPr>
          <p:cNvPr id="143" name="矩形 142"/>
          <p:cNvSpPr/>
          <p:nvPr/>
        </p:nvSpPr>
        <p:spPr>
          <a:xfrm>
            <a:off x="5783577" y="4250323"/>
            <a:ext cx="360363" cy="360362"/>
          </a:xfrm>
          <a:prstGeom prst="rect">
            <a:avLst/>
          </a:prstGeom>
          <a:solidFill>
            <a:srgbClr val="FFFF00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kumimoji="0" lang="zh-TW" altLang="en-US"/>
          </a:p>
        </p:txBody>
      </p:sp>
      <p:sp>
        <p:nvSpPr>
          <p:cNvPr id="144" name="矩形 143"/>
          <p:cNvSpPr/>
          <p:nvPr/>
        </p:nvSpPr>
        <p:spPr>
          <a:xfrm>
            <a:off x="2902264" y="3889960"/>
            <a:ext cx="360362" cy="360363"/>
          </a:xfrm>
          <a:prstGeom prst="rect">
            <a:avLst/>
          </a:prstGeom>
          <a:solidFill>
            <a:srgbClr val="00B0F0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kumimoji="0" lang="zh-TW" altLang="en-US"/>
          </a:p>
        </p:txBody>
      </p:sp>
      <p:sp>
        <p:nvSpPr>
          <p:cNvPr id="145" name="矩形 144"/>
          <p:cNvSpPr/>
          <p:nvPr/>
        </p:nvSpPr>
        <p:spPr>
          <a:xfrm>
            <a:off x="3262626" y="3889960"/>
            <a:ext cx="360363" cy="360362"/>
          </a:xfrm>
          <a:prstGeom prst="rect">
            <a:avLst/>
          </a:prstGeom>
          <a:solidFill>
            <a:srgbClr val="FFFF00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kumimoji="0" lang="zh-TW" altLang="en-US"/>
          </a:p>
        </p:txBody>
      </p:sp>
      <p:sp>
        <p:nvSpPr>
          <p:cNvPr id="146" name="矩形 145"/>
          <p:cNvSpPr/>
          <p:nvPr/>
        </p:nvSpPr>
        <p:spPr>
          <a:xfrm>
            <a:off x="3622989" y="3889960"/>
            <a:ext cx="360362" cy="360362"/>
          </a:xfrm>
          <a:prstGeom prst="rect">
            <a:avLst/>
          </a:prstGeom>
          <a:solidFill>
            <a:srgbClr val="FFFF00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kumimoji="0" lang="zh-TW" altLang="en-US"/>
          </a:p>
        </p:txBody>
      </p:sp>
      <p:sp>
        <p:nvSpPr>
          <p:cNvPr id="147" name="矩形 146"/>
          <p:cNvSpPr/>
          <p:nvPr/>
        </p:nvSpPr>
        <p:spPr>
          <a:xfrm>
            <a:off x="3983351" y="3889960"/>
            <a:ext cx="360363" cy="360362"/>
          </a:xfrm>
          <a:prstGeom prst="rect">
            <a:avLst/>
          </a:prstGeom>
          <a:solidFill>
            <a:srgbClr val="FFFF00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kumimoji="0" lang="zh-TW" altLang="en-US"/>
          </a:p>
        </p:txBody>
      </p:sp>
      <p:sp>
        <p:nvSpPr>
          <p:cNvPr id="148" name="矩形 147"/>
          <p:cNvSpPr/>
          <p:nvPr/>
        </p:nvSpPr>
        <p:spPr>
          <a:xfrm>
            <a:off x="4343714" y="3889960"/>
            <a:ext cx="358775" cy="360362"/>
          </a:xfrm>
          <a:prstGeom prst="rect">
            <a:avLst/>
          </a:prstGeom>
          <a:solidFill>
            <a:srgbClr val="FFFF00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kumimoji="0" lang="zh-TW" altLang="en-US"/>
          </a:p>
        </p:txBody>
      </p:sp>
      <p:sp>
        <p:nvSpPr>
          <p:cNvPr id="149" name="矩形 148"/>
          <p:cNvSpPr/>
          <p:nvPr/>
        </p:nvSpPr>
        <p:spPr>
          <a:xfrm>
            <a:off x="4702489" y="3889960"/>
            <a:ext cx="360362" cy="360362"/>
          </a:xfrm>
          <a:prstGeom prst="rect">
            <a:avLst/>
          </a:prstGeom>
          <a:solidFill>
            <a:srgbClr val="FFFF00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kumimoji="0" lang="zh-TW" altLang="en-US"/>
          </a:p>
        </p:txBody>
      </p:sp>
      <p:sp>
        <p:nvSpPr>
          <p:cNvPr id="150" name="矩形 149"/>
          <p:cNvSpPr/>
          <p:nvPr/>
        </p:nvSpPr>
        <p:spPr>
          <a:xfrm>
            <a:off x="5062851" y="3889960"/>
            <a:ext cx="360363" cy="360363"/>
          </a:xfrm>
          <a:prstGeom prst="rect">
            <a:avLst/>
          </a:prstGeom>
          <a:solidFill>
            <a:srgbClr val="FFFF00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kumimoji="0" lang="zh-TW" altLang="en-US"/>
          </a:p>
        </p:txBody>
      </p:sp>
      <p:sp>
        <p:nvSpPr>
          <p:cNvPr id="151" name="矩形 150"/>
          <p:cNvSpPr/>
          <p:nvPr/>
        </p:nvSpPr>
        <p:spPr>
          <a:xfrm>
            <a:off x="5423214" y="3889960"/>
            <a:ext cx="360362" cy="360362"/>
          </a:xfrm>
          <a:prstGeom prst="rect">
            <a:avLst/>
          </a:prstGeom>
          <a:solidFill>
            <a:srgbClr val="FFFF00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kumimoji="0" lang="zh-TW" altLang="en-US"/>
          </a:p>
        </p:txBody>
      </p:sp>
      <p:sp>
        <p:nvSpPr>
          <p:cNvPr id="152" name="矩形 151"/>
          <p:cNvSpPr/>
          <p:nvPr/>
        </p:nvSpPr>
        <p:spPr>
          <a:xfrm>
            <a:off x="5783576" y="3889960"/>
            <a:ext cx="360363" cy="360362"/>
          </a:xfrm>
          <a:prstGeom prst="rect">
            <a:avLst/>
          </a:prstGeom>
          <a:solidFill>
            <a:srgbClr val="FFFF00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kumimoji="0" lang="zh-TW" altLang="en-US"/>
          </a:p>
        </p:txBody>
      </p:sp>
      <p:sp>
        <p:nvSpPr>
          <p:cNvPr id="153" name="矩形 152"/>
          <p:cNvSpPr/>
          <p:nvPr/>
        </p:nvSpPr>
        <p:spPr>
          <a:xfrm>
            <a:off x="2902265" y="3529597"/>
            <a:ext cx="360362" cy="360363"/>
          </a:xfrm>
          <a:prstGeom prst="rect">
            <a:avLst/>
          </a:prstGeom>
          <a:solidFill>
            <a:srgbClr val="00B0F0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kumimoji="0" lang="zh-TW" altLang="en-US"/>
          </a:p>
        </p:txBody>
      </p:sp>
      <p:sp>
        <p:nvSpPr>
          <p:cNvPr id="154" name="矩形 153"/>
          <p:cNvSpPr/>
          <p:nvPr/>
        </p:nvSpPr>
        <p:spPr>
          <a:xfrm>
            <a:off x="3262627" y="3529597"/>
            <a:ext cx="360363" cy="360362"/>
          </a:xfrm>
          <a:prstGeom prst="rect">
            <a:avLst/>
          </a:prstGeom>
          <a:solidFill>
            <a:srgbClr val="FFFF00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kumimoji="0" lang="zh-TW" altLang="en-US"/>
          </a:p>
        </p:txBody>
      </p:sp>
      <p:sp>
        <p:nvSpPr>
          <p:cNvPr id="155" name="矩形 154"/>
          <p:cNvSpPr/>
          <p:nvPr/>
        </p:nvSpPr>
        <p:spPr>
          <a:xfrm>
            <a:off x="3622990" y="3529597"/>
            <a:ext cx="360362" cy="360362"/>
          </a:xfrm>
          <a:prstGeom prst="rect">
            <a:avLst/>
          </a:prstGeom>
          <a:solidFill>
            <a:srgbClr val="FFFF00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kumimoji="0" lang="zh-TW" altLang="en-US"/>
          </a:p>
        </p:txBody>
      </p:sp>
      <p:sp>
        <p:nvSpPr>
          <p:cNvPr id="156" name="矩形 155"/>
          <p:cNvSpPr/>
          <p:nvPr/>
        </p:nvSpPr>
        <p:spPr>
          <a:xfrm>
            <a:off x="3983352" y="3529597"/>
            <a:ext cx="360363" cy="360362"/>
          </a:xfrm>
          <a:prstGeom prst="rect">
            <a:avLst/>
          </a:prstGeom>
          <a:solidFill>
            <a:srgbClr val="FFFF00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kumimoji="0" lang="zh-TW" altLang="en-US"/>
          </a:p>
        </p:txBody>
      </p:sp>
      <p:sp>
        <p:nvSpPr>
          <p:cNvPr id="157" name="矩形 156"/>
          <p:cNvSpPr/>
          <p:nvPr/>
        </p:nvSpPr>
        <p:spPr>
          <a:xfrm>
            <a:off x="4343715" y="3529597"/>
            <a:ext cx="358775" cy="360362"/>
          </a:xfrm>
          <a:prstGeom prst="rect">
            <a:avLst/>
          </a:prstGeom>
          <a:solidFill>
            <a:srgbClr val="FFFF00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kumimoji="0" lang="zh-TW" altLang="en-US"/>
          </a:p>
        </p:txBody>
      </p:sp>
      <p:sp>
        <p:nvSpPr>
          <p:cNvPr id="158" name="矩形 157"/>
          <p:cNvSpPr/>
          <p:nvPr/>
        </p:nvSpPr>
        <p:spPr>
          <a:xfrm>
            <a:off x="4702490" y="3529597"/>
            <a:ext cx="360362" cy="360362"/>
          </a:xfrm>
          <a:prstGeom prst="rect">
            <a:avLst/>
          </a:prstGeom>
          <a:solidFill>
            <a:srgbClr val="FFFF00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kumimoji="0" lang="zh-TW" altLang="en-US"/>
          </a:p>
        </p:txBody>
      </p:sp>
      <p:sp>
        <p:nvSpPr>
          <p:cNvPr id="159" name="矩形 158"/>
          <p:cNvSpPr/>
          <p:nvPr/>
        </p:nvSpPr>
        <p:spPr>
          <a:xfrm>
            <a:off x="5062852" y="3529597"/>
            <a:ext cx="360363" cy="360363"/>
          </a:xfrm>
          <a:prstGeom prst="rect">
            <a:avLst/>
          </a:prstGeom>
          <a:solidFill>
            <a:srgbClr val="FFFF00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kumimoji="0" lang="zh-TW" altLang="en-US"/>
          </a:p>
        </p:txBody>
      </p:sp>
      <p:sp>
        <p:nvSpPr>
          <p:cNvPr id="160" name="矩形 159"/>
          <p:cNvSpPr/>
          <p:nvPr/>
        </p:nvSpPr>
        <p:spPr>
          <a:xfrm>
            <a:off x="5423215" y="3529597"/>
            <a:ext cx="360362" cy="360362"/>
          </a:xfrm>
          <a:prstGeom prst="rect">
            <a:avLst/>
          </a:prstGeom>
          <a:solidFill>
            <a:srgbClr val="FFFF00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kumimoji="0" lang="zh-TW" altLang="en-US"/>
          </a:p>
        </p:txBody>
      </p:sp>
      <p:sp>
        <p:nvSpPr>
          <p:cNvPr id="161" name="矩形 160"/>
          <p:cNvSpPr/>
          <p:nvPr/>
        </p:nvSpPr>
        <p:spPr>
          <a:xfrm>
            <a:off x="5783577" y="3529597"/>
            <a:ext cx="360363" cy="360362"/>
          </a:xfrm>
          <a:prstGeom prst="rect">
            <a:avLst/>
          </a:prstGeom>
          <a:solidFill>
            <a:srgbClr val="FFFF00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kumimoji="0" lang="zh-TW" altLang="en-US"/>
          </a:p>
        </p:txBody>
      </p:sp>
      <p:sp>
        <p:nvSpPr>
          <p:cNvPr id="162" name="矩形 161"/>
          <p:cNvSpPr/>
          <p:nvPr/>
        </p:nvSpPr>
        <p:spPr>
          <a:xfrm>
            <a:off x="2902264" y="3169234"/>
            <a:ext cx="360362" cy="360363"/>
          </a:xfrm>
          <a:prstGeom prst="rect">
            <a:avLst/>
          </a:prstGeom>
          <a:solidFill>
            <a:srgbClr val="00B0F0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kumimoji="0" lang="zh-TW" altLang="en-US"/>
          </a:p>
        </p:txBody>
      </p:sp>
      <p:sp>
        <p:nvSpPr>
          <p:cNvPr id="163" name="矩形 162"/>
          <p:cNvSpPr/>
          <p:nvPr/>
        </p:nvSpPr>
        <p:spPr>
          <a:xfrm>
            <a:off x="3262626" y="3169234"/>
            <a:ext cx="360363" cy="360362"/>
          </a:xfrm>
          <a:prstGeom prst="rect">
            <a:avLst/>
          </a:prstGeom>
          <a:solidFill>
            <a:srgbClr val="FFFF00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kumimoji="0" lang="zh-TW" altLang="en-US"/>
          </a:p>
        </p:txBody>
      </p:sp>
      <p:sp>
        <p:nvSpPr>
          <p:cNvPr id="164" name="矩形 163"/>
          <p:cNvSpPr/>
          <p:nvPr/>
        </p:nvSpPr>
        <p:spPr>
          <a:xfrm>
            <a:off x="3622989" y="3169234"/>
            <a:ext cx="360362" cy="360362"/>
          </a:xfrm>
          <a:prstGeom prst="rect">
            <a:avLst/>
          </a:prstGeom>
          <a:solidFill>
            <a:srgbClr val="FFFF00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kumimoji="0" lang="zh-TW" altLang="en-US"/>
          </a:p>
        </p:txBody>
      </p:sp>
      <p:sp>
        <p:nvSpPr>
          <p:cNvPr id="165" name="矩形 164"/>
          <p:cNvSpPr/>
          <p:nvPr/>
        </p:nvSpPr>
        <p:spPr>
          <a:xfrm>
            <a:off x="3983351" y="3169234"/>
            <a:ext cx="360363" cy="360362"/>
          </a:xfrm>
          <a:prstGeom prst="rect">
            <a:avLst/>
          </a:prstGeom>
          <a:solidFill>
            <a:srgbClr val="FFFF00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kumimoji="0" lang="zh-TW" altLang="en-US"/>
          </a:p>
        </p:txBody>
      </p:sp>
      <p:sp>
        <p:nvSpPr>
          <p:cNvPr id="166" name="矩形 165"/>
          <p:cNvSpPr/>
          <p:nvPr/>
        </p:nvSpPr>
        <p:spPr>
          <a:xfrm>
            <a:off x="4343714" y="3169234"/>
            <a:ext cx="358775" cy="360362"/>
          </a:xfrm>
          <a:prstGeom prst="rect">
            <a:avLst/>
          </a:prstGeom>
          <a:solidFill>
            <a:srgbClr val="FFFF00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kumimoji="0" lang="zh-TW" altLang="en-US"/>
          </a:p>
        </p:txBody>
      </p:sp>
      <p:sp>
        <p:nvSpPr>
          <p:cNvPr id="167" name="矩形 166"/>
          <p:cNvSpPr/>
          <p:nvPr/>
        </p:nvSpPr>
        <p:spPr>
          <a:xfrm>
            <a:off x="4702489" y="3169234"/>
            <a:ext cx="360362" cy="360362"/>
          </a:xfrm>
          <a:prstGeom prst="rect">
            <a:avLst/>
          </a:prstGeom>
          <a:solidFill>
            <a:srgbClr val="FFFF00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kumimoji="0" lang="zh-TW" altLang="en-US"/>
          </a:p>
        </p:txBody>
      </p:sp>
      <p:sp>
        <p:nvSpPr>
          <p:cNvPr id="168" name="矩形 167"/>
          <p:cNvSpPr/>
          <p:nvPr/>
        </p:nvSpPr>
        <p:spPr>
          <a:xfrm>
            <a:off x="5062851" y="3169234"/>
            <a:ext cx="360363" cy="360363"/>
          </a:xfrm>
          <a:prstGeom prst="rect">
            <a:avLst/>
          </a:prstGeom>
          <a:solidFill>
            <a:srgbClr val="FFFF00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kumimoji="0" lang="zh-TW" altLang="en-US"/>
          </a:p>
        </p:txBody>
      </p:sp>
      <p:sp>
        <p:nvSpPr>
          <p:cNvPr id="169" name="矩形 168"/>
          <p:cNvSpPr/>
          <p:nvPr/>
        </p:nvSpPr>
        <p:spPr>
          <a:xfrm>
            <a:off x="5423214" y="3169234"/>
            <a:ext cx="360362" cy="360362"/>
          </a:xfrm>
          <a:prstGeom prst="rect">
            <a:avLst/>
          </a:prstGeom>
          <a:solidFill>
            <a:srgbClr val="FFFF00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kumimoji="0" lang="zh-TW" altLang="en-US"/>
          </a:p>
        </p:txBody>
      </p:sp>
      <p:sp>
        <p:nvSpPr>
          <p:cNvPr id="170" name="矩形 169"/>
          <p:cNvSpPr/>
          <p:nvPr/>
        </p:nvSpPr>
        <p:spPr>
          <a:xfrm>
            <a:off x="5783576" y="3169234"/>
            <a:ext cx="360363" cy="360362"/>
          </a:xfrm>
          <a:prstGeom prst="rect">
            <a:avLst/>
          </a:prstGeom>
          <a:solidFill>
            <a:srgbClr val="FFFF00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kumimoji="0" lang="zh-TW" altLang="en-US"/>
          </a:p>
        </p:txBody>
      </p:sp>
      <p:sp>
        <p:nvSpPr>
          <p:cNvPr id="171" name="矩形 170"/>
          <p:cNvSpPr/>
          <p:nvPr/>
        </p:nvSpPr>
        <p:spPr>
          <a:xfrm>
            <a:off x="5783578" y="2810460"/>
            <a:ext cx="360363" cy="358775"/>
          </a:xfrm>
          <a:prstGeom prst="rect">
            <a:avLst/>
          </a:prstGeom>
          <a:solidFill>
            <a:srgbClr val="00B0F0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kumimoji="0" lang="zh-TW" altLang="en-US"/>
          </a:p>
        </p:txBody>
      </p:sp>
      <p:sp>
        <p:nvSpPr>
          <p:cNvPr id="172" name="矩形 171"/>
          <p:cNvSpPr/>
          <p:nvPr/>
        </p:nvSpPr>
        <p:spPr>
          <a:xfrm>
            <a:off x="3268866" y="3174584"/>
            <a:ext cx="2879725" cy="2879725"/>
          </a:xfrm>
          <a:prstGeom prst="rect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kumimoji="0" lang="zh-TW" altLang="en-US"/>
          </a:p>
        </p:txBody>
      </p:sp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69262" y="0"/>
            <a:ext cx="8229600" cy="1143000"/>
          </a:xfrm>
        </p:spPr>
        <p:txBody>
          <a:bodyPr/>
          <a:lstStyle/>
          <a:p>
            <a:r>
              <a:rPr lang="en-US" altLang="zh-TW" dirty="0" smtClean="0"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Proposed Algorithm (1)</a:t>
            </a:r>
            <a:endParaRPr lang="zh-TW" altLang="en-US" dirty="0">
              <a:latin typeface="Arial Unicode MS" panose="020B0604020202020204" pitchFamily="34" charset="-120"/>
              <a:ea typeface="Arial Unicode MS" panose="020B0604020202020204" pitchFamily="34" charset="-120"/>
              <a:cs typeface="Arial Unicode MS" panose="020B0604020202020204" pitchFamily="34" charset="-120"/>
            </a:endParaRPr>
          </a:p>
        </p:txBody>
      </p:sp>
      <p:sp>
        <p:nvSpPr>
          <p:cNvPr id="96" name="日期版面配置區 2"/>
          <p:cNvSpPr>
            <a:spLocks noGrp="1"/>
          </p:cNvSpPr>
          <p:nvPr>
            <p:ph type="dt" sz="quarter" idx="12"/>
          </p:nvPr>
        </p:nvSpPr>
        <p:spPr bwMode="auto">
          <a:xfrm>
            <a:off x="7010400" y="6492875"/>
            <a:ext cx="2133600" cy="365125"/>
          </a:xfrm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5BD067D6-428A-4060-BA9F-6405376098B9}" type="datetime1">
              <a:rPr lang="zh-TW" altLang="en-US" smtClean="0">
                <a:solidFill>
                  <a:srgbClr val="898989"/>
                </a:solidFill>
                <a:ea typeface="新細明體" charset="-120"/>
              </a:rPr>
              <a:pPr/>
              <a:t>2014/1/12</a:t>
            </a:fld>
            <a:endParaRPr lang="zh-TW" altLang="en-US" dirty="0" smtClean="0">
              <a:solidFill>
                <a:srgbClr val="898989"/>
              </a:solidFill>
              <a:ea typeface="新細明體" charset="-120"/>
            </a:endParaRPr>
          </a:p>
          <a:p>
            <a:r>
              <a:rPr lang="en-US" altLang="zh-TW" dirty="0" smtClean="0">
                <a:solidFill>
                  <a:srgbClr val="898989"/>
                </a:solidFill>
                <a:ea typeface="新細明體" charset="-120"/>
              </a:rPr>
              <a:t>ITRI and NCTU</a:t>
            </a:r>
            <a:endParaRPr lang="zh-TW" altLang="en-US" dirty="0" smtClean="0">
              <a:solidFill>
                <a:srgbClr val="898989"/>
              </a:solidFill>
              <a:ea typeface="新細明體" charset="-12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Content Placeholder 5"/>
          <p:cNvSpPr>
            <a:spLocks noGrp="1"/>
          </p:cNvSpPr>
          <p:nvPr>
            <p:ph idx="1"/>
          </p:nvPr>
        </p:nvSpPr>
        <p:spPr>
          <a:xfrm>
            <a:off x="243703" y="939981"/>
            <a:ext cx="8682581" cy="3467100"/>
          </a:xfrm>
        </p:spPr>
        <p:txBody>
          <a:bodyPr>
            <a:normAutofit lnSpcReduction="10000"/>
          </a:bodyPr>
          <a:lstStyle/>
          <a:p>
            <a:pPr algn="just">
              <a:buFont typeface="Arial" panose="020B0604020202020204" pitchFamily="34" charset="0"/>
              <a:buChar char="•"/>
              <a:defRPr/>
            </a:pPr>
            <a:r>
              <a:rPr lang="en-US" altLang="zh-TW" sz="2400" dirty="0"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T</a:t>
            </a:r>
            <a:r>
              <a:rPr lang="en-US" altLang="zh-TW" sz="2400" dirty="0" smtClean="0"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otal number of considered reconstructed pixels is </a:t>
            </a:r>
            <a:r>
              <a:rPr lang="en-US" altLang="zh-TW" sz="2400" i="1" dirty="0" smtClean="0"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N</a:t>
            </a:r>
            <a:r>
              <a:rPr lang="en-US" altLang="zh-TW" sz="2400" dirty="0" smtClean="0"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.</a:t>
            </a:r>
          </a:p>
          <a:p>
            <a:pPr algn="just">
              <a:buFont typeface="Arial" panose="020B0604020202020204" pitchFamily="34" charset="0"/>
              <a:buChar char="•"/>
              <a:defRPr/>
            </a:pPr>
            <a:r>
              <a:rPr lang="en-US" altLang="zh-TW" sz="2400" dirty="0" smtClean="0"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Classifying them into </a:t>
            </a:r>
            <a:r>
              <a:rPr lang="en-US" altLang="zh-TW" sz="2400" i="1" dirty="0" smtClean="0"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M</a:t>
            </a:r>
            <a:r>
              <a:rPr lang="en-US" altLang="zh-TW" sz="2400" dirty="0" smtClean="0"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 color indexes, </a:t>
            </a:r>
            <a:r>
              <a:rPr lang="en-US" altLang="zh-TW" sz="2400" i="1" dirty="0" smtClean="0"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P</a:t>
            </a:r>
            <a:r>
              <a:rPr lang="en-US" altLang="zh-TW" sz="2400" i="1" baseline="-25000" dirty="0" smtClean="0"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1</a:t>
            </a:r>
            <a:r>
              <a:rPr lang="en-US" altLang="zh-TW" sz="2400" dirty="0"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 ,</a:t>
            </a:r>
            <a:r>
              <a:rPr lang="en-US" altLang="zh-TW" sz="2400" dirty="0" smtClean="0"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 </a:t>
            </a:r>
            <a:r>
              <a:rPr lang="en-US" altLang="zh-TW" sz="2400" i="1" dirty="0" smtClean="0"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P</a:t>
            </a:r>
            <a:r>
              <a:rPr lang="en-US" altLang="zh-TW" sz="2400" i="1" baseline="-25000" dirty="0" smtClean="0"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2</a:t>
            </a:r>
            <a:r>
              <a:rPr lang="en-US" altLang="zh-TW" sz="2400" dirty="0"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 ,</a:t>
            </a:r>
            <a:r>
              <a:rPr lang="en-US" altLang="zh-TW" sz="2400" dirty="0" smtClean="0"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 …, </a:t>
            </a:r>
            <a:r>
              <a:rPr lang="en-US" altLang="zh-TW" sz="2400" i="1" dirty="0" smtClean="0"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P</a:t>
            </a:r>
            <a:r>
              <a:rPr lang="en-US" altLang="zh-TW" sz="2400" i="1" baseline="-25000" dirty="0" smtClean="0"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M </a:t>
            </a:r>
            <a:r>
              <a:rPr lang="en-US" altLang="zh-TW" sz="2400" dirty="0" smtClean="0"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. Index order is </a:t>
            </a:r>
            <a:r>
              <a:rPr lang="en-US" altLang="zh-TW" sz="2400" i="1" dirty="0" smtClean="0"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P</a:t>
            </a:r>
            <a:r>
              <a:rPr lang="en-US" altLang="zh-TW" sz="2400" i="1" baseline="-25000" dirty="0" smtClean="0"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1</a:t>
            </a:r>
            <a:r>
              <a:rPr lang="en-US" altLang="zh-TW" sz="2400" dirty="0" smtClean="0"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 &lt; </a:t>
            </a:r>
            <a:r>
              <a:rPr lang="en-US" altLang="zh-TW" sz="2400" i="1" dirty="0" smtClean="0"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P</a:t>
            </a:r>
            <a:r>
              <a:rPr lang="en-US" altLang="zh-TW" sz="2400" i="1" baseline="-25000" dirty="0" smtClean="0"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2</a:t>
            </a:r>
            <a:r>
              <a:rPr lang="en-US" altLang="zh-TW" sz="2400" dirty="0" smtClean="0"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 &lt; … &lt; </a:t>
            </a:r>
            <a:r>
              <a:rPr lang="en-US" altLang="zh-TW" sz="2400" i="1" dirty="0" smtClean="0"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P</a:t>
            </a:r>
            <a:r>
              <a:rPr lang="en-US" altLang="zh-TW" sz="2400" i="1" baseline="-25000" dirty="0" smtClean="0"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M </a:t>
            </a:r>
            <a:r>
              <a:rPr lang="en-US" altLang="zh-TW" sz="2400" dirty="0" smtClean="0"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.</a:t>
            </a:r>
            <a:endParaRPr lang="en-US" altLang="zh-TW" sz="2400" i="1" baseline="-25000" dirty="0" smtClean="0">
              <a:latin typeface="Arial Unicode MS" panose="020B0604020202020204" pitchFamily="34" charset="-120"/>
              <a:ea typeface="Arial Unicode MS" panose="020B0604020202020204" pitchFamily="34" charset="-120"/>
              <a:cs typeface="Arial Unicode MS" panose="020B0604020202020204" pitchFamily="34" charset="-120"/>
            </a:endParaRPr>
          </a:p>
          <a:p>
            <a:pPr algn="just">
              <a:buFont typeface="Arial" panose="020B0604020202020204" pitchFamily="34" charset="0"/>
              <a:buChar char="•"/>
              <a:defRPr/>
            </a:pPr>
            <a:r>
              <a:rPr lang="en-US" altLang="zh-TW" sz="2400" dirty="0" smtClean="0"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Each color index </a:t>
            </a:r>
            <a:r>
              <a:rPr lang="en-US" altLang="zh-TW" sz="2400" i="1" dirty="0" smtClean="0"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P</a:t>
            </a:r>
            <a:r>
              <a:rPr lang="en-US" altLang="zh-TW" sz="2400" i="1" baseline="-25000" dirty="0" smtClean="0"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i</a:t>
            </a:r>
            <a:r>
              <a:rPr lang="en-US" altLang="zh-TW" sz="2400" dirty="0" smtClean="0"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 has its corresponding accumulated histogram frequency </a:t>
            </a:r>
            <a:r>
              <a:rPr lang="en-US" altLang="zh-TW" sz="2400" i="1" dirty="0" smtClean="0"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H</a:t>
            </a:r>
            <a:r>
              <a:rPr lang="en-US" altLang="zh-TW" sz="2400" i="1" baseline="-25000" dirty="0" smtClean="0"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i </a:t>
            </a:r>
            <a:r>
              <a:rPr lang="en-US" altLang="zh-TW" sz="2400" dirty="0" smtClean="0"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, 1 ≤ </a:t>
            </a:r>
            <a:r>
              <a:rPr lang="en-US" altLang="zh-TW" sz="2400" i="1" dirty="0" err="1" smtClean="0"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i</a:t>
            </a:r>
            <a:r>
              <a:rPr lang="en-US" altLang="zh-TW" sz="2400" dirty="0" smtClean="0"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 ≤ </a:t>
            </a:r>
            <a:r>
              <a:rPr lang="en-US" altLang="zh-TW" sz="2400" i="1" dirty="0" smtClean="0"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M</a:t>
            </a:r>
            <a:r>
              <a:rPr lang="en-US" altLang="zh-TW" sz="2400" dirty="0" smtClean="0"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.</a:t>
            </a:r>
          </a:p>
          <a:p>
            <a:pPr algn="just">
              <a:buFont typeface="Arial" panose="020B0604020202020204" pitchFamily="34" charset="0"/>
              <a:buChar char="•"/>
              <a:defRPr/>
            </a:pPr>
            <a:r>
              <a:rPr lang="en-US" altLang="zh-TW" sz="2400" dirty="0" smtClean="0"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The sum of these </a:t>
            </a:r>
            <a:r>
              <a:rPr lang="en-US" altLang="zh-TW" sz="2400" i="1" dirty="0" smtClean="0"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H</a:t>
            </a:r>
            <a:r>
              <a:rPr lang="en-US" altLang="zh-TW" sz="2400" i="1" baseline="-25000" dirty="0" smtClean="0"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i</a:t>
            </a:r>
            <a:r>
              <a:rPr lang="en-US" altLang="zh-TW" sz="2400" dirty="0" smtClean="0"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  is </a:t>
            </a:r>
            <a:r>
              <a:rPr lang="en-US" altLang="zh-TW" sz="2400" i="1" dirty="0" smtClean="0"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N</a:t>
            </a:r>
            <a:r>
              <a:rPr lang="en-US" altLang="zh-TW" sz="2400" dirty="0" smtClean="0"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.</a:t>
            </a:r>
          </a:p>
          <a:p>
            <a:pPr algn="just">
              <a:buFont typeface="Arial" panose="020B0604020202020204" pitchFamily="34" charset="0"/>
              <a:buChar char="•"/>
              <a:defRPr/>
            </a:pPr>
            <a:r>
              <a:rPr lang="en-US" altLang="zh-TW" sz="2400" i="1" dirty="0" err="1" smtClean="0"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H</a:t>
            </a:r>
            <a:r>
              <a:rPr lang="en-US" altLang="zh-TW" sz="2400" i="1" baseline="-25000" dirty="0" err="1" smtClean="0"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max</a:t>
            </a:r>
            <a:r>
              <a:rPr lang="en-US" altLang="zh-TW" sz="2400" dirty="0" smtClean="0"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 = max(</a:t>
            </a:r>
            <a:r>
              <a:rPr lang="en-US" altLang="zh-TW" sz="2400" i="1" dirty="0" smtClean="0"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H</a:t>
            </a:r>
            <a:r>
              <a:rPr lang="en-US" altLang="zh-TW" sz="2400" i="1" baseline="-25000" dirty="0" smtClean="0"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1</a:t>
            </a:r>
            <a:r>
              <a:rPr lang="en-US" altLang="zh-TW" sz="2400" dirty="0" smtClean="0"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 </a:t>
            </a:r>
            <a:r>
              <a:rPr lang="en-US" altLang="zh-TW" sz="2400" dirty="0"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, </a:t>
            </a:r>
            <a:r>
              <a:rPr lang="en-US" altLang="zh-TW" sz="2400" i="1" dirty="0" smtClean="0"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H</a:t>
            </a:r>
            <a:r>
              <a:rPr lang="en-US" altLang="zh-TW" sz="2400" i="1" baseline="-25000" dirty="0" smtClean="0"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2</a:t>
            </a:r>
            <a:r>
              <a:rPr lang="en-US" altLang="zh-TW" sz="2400" dirty="0" smtClean="0"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 </a:t>
            </a:r>
            <a:r>
              <a:rPr lang="en-US" altLang="zh-TW" sz="2400" dirty="0"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, …, </a:t>
            </a:r>
            <a:r>
              <a:rPr lang="en-US" altLang="zh-TW" sz="2400" i="1" dirty="0"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H</a:t>
            </a:r>
            <a:r>
              <a:rPr lang="en-US" altLang="zh-TW" sz="2400" i="1" baseline="-25000" dirty="0" smtClean="0"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M</a:t>
            </a:r>
            <a:r>
              <a:rPr lang="en-US" altLang="zh-TW" sz="2400" dirty="0" smtClean="0"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) and the corresponding color index is </a:t>
            </a:r>
            <a:r>
              <a:rPr lang="en-US" altLang="zh-TW" sz="2400" i="1" dirty="0" err="1" smtClean="0"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P</a:t>
            </a:r>
            <a:r>
              <a:rPr lang="en-US" altLang="zh-TW" sz="2400" i="1" baseline="-25000" dirty="0" err="1" smtClean="0"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max</a:t>
            </a:r>
            <a:r>
              <a:rPr lang="en-US" altLang="zh-TW" sz="2400" i="1" baseline="-25000" dirty="0" smtClean="0"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 </a:t>
            </a:r>
            <a:r>
              <a:rPr lang="en-US" altLang="zh-TW" sz="2400" dirty="0" smtClean="0"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.</a:t>
            </a:r>
          </a:p>
          <a:p>
            <a:pPr algn="just">
              <a:buFont typeface="Arial" panose="020B0604020202020204" pitchFamily="34" charset="0"/>
              <a:buChar char="•"/>
              <a:defRPr/>
            </a:pPr>
            <a:r>
              <a:rPr lang="en-CA" altLang="zh-TW" sz="2400" dirty="0"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The center color index of the histogram is </a:t>
            </a:r>
            <a:r>
              <a:rPr lang="en-CA" altLang="zh-TW" sz="2400" i="1" dirty="0" smtClean="0"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P</a:t>
            </a:r>
            <a:r>
              <a:rPr lang="en-CA" altLang="zh-TW" sz="2400" i="1" baseline="-25000" dirty="0" smtClean="0"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C </a:t>
            </a:r>
            <a:r>
              <a:rPr lang="en-CA" altLang="zh-TW" sz="2400" dirty="0" smtClean="0"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.</a:t>
            </a:r>
            <a:endParaRPr lang="zh-TW" altLang="en-US" sz="2400" dirty="0" smtClean="0">
              <a:latin typeface="Arial Unicode MS" panose="020B0604020202020204" pitchFamily="34" charset="-120"/>
              <a:ea typeface="Arial Unicode MS" panose="020B0604020202020204" pitchFamily="34" charset="-120"/>
              <a:cs typeface="Arial Unicode MS" panose="020B0604020202020204" pitchFamily="34" charset="-12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27174EE4-A935-4ED1-A8DC-A3CB95D81255}" type="slidenum">
              <a:rPr lang="zh-TW" altLang="en-US" smtClean="0"/>
              <a:pPr>
                <a:defRPr/>
              </a:pPr>
              <a:t>7</a:t>
            </a:fld>
            <a:endParaRPr lang="zh-TW" altLang="en-US"/>
          </a:p>
        </p:txBody>
      </p:sp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altLang="zh-TW" dirty="0" smtClean="0"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Proposed Algorithm </a:t>
            </a:r>
            <a:r>
              <a:rPr lang="en-US" altLang="zh-TW" dirty="0"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(2)</a:t>
            </a:r>
            <a:endParaRPr lang="zh-TW" altLang="en-US" dirty="0"/>
          </a:p>
        </p:txBody>
      </p:sp>
      <p:cxnSp>
        <p:nvCxnSpPr>
          <p:cNvPr id="7" name="直線單箭頭接點 6"/>
          <p:cNvCxnSpPr/>
          <p:nvPr/>
        </p:nvCxnSpPr>
        <p:spPr>
          <a:xfrm flipV="1">
            <a:off x="2980628" y="6101966"/>
            <a:ext cx="3600000" cy="0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文字方塊 8"/>
          <p:cNvSpPr txBox="1"/>
          <p:nvPr/>
        </p:nvSpPr>
        <p:spPr>
          <a:xfrm>
            <a:off x="6699189" y="5917301"/>
            <a:ext cx="13003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dirty="0">
                <a:solidFill>
                  <a:schemeClr val="accent1"/>
                </a:solidFill>
              </a:rPr>
              <a:t>c</a:t>
            </a:r>
            <a:r>
              <a:rPr lang="en-US" altLang="zh-TW" dirty="0" smtClean="0">
                <a:solidFill>
                  <a:schemeClr val="accent1"/>
                </a:solidFill>
              </a:rPr>
              <a:t>olor index</a:t>
            </a:r>
            <a:endParaRPr lang="zh-TW" altLang="en-US" dirty="0">
              <a:solidFill>
                <a:schemeClr val="accent1"/>
              </a:solidFill>
            </a:endParaRPr>
          </a:p>
        </p:txBody>
      </p:sp>
      <p:cxnSp>
        <p:nvCxnSpPr>
          <p:cNvPr id="11" name="直線接點 10"/>
          <p:cNvCxnSpPr/>
          <p:nvPr/>
        </p:nvCxnSpPr>
        <p:spPr>
          <a:xfrm>
            <a:off x="3340628" y="5370445"/>
            <a:ext cx="0" cy="720000"/>
          </a:xfrm>
          <a:prstGeom prst="lin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線接點 22"/>
          <p:cNvCxnSpPr/>
          <p:nvPr/>
        </p:nvCxnSpPr>
        <p:spPr>
          <a:xfrm>
            <a:off x="3700628" y="5010445"/>
            <a:ext cx="0" cy="1080000"/>
          </a:xfrm>
          <a:prstGeom prst="lin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線接點 23"/>
          <p:cNvCxnSpPr/>
          <p:nvPr/>
        </p:nvCxnSpPr>
        <p:spPr>
          <a:xfrm>
            <a:off x="4430126" y="4652340"/>
            <a:ext cx="0" cy="1440000"/>
          </a:xfrm>
          <a:prstGeom prst="lin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線接點 24"/>
          <p:cNvCxnSpPr/>
          <p:nvPr/>
        </p:nvCxnSpPr>
        <p:spPr>
          <a:xfrm>
            <a:off x="6203622" y="5724792"/>
            <a:ext cx="0" cy="360000"/>
          </a:xfrm>
          <a:prstGeom prst="lin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文字方塊 20"/>
          <p:cNvSpPr txBox="1"/>
          <p:nvPr/>
        </p:nvSpPr>
        <p:spPr>
          <a:xfrm>
            <a:off x="3128871" y="6112392"/>
            <a:ext cx="4235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P</a:t>
            </a:r>
            <a:r>
              <a:rPr lang="en-US" altLang="zh-TW" i="1" baseline="-250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1</a:t>
            </a:r>
            <a:endParaRPr lang="zh-TW" altLang="en-US" i="1" baseline="-250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7" name="文字方塊 26"/>
          <p:cNvSpPr txBox="1"/>
          <p:nvPr/>
        </p:nvSpPr>
        <p:spPr>
          <a:xfrm>
            <a:off x="3488871" y="6090445"/>
            <a:ext cx="4235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P</a:t>
            </a:r>
            <a:r>
              <a:rPr lang="en-US" altLang="zh-TW" i="1" baseline="-250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2</a:t>
            </a:r>
            <a:endParaRPr lang="zh-TW" altLang="en-US" i="1" baseline="-250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8" name="文字方塊 27"/>
          <p:cNvSpPr txBox="1"/>
          <p:nvPr/>
        </p:nvSpPr>
        <p:spPr>
          <a:xfrm>
            <a:off x="3865833" y="6092340"/>
            <a:ext cx="4235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P</a:t>
            </a:r>
            <a:r>
              <a:rPr lang="en-US" altLang="zh-TW" i="1" baseline="-250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3</a:t>
            </a:r>
            <a:endParaRPr lang="zh-TW" altLang="en-US" i="1" baseline="-250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9" name="文字方塊 28"/>
          <p:cNvSpPr txBox="1"/>
          <p:nvPr/>
        </p:nvSpPr>
        <p:spPr>
          <a:xfrm>
            <a:off x="4211957" y="6099330"/>
            <a:ext cx="4235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P</a:t>
            </a:r>
            <a:r>
              <a:rPr lang="en-US" altLang="zh-TW" i="1" baseline="-250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4</a:t>
            </a:r>
            <a:endParaRPr lang="zh-TW" altLang="en-US" i="1" baseline="-250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cxnSp>
        <p:nvCxnSpPr>
          <p:cNvPr id="30" name="直線接點 29"/>
          <p:cNvCxnSpPr/>
          <p:nvPr/>
        </p:nvCxnSpPr>
        <p:spPr>
          <a:xfrm>
            <a:off x="4073050" y="5730445"/>
            <a:ext cx="0" cy="360000"/>
          </a:xfrm>
          <a:prstGeom prst="lin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直線接點 30"/>
          <p:cNvCxnSpPr/>
          <p:nvPr/>
        </p:nvCxnSpPr>
        <p:spPr>
          <a:xfrm>
            <a:off x="5864810" y="5004792"/>
            <a:ext cx="0" cy="1080000"/>
          </a:xfrm>
          <a:prstGeom prst="lin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文字方塊 31"/>
          <p:cNvSpPr txBox="1"/>
          <p:nvPr/>
        </p:nvSpPr>
        <p:spPr>
          <a:xfrm>
            <a:off x="5550788" y="6101967"/>
            <a:ext cx="6030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P</a:t>
            </a:r>
            <a:r>
              <a:rPr lang="en-US" altLang="zh-TW" i="1" baseline="-250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M-1</a:t>
            </a:r>
            <a:endParaRPr lang="zh-TW" altLang="en-US" i="1" baseline="-250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3" name="文字方塊 32"/>
          <p:cNvSpPr txBox="1"/>
          <p:nvPr/>
        </p:nvSpPr>
        <p:spPr>
          <a:xfrm>
            <a:off x="5970225" y="6099036"/>
            <a:ext cx="4667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P</a:t>
            </a:r>
            <a:r>
              <a:rPr lang="en-US" altLang="zh-TW" i="1" baseline="-250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M</a:t>
            </a:r>
            <a:endParaRPr lang="zh-TW" altLang="en-US" i="1" baseline="-250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4" name="文字方塊 33"/>
          <p:cNvSpPr txBox="1"/>
          <p:nvPr/>
        </p:nvSpPr>
        <p:spPr>
          <a:xfrm>
            <a:off x="3122459" y="5023060"/>
            <a:ext cx="4363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i="1" dirty="0">
                <a:solidFill>
                  <a:srgbClr val="00B050"/>
                </a:solidFill>
              </a:rPr>
              <a:t>H</a:t>
            </a:r>
            <a:r>
              <a:rPr lang="en-US" altLang="zh-TW" i="1" baseline="-25000" dirty="0" smtClean="0">
                <a:solidFill>
                  <a:srgbClr val="00B050"/>
                </a:solidFill>
              </a:rPr>
              <a:t>1</a:t>
            </a:r>
            <a:endParaRPr lang="zh-TW" altLang="en-US" i="1" baseline="-25000" dirty="0">
              <a:solidFill>
                <a:srgbClr val="00B050"/>
              </a:solidFill>
            </a:endParaRPr>
          </a:p>
        </p:txBody>
      </p:sp>
      <p:sp>
        <p:nvSpPr>
          <p:cNvPr id="35" name="文字方塊 34"/>
          <p:cNvSpPr txBox="1"/>
          <p:nvPr/>
        </p:nvSpPr>
        <p:spPr>
          <a:xfrm>
            <a:off x="3493028" y="4635460"/>
            <a:ext cx="4363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i="1" dirty="0" smtClean="0">
                <a:solidFill>
                  <a:srgbClr val="00B050"/>
                </a:solidFill>
              </a:rPr>
              <a:t>H</a:t>
            </a:r>
            <a:r>
              <a:rPr lang="en-US" altLang="zh-TW" i="1" baseline="-25000" dirty="0">
                <a:solidFill>
                  <a:srgbClr val="00B050"/>
                </a:solidFill>
              </a:rPr>
              <a:t>2</a:t>
            </a:r>
            <a:endParaRPr lang="zh-TW" altLang="en-US" i="1" baseline="-25000" dirty="0">
              <a:solidFill>
                <a:srgbClr val="00B050"/>
              </a:solidFill>
            </a:endParaRPr>
          </a:p>
        </p:txBody>
      </p:sp>
      <p:sp>
        <p:nvSpPr>
          <p:cNvPr id="36" name="文字方塊 35"/>
          <p:cNvSpPr txBox="1"/>
          <p:nvPr/>
        </p:nvSpPr>
        <p:spPr>
          <a:xfrm>
            <a:off x="3865833" y="5381830"/>
            <a:ext cx="4363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i="1" dirty="0" smtClean="0">
                <a:solidFill>
                  <a:srgbClr val="00B050"/>
                </a:solidFill>
              </a:rPr>
              <a:t>H</a:t>
            </a:r>
            <a:r>
              <a:rPr lang="en-US" altLang="zh-TW" i="1" baseline="-25000" dirty="0">
                <a:solidFill>
                  <a:srgbClr val="00B050"/>
                </a:solidFill>
              </a:rPr>
              <a:t>3</a:t>
            </a:r>
            <a:endParaRPr lang="zh-TW" altLang="en-US" i="1" baseline="-25000" dirty="0">
              <a:solidFill>
                <a:srgbClr val="00B050"/>
              </a:solidFill>
            </a:endParaRPr>
          </a:p>
        </p:txBody>
      </p:sp>
      <p:sp>
        <p:nvSpPr>
          <p:cNvPr id="37" name="文字方塊 36"/>
          <p:cNvSpPr txBox="1"/>
          <p:nvPr/>
        </p:nvSpPr>
        <p:spPr>
          <a:xfrm>
            <a:off x="4211957" y="4303060"/>
            <a:ext cx="4363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i="1" dirty="0" smtClean="0">
                <a:solidFill>
                  <a:srgbClr val="00B050"/>
                </a:solidFill>
              </a:rPr>
              <a:t>H</a:t>
            </a:r>
            <a:r>
              <a:rPr lang="en-US" altLang="zh-TW" i="1" baseline="-25000" dirty="0">
                <a:solidFill>
                  <a:srgbClr val="00B050"/>
                </a:solidFill>
              </a:rPr>
              <a:t>4</a:t>
            </a:r>
            <a:endParaRPr lang="zh-TW" altLang="en-US" i="1" baseline="-25000" dirty="0">
              <a:solidFill>
                <a:srgbClr val="00B050"/>
              </a:solidFill>
            </a:endParaRPr>
          </a:p>
        </p:txBody>
      </p:sp>
      <p:sp>
        <p:nvSpPr>
          <p:cNvPr id="38" name="文字方塊 37"/>
          <p:cNvSpPr txBox="1"/>
          <p:nvPr/>
        </p:nvSpPr>
        <p:spPr>
          <a:xfrm>
            <a:off x="5556873" y="4641113"/>
            <a:ext cx="6158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i="1" dirty="0" smtClean="0">
                <a:solidFill>
                  <a:srgbClr val="00B050"/>
                </a:solidFill>
              </a:rPr>
              <a:t>H</a:t>
            </a:r>
            <a:r>
              <a:rPr lang="en-US" altLang="zh-TW" i="1" baseline="-25000" dirty="0" smtClean="0">
                <a:solidFill>
                  <a:srgbClr val="00B050"/>
                </a:solidFill>
              </a:rPr>
              <a:t>M-1</a:t>
            </a:r>
            <a:endParaRPr lang="zh-TW" altLang="en-US" i="1" baseline="-25000" dirty="0">
              <a:solidFill>
                <a:srgbClr val="00B050"/>
              </a:solidFill>
            </a:endParaRPr>
          </a:p>
        </p:txBody>
      </p:sp>
      <p:sp>
        <p:nvSpPr>
          <p:cNvPr id="39" name="文字方塊 38"/>
          <p:cNvSpPr txBox="1"/>
          <p:nvPr/>
        </p:nvSpPr>
        <p:spPr>
          <a:xfrm>
            <a:off x="5963813" y="5355460"/>
            <a:ext cx="4796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i="1" dirty="0" smtClean="0">
                <a:solidFill>
                  <a:srgbClr val="00B050"/>
                </a:solidFill>
              </a:rPr>
              <a:t>H</a:t>
            </a:r>
            <a:r>
              <a:rPr lang="en-US" altLang="zh-TW" i="1" baseline="-25000" dirty="0" smtClean="0">
                <a:solidFill>
                  <a:srgbClr val="00B050"/>
                </a:solidFill>
              </a:rPr>
              <a:t>M</a:t>
            </a:r>
            <a:endParaRPr lang="zh-TW" altLang="en-US" i="1" baseline="-25000" dirty="0">
              <a:solidFill>
                <a:srgbClr val="00B050"/>
              </a:solidFill>
            </a:endParaRPr>
          </a:p>
        </p:txBody>
      </p:sp>
      <p:sp>
        <p:nvSpPr>
          <p:cNvPr id="40" name="文字方塊 39"/>
          <p:cNvSpPr txBox="1"/>
          <p:nvPr/>
        </p:nvSpPr>
        <p:spPr>
          <a:xfrm>
            <a:off x="4780628" y="6101967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……</a:t>
            </a:r>
            <a:endParaRPr lang="zh-TW" altLang="en-US" i="1" baseline="-250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1" name="文字方塊 40"/>
          <p:cNvSpPr txBox="1"/>
          <p:nvPr/>
        </p:nvSpPr>
        <p:spPr>
          <a:xfrm>
            <a:off x="4780628" y="5420130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i="1" dirty="0" smtClean="0">
                <a:solidFill>
                  <a:srgbClr val="00B050"/>
                </a:solidFill>
              </a:rPr>
              <a:t>……</a:t>
            </a:r>
            <a:endParaRPr lang="zh-TW" altLang="en-US" i="1" baseline="-25000" dirty="0">
              <a:solidFill>
                <a:srgbClr val="00B050"/>
              </a:solidFill>
            </a:endParaRPr>
          </a:p>
        </p:txBody>
      </p:sp>
      <p:sp>
        <p:nvSpPr>
          <p:cNvPr id="42" name="日期版面配置區 2"/>
          <p:cNvSpPr>
            <a:spLocks noGrp="1"/>
          </p:cNvSpPr>
          <p:nvPr>
            <p:ph type="dt" sz="quarter" idx="12"/>
          </p:nvPr>
        </p:nvSpPr>
        <p:spPr bwMode="auto">
          <a:xfrm>
            <a:off x="7010400" y="6492875"/>
            <a:ext cx="2133600" cy="365125"/>
          </a:xfrm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5BD067D6-428A-4060-BA9F-6405376098B9}" type="datetime1">
              <a:rPr lang="zh-TW" altLang="en-US" smtClean="0">
                <a:solidFill>
                  <a:srgbClr val="898989"/>
                </a:solidFill>
                <a:ea typeface="新細明體" charset="-120"/>
              </a:rPr>
              <a:pPr/>
              <a:t>2014/1/12</a:t>
            </a:fld>
            <a:endParaRPr lang="zh-TW" altLang="en-US" dirty="0" smtClean="0">
              <a:solidFill>
                <a:srgbClr val="898989"/>
              </a:solidFill>
              <a:ea typeface="新細明體" charset="-120"/>
            </a:endParaRPr>
          </a:p>
          <a:p>
            <a:r>
              <a:rPr lang="en-US" altLang="zh-TW" dirty="0" smtClean="0">
                <a:solidFill>
                  <a:srgbClr val="898989"/>
                </a:solidFill>
                <a:ea typeface="新細明體" charset="-120"/>
              </a:rPr>
              <a:t>ITRI and NCTU</a:t>
            </a:r>
            <a:endParaRPr lang="zh-TW" altLang="en-US" dirty="0" smtClean="0">
              <a:solidFill>
                <a:srgbClr val="898989"/>
              </a:solidFill>
              <a:ea typeface="新細明體" charset="-12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Content Placeholder 5"/>
          <p:cNvSpPr>
            <a:spLocks noGrp="1"/>
          </p:cNvSpPr>
          <p:nvPr>
            <p:ph idx="1"/>
          </p:nvPr>
        </p:nvSpPr>
        <p:spPr>
          <a:xfrm>
            <a:off x="252413" y="1009650"/>
            <a:ext cx="8342312" cy="1768384"/>
          </a:xfrm>
        </p:spPr>
        <p:txBody>
          <a:bodyPr/>
          <a:lstStyle/>
          <a:p>
            <a:pPr algn="just">
              <a:buFont typeface="Arial" panose="020B0604020202020204" pitchFamily="34" charset="0"/>
              <a:buChar char="•"/>
            </a:pPr>
            <a:r>
              <a:rPr lang="en-CA" altLang="zh-TW" sz="2400" dirty="0" smtClean="0"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If M ≤ 4 or </a:t>
            </a:r>
            <a:r>
              <a:rPr lang="en-CA" altLang="zh-TW" sz="2400" i="1" dirty="0" err="1" smtClean="0"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H</a:t>
            </a:r>
            <a:r>
              <a:rPr lang="en-CA" altLang="zh-TW" sz="2400" i="1" baseline="-25000" dirty="0" err="1" smtClean="0"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max</a:t>
            </a:r>
            <a:r>
              <a:rPr lang="en-CA" altLang="zh-TW" sz="2400" dirty="0" smtClean="0"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 </a:t>
            </a:r>
            <a:r>
              <a:rPr lang="en-US" altLang="zh-TW" sz="2400" dirty="0" smtClean="0"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≥ </a:t>
            </a:r>
            <a:r>
              <a:rPr lang="en-US" altLang="zh-TW" sz="2400" i="1" dirty="0" smtClean="0"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N</a:t>
            </a:r>
            <a:r>
              <a:rPr lang="en-US" altLang="zh-TW" sz="2400" dirty="0" smtClean="0"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/4, we choose </a:t>
            </a:r>
            <a:r>
              <a:rPr lang="en-CA" altLang="zh-TW" sz="2400" i="1" dirty="0" err="1" smtClean="0"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P</a:t>
            </a:r>
            <a:r>
              <a:rPr lang="en-CA" altLang="zh-TW" sz="2400" i="1" baseline="-25000" dirty="0" err="1" smtClean="0"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max</a:t>
            </a:r>
            <a:r>
              <a:rPr lang="en-CA" altLang="zh-TW" sz="2400" dirty="0" smtClean="0"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 as padding pixel. 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en-CA" altLang="zh-TW" sz="2400" dirty="0" smtClean="0"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Otherwise, we choose </a:t>
            </a:r>
            <a:r>
              <a:rPr lang="en-CA" altLang="zh-TW" sz="2400" i="1" dirty="0" smtClean="0"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P</a:t>
            </a:r>
            <a:r>
              <a:rPr lang="en-CA" altLang="zh-TW" sz="2400" i="1" baseline="-25000" dirty="0" smtClean="0"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C</a:t>
            </a:r>
            <a:r>
              <a:rPr lang="en-CA" altLang="zh-TW" sz="2400" dirty="0" smtClean="0"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 instead.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en-US" altLang="zh-TW" sz="2400" dirty="0"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Padding the overlapping region between this current CU and reference CU by selected padding pixel </a:t>
            </a:r>
            <a:r>
              <a:rPr lang="en-US" altLang="zh-TW" sz="2400" dirty="0" smtClean="0"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above.</a:t>
            </a:r>
            <a:endParaRPr lang="zh-TW" altLang="en-US" sz="2400" dirty="0">
              <a:latin typeface="Arial Unicode MS" panose="020B0604020202020204" pitchFamily="34" charset="-120"/>
              <a:ea typeface="Arial Unicode MS" panose="020B0604020202020204" pitchFamily="34" charset="-120"/>
              <a:cs typeface="Arial Unicode MS" panose="020B0604020202020204" pitchFamily="34" charset="-12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2A7E04FE-FA51-4537-9030-AFAB081C41A1}" type="slidenum">
              <a:rPr lang="zh-TW" altLang="en-US" smtClean="0"/>
              <a:pPr>
                <a:defRPr/>
              </a:pPr>
              <a:t>8</a:t>
            </a:fld>
            <a:endParaRPr lang="zh-TW" altLang="en-US"/>
          </a:p>
        </p:txBody>
      </p:sp>
      <p:sp>
        <p:nvSpPr>
          <p:cNvPr id="7" name="標題 1"/>
          <p:cNvSpPr txBox="1">
            <a:spLocks/>
          </p:cNvSpPr>
          <p:nvPr/>
        </p:nvSpPr>
        <p:spPr bwMode="auto">
          <a:xfrm>
            <a:off x="457200" y="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9pPr>
          </a:lstStyle>
          <a:p>
            <a:r>
              <a:rPr kumimoji="0" lang="en-US" altLang="zh-TW" dirty="0" smtClean="0"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Proposed Algorithm (3)</a:t>
            </a:r>
            <a:endParaRPr kumimoji="0" lang="zh-TW" altLang="en-US" dirty="0"/>
          </a:p>
        </p:txBody>
      </p:sp>
      <p:sp>
        <p:nvSpPr>
          <p:cNvPr id="5" name="日期版面配置區 2"/>
          <p:cNvSpPr>
            <a:spLocks noGrp="1"/>
          </p:cNvSpPr>
          <p:nvPr>
            <p:ph type="dt" sz="quarter" idx="12"/>
          </p:nvPr>
        </p:nvSpPr>
        <p:spPr bwMode="auto">
          <a:xfrm>
            <a:off x="7010400" y="6492875"/>
            <a:ext cx="2133600" cy="365125"/>
          </a:xfrm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5BD067D6-428A-4060-BA9F-6405376098B9}" type="datetime1">
              <a:rPr lang="zh-TW" altLang="en-US" smtClean="0">
                <a:solidFill>
                  <a:srgbClr val="898989"/>
                </a:solidFill>
                <a:ea typeface="新細明體" charset="-120"/>
              </a:rPr>
              <a:pPr/>
              <a:t>2014/1/12</a:t>
            </a:fld>
            <a:endParaRPr lang="zh-TW" altLang="en-US" dirty="0" smtClean="0">
              <a:solidFill>
                <a:srgbClr val="898989"/>
              </a:solidFill>
              <a:ea typeface="新細明體" charset="-120"/>
            </a:endParaRPr>
          </a:p>
          <a:p>
            <a:r>
              <a:rPr lang="en-US" altLang="zh-TW" dirty="0" smtClean="0">
                <a:solidFill>
                  <a:srgbClr val="898989"/>
                </a:solidFill>
                <a:ea typeface="新細明體" charset="-120"/>
              </a:rPr>
              <a:t>ITRI and NCTU</a:t>
            </a:r>
            <a:endParaRPr lang="zh-TW" altLang="en-US" dirty="0" smtClean="0">
              <a:solidFill>
                <a:srgbClr val="898989"/>
              </a:solidFill>
              <a:ea typeface="新細明體" charset="-12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zh-TW" dirty="0" smtClean="0"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Contents</a:t>
            </a:r>
          </a:p>
        </p:txBody>
      </p:sp>
      <p:sp>
        <p:nvSpPr>
          <p:cNvPr id="14338" name="Rectangle 3"/>
          <p:cNvSpPr>
            <a:spLocks noGrp="1" noChangeArrowheads="1"/>
          </p:cNvSpPr>
          <p:nvPr>
            <p:ph idx="4294967295"/>
          </p:nvPr>
        </p:nvSpPr>
        <p:spPr/>
        <p:txBody>
          <a:bodyPr/>
          <a:lstStyle/>
          <a:p>
            <a:pPr algn="just" eaLnBrk="1" hangingPunct="1"/>
            <a:r>
              <a:rPr lang="en-US" altLang="zh-TW" sz="2800" dirty="0" smtClean="0"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Introduction </a:t>
            </a:r>
          </a:p>
          <a:p>
            <a:pPr algn="just" eaLnBrk="1" hangingPunct="1"/>
            <a:r>
              <a:rPr lang="en-US" altLang="zh-TW" sz="2800" dirty="0" smtClean="0"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Proposed Algorithms</a:t>
            </a:r>
          </a:p>
          <a:p>
            <a:pPr algn="just" eaLnBrk="1" hangingPunct="1"/>
            <a:r>
              <a:rPr lang="en-US" altLang="zh-TW" sz="2800" dirty="0" smtClean="0">
                <a:solidFill>
                  <a:srgbClr val="FF0000"/>
                </a:solidFill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Experimental Results</a:t>
            </a:r>
          </a:p>
          <a:p>
            <a:pPr algn="just" eaLnBrk="1" hangingPunct="1"/>
            <a:r>
              <a:rPr lang="en-US" altLang="zh-TW" sz="2800" dirty="0" smtClean="0"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Conclusion</a:t>
            </a:r>
          </a:p>
        </p:txBody>
      </p:sp>
      <p:sp>
        <p:nvSpPr>
          <p:cNvPr id="3" name="投影片編號版面配置區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93722D3-7086-4CEB-9435-8DAEB701B8AC}" type="slidenum">
              <a:rPr lang="zh-TW" altLang="en-US" smtClean="0"/>
              <a:pPr>
                <a:defRPr/>
              </a:pPr>
              <a:t>9</a:t>
            </a:fld>
            <a:endParaRPr lang="zh-TW" altLang="en-US" dirty="0"/>
          </a:p>
        </p:txBody>
      </p:sp>
      <p:sp>
        <p:nvSpPr>
          <p:cNvPr id="7" name="日期版面配置區 2"/>
          <p:cNvSpPr>
            <a:spLocks noGrp="1"/>
          </p:cNvSpPr>
          <p:nvPr>
            <p:ph type="dt" sz="quarter" idx="12"/>
          </p:nvPr>
        </p:nvSpPr>
        <p:spPr bwMode="auto">
          <a:xfrm>
            <a:off x="7010400" y="6492875"/>
            <a:ext cx="2133600" cy="365125"/>
          </a:xfrm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5BD067D6-428A-4060-BA9F-6405376098B9}" type="datetime1">
              <a:rPr lang="zh-TW" altLang="en-US" smtClean="0">
                <a:solidFill>
                  <a:srgbClr val="898989"/>
                </a:solidFill>
                <a:ea typeface="新細明體" charset="-120"/>
              </a:rPr>
              <a:pPr/>
              <a:t>2014/1/12</a:t>
            </a:fld>
            <a:endParaRPr lang="zh-TW" altLang="en-US" dirty="0" smtClean="0">
              <a:solidFill>
                <a:srgbClr val="898989"/>
              </a:solidFill>
              <a:ea typeface="新細明體" charset="-120"/>
            </a:endParaRPr>
          </a:p>
          <a:p>
            <a:r>
              <a:rPr lang="en-US" altLang="zh-TW" dirty="0" smtClean="0">
                <a:solidFill>
                  <a:srgbClr val="898989"/>
                </a:solidFill>
                <a:ea typeface="新細明體" charset="-120"/>
              </a:rPr>
              <a:t>ITRI and NCTU</a:t>
            </a:r>
            <a:endParaRPr lang="zh-TW" altLang="en-US" dirty="0" smtClean="0">
              <a:solidFill>
                <a:srgbClr val="898989"/>
              </a:solidFill>
              <a:ea typeface="新細明體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894623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17237</TotalTime>
  <Pages>0</Pages>
  <Words>1481</Words>
  <Characters>0</Characters>
  <Application>Microsoft Office PowerPoint</Application>
  <DocSecurity>0</DocSecurity>
  <PresentationFormat>如螢幕大小 (4:3)</PresentationFormat>
  <Lines>0</Lines>
  <Paragraphs>543</Paragraphs>
  <Slides>16</Slides>
  <Notes>0</Notes>
  <HiddenSlides>0</HiddenSlides>
  <MMClips>0</MMClips>
  <ScaleCrop>false</ScaleCrop>
  <HeadingPairs>
    <vt:vector size="4" baseType="variant">
      <vt:variant>
        <vt:lpstr>佈景主題</vt:lpstr>
      </vt:variant>
      <vt:variant>
        <vt:i4>1</vt:i4>
      </vt:variant>
      <vt:variant>
        <vt:lpstr>投影片標題</vt:lpstr>
      </vt:variant>
      <vt:variant>
        <vt:i4>16</vt:i4>
      </vt:variant>
    </vt:vector>
  </HeadingPairs>
  <TitlesOfParts>
    <vt:vector size="17" baseType="lpstr">
      <vt:lpstr>Custom Design</vt:lpstr>
      <vt:lpstr>JCTVC-P0237 Non-RCE3 Major Color Padding Algorithm  for Intra Block Copy</vt:lpstr>
      <vt:lpstr>Contents</vt:lpstr>
      <vt:lpstr>Intra Block Copy</vt:lpstr>
      <vt:lpstr>Overlapping of Intra Block Copy</vt:lpstr>
      <vt:lpstr>Contents</vt:lpstr>
      <vt:lpstr>Proposed Algorithm (1)</vt:lpstr>
      <vt:lpstr>Proposed Algorithm (2)</vt:lpstr>
      <vt:lpstr>PowerPoint 簡報</vt:lpstr>
      <vt:lpstr>Contents</vt:lpstr>
      <vt:lpstr>Experimental Results</vt:lpstr>
      <vt:lpstr>Experimental Results, Lossless</vt:lpstr>
      <vt:lpstr>Experimental Results, Lossy</vt:lpstr>
      <vt:lpstr>Contents</vt:lpstr>
      <vt:lpstr>Conclusion</vt:lpstr>
      <vt:lpstr>Acknowledgement</vt:lpstr>
      <vt:lpstr>Thank you for your attention!</vt:lpstr>
    </vt:vector>
  </TitlesOfParts>
  <LinksUpToDate>false</LinksUpToDate>
  <CharactersWithSpaces>0</CharactersWithSpaces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3D-HEVC</dc:title>
  <dc:creator>john</dc:creator>
  <cp:lastModifiedBy>Hong</cp:lastModifiedBy>
  <cp:revision>861</cp:revision>
  <cp:lastPrinted>2013-05-17T00:59:36Z</cp:lastPrinted>
  <dcterms:created xsi:type="dcterms:W3CDTF">2009-04-27T03:22:15Z</dcterms:created>
  <dcterms:modified xsi:type="dcterms:W3CDTF">2014-01-11T22:57:21Z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1033-8.1.0.3385</vt:lpwstr>
  </property>
</Properties>
</file>