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13"/>
  </p:notesMasterIdLst>
  <p:handoutMasterIdLst>
    <p:handoutMasterId r:id="rId14"/>
  </p:handoutMasterIdLst>
  <p:sldIdLst>
    <p:sldId id="350" r:id="rId2"/>
    <p:sldId id="384" r:id="rId3"/>
    <p:sldId id="399" r:id="rId4"/>
    <p:sldId id="400" r:id="rId5"/>
    <p:sldId id="401" r:id="rId6"/>
    <p:sldId id="402" r:id="rId7"/>
    <p:sldId id="403" r:id="rId8"/>
    <p:sldId id="408" r:id="rId9"/>
    <p:sldId id="406" r:id="rId10"/>
    <p:sldId id="407" r:id="rId11"/>
    <p:sldId id="377" r:id="rId1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91367" autoAdjust="0"/>
  </p:normalViewPr>
  <p:slideViewPr>
    <p:cSldViewPr snapToGrid="0">
      <p:cViewPr>
        <p:scale>
          <a:sx n="80" d="100"/>
          <a:sy n="80" d="100"/>
        </p:scale>
        <p:origin x="-1542" y="-96"/>
      </p:cViewPr>
      <p:guideLst>
        <p:guide orient="horz" pos="4031"/>
        <p:guide pos="171"/>
      </p:guideLst>
    </p:cSldViewPr>
  </p:slideViewPr>
  <p:outlineViewPr>
    <p:cViewPr>
      <p:scale>
        <a:sx n="33" d="100"/>
        <a:sy n="33" d="100"/>
      </p:scale>
      <p:origin x="0" y="894"/>
    </p:cViewPr>
    <p:sldLst>
      <p:sld r:id="rId1" collapse="1"/>
      <p:sld r:id="rId2" collapse="1"/>
      <p:sld r:id="rId3"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2</a:t>
            </a:fld>
            <a:endParaRPr lang="en-US" dirty="0"/>
          </a:p>
        </p:txBody>
      </p:sp>
    </p:spTree>
    <p:extLst>
      <p:ext uri="{BB962C8B-B14F-4D97-AF65-F5344CB8AC3E}">
        <p14:creationId xmlns:p14="http://schemas.microsoft.com/office/powerpoint/2010/main" val="363208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95003" y="3985957"/>
            <a:ext cx="8979333" cy="1540334"/>
          </a:xfrm>
        </p:spPr>
        <p:txBody>
          <a:bodyPr/>
          <a:lstStyle/>
          <a:p>
            <a:r>
              <a:rPr lang="en-CA" sz="2400" b="1" dirty="0"/>
              <a:t>Non-RCE4: Refinement of the </a:t>
            </a:r>
            <a:r>
              <a:rPr lang="en-CA" sz="2400" b="1" dirty="0" smtClean="0"/>
              <a:t>Palette </a:t>
            </a:r>
            <a:r>
              <a:rPr lang="en-CA" sz="2400" b="1" dirty="0"/>
              <a:t>in RCE4 Test </a:t>
            </a:r>
            <a:r>
              <a:rPr lang="en-CA" sz="2400" b="1" dirty="0" smtClean="0"/>
              <a:t>2</a:t>
            </a:r>
            <a:r>
              <a:rPr lang="en-US" b="1" dirty="0"/>
              <a:t/>
            </a:r>
            <a:br>
              <a:rPr lang="en-US" b="1" dirty="0"/>
            </a:br>
            <a:r>
              <a:rPr lang="en-US" sz="1800" dirty="0" smtClean="0"/>
              <a:t>Wei Pu, </a:t>
            </a:r>
            <a:r>
              <a:rPr lang="en-CA" sz="1800" dirty="0"/>
              <a:t>Feng Zou</a:t>
            </a:r>
            <a:r>
              <a:rPr lang="en-US" sz="1800" dirty="0" smtClean="0"/>
              <a:t>, </a:t>
            </a:r>
            <a:r>
              <a:rPr lang="en-CA" sz="1800" dirty="0"/>
              <a:t>Joel Sole</a:t>
            </a:r>
            <a:r>
              <a:rPr lang="en-US" sz="1800" dirty="0" smtClean="0"/>
              <a:t>, Marta Karczewicz, </a:t>
            </a:r>
            <a:r>
              <a:rPr lang="en-CA" sz="1800" dirty="0"/>
              <a:t>Rajan Joshi</a:t>
            </a:r>
            <a:endParaRPr lang="en-US" sz="18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t>
            </a:r>
            <a:r>
              <a:rPr lang="en-US" dirty="0" err="1"/>
              <a:t>Lossy</a:t>
            </a:r>
            <a:r>
              <a:rPr lang="en-US" dirty="0"/>
              <a:t>, RCE4 Test 2 as Anchor)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6237909"/>
              </p:ext>
            </p:extLst>
          </p:nvPr>
        </p:nvGraphicFramePr>
        <p:xfrm>
          <a:off x="603699" y="1104406"/>
          <a:ext cx="7958412" cy="4476997"/>
        </p:xfrm>
        <a:graphic>
          <a:graphicData uri="http://schemas.openxmlformats.org/drawingml/2006/table">
            <a:tbl>
              <a:tblPr firstRow="1" firstCol="1" bandRow="1">
                <a:tableStyleId>{5C22544A-7EE6-4342-B048-85BDC9FD1C3A}</a:tableStyleId>
              </a:tblPr>
              <a:tblGrid>
                <a:gridCol w="1136916"/>
                <a:gridCol w="1136916"/>
                <a:gridCol w="1136916"/>
                <a:gridCol w="1136916"/>
                <a:gridCol w="1136916"/>
                <a:gridCol w="1136916"/>
                <a:gridCol w="1136916"/>
              </a:tblGrid>
              <a:tr h="336597">
                <a:tc>
                  <a:txBody>
                    <a:bodyPr/>
                    <a:lstStyle/>
                    <a:p>
                      <a:endParaRPr lang="en-US" sz="1000" dirty="0">
                        <a:effectLst/>
                        <a:latin typeface="Times New Roman"/>
                      </a:endParaRPr>
                    </a:p>
                  </a:txBody>
                  <a:tcPr marL="0" marR="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Low delay B Main-tier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Low delay B High-tier</a:t>
                      </a:r>
                      <a:endParaRPr lang="en-US" sz="150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414040">
                <a:tc>
                  <a:txBody>
                    <a:bodyPr/>
                    <a:lstStyle/>
                    <a:p>
                      <a:endParaRPr lang="en-US" sz="1000" dirty="0">
                        <a:solidFill>
                          <a:schemeClr val="tx1"/>
                        </a:solidFill>
                        <a:effectLst/>
                        <a:latin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Y</a:t>
                      </a:r>
                      <a:endParaRPr lang="en-US" sz="1500" dirty="0">
                        <a:solidFill>
                          <a:schemeClr val="tx1"/>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U</a:t>
                      </a:r>
                      <a:endParaRPr lang="en-US" sz="1500">
                        <a:solidFill>
                          <a:schemeClr val="tx1"/>
                        </a:solidFill>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V</a:t>
                      </a:r>
                      <a:endParaRPr lang="en-US" sz="1500">
                        <a:solidFill>
                          <a:schemeClr val="tx1"/>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Y</a:t>
                      </a:r>
                      <a:endParaRPr lang="en-US" sz="1500">
                        <a:solidFill>
                          <a:schemeClr val="tx1"/>
                        </a:solidFill>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U</a:t>
                      </a:r>
                      <a:endParaRPr lang="en-US" sz="1500">
                        <a:solidFill>
                          <a:schemeClr val="tx1"/>
                        </a:solidFill>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solidFill>
                            <a:schemeClr val="tx1"/>
                          </a:solidFill>
                          <a:effectLst/>
                        </a:rPr>
                        <a:t>V</a:t>
                      </a:r>
                      <a:endParaRPr lang="en-US" sz="1500">
                        <a:solidFill>
                          <a:schemeClr val="tx1"/>
                        </a:solidFill>
                        <a:effectLst/>
                        <a:latin typeface="Times New Roman"/>
                        <a:ea typeface="Times New Roman"/>
                      </a:endParaRPr>
                    </a:p>
                  </a:txBody>
                  <a:tcPr marL="68580" marR="68580" marT="0"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Class F</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chemeClr val="tx1"/>
                          </a:solidFill>
                          <a:effectLst/>
                          <a:latin typeface="Arial"/>
                        </a:rPr>
                        <a:t>-0.1%</a:t>
                      </a:r>
                    </a:p>
                  </a:txBody>
                  <a:tcPr marL="9525" marR="9525" marT="9525" marB="0" anchor="b"/>
                </a:tc>
                <a:tc>
                  <a:txBody>
                    <a:bodyPr/>
                    <a:lstStyle/>
                    <a:p>
                      <a:pPr algn="ctr" fontAlgn="b"/>
                      <a:r>
                        <a:rPr lang="en-US" sz="1500" b="0" i="0" u="none" strike="noStrike">
                          <a:solidFill>
                            <a:schemeClr val="tx1"/>
                          </a:solidFill>
                          <a:effectLst/>
                          <a:latin typeface="Arial"/>
                        </a:rPr>
                        <a:t>-1.0%</a:t>
                      </a:r>
                    </a:p>
                  </a:txBody>
                  <a:tcPr marL="9525" marR="9525" marT="9525" marB="0" anchor="b"/>
                </a:tc>
                <a:tc>
                  <a:txBody>
                    <a:bodyPr/>
                    <a:lstStyle/>
                    <a:p>
                      <a:pPr algn="ctr" fontAlgn="b"/>
                      <a:r>
                        <a:rPr lang="en-US" sz="1500" b="0" i="0" u="none" strike="noStrike">
                          <a:solidFill>
                            <a:schemeClr val="tx1"/>
                          </a:solidFill>
                          <a:effectLst/>
                          <a:latin typeface="Arial"/>
                        </a:rPr>
                        <a:t>-0.3%</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-0.3%</a:t>
                      </a:r>
                    </a:p>
                  </a:txBody>
                  <a:tcPr marL="9525" marR="9525" marT="9525" marB="0" anchor="b"/>
                </a:tc>
                <a:tc>
                  <a:txBody>
                    <a:bodyPr/>
                    <a:lstStyle/>
                    <a:p>
                      <a:pPr algn="ctr" fontAlgn="b"/>
                      <a:r>
                        <a:rPr lang="en-US" sz="1500" b="0" i="0" u="none" strike="noStrike">
                          <a:solidFill>
                            <a:schemeClr val="tx1"/>
                          </a:solidFill>
                          <a:effectLst/>
                          <a:latin typeface="Arial"/>
                        </a:rPr>
                        <a:t>-0.1%</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Class B</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SC</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chemeClr val="tx1"/>
                          </a:solidFill>
                          <a:effectLst/>
                          <a:latin typeface="Arial"/>
                        </a:rPr>
                        <a:t>-0.6%</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-0.5%</a:t>
                      </a:r>
                    </a:p>
                  </a:txBody>
                  <a:tcPr marL="9525" marR="9525" marT="9525" marB="0" anchor="b">
                    <a:solidFill>
                      <a:srgbClr val="FFFF00"/>
                    </a:solidFill>
                  </a:tcPr>
                </a:tc>
                <a:tc>
                  <a:txBody>
                    <a:bodyPr/>
                    <a:lstStyle/>
                    <a:p>
                      <a:pPr algn="ctr" fontAlgn="b"/>
                      <a:r>
                        <a:rPr lang="en-US" sz="1500" b="0" i="0" u="none" strike="noStrike">
                          <a:solidFill>
                            <a:schemeClr val="tx1"/>
                          </a:solidFill>
                          <a:effectLst/>
                          <a:latin typeface="Arial"/>
                        </a:rPr>
                        <a:t>-0.6%</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-0.5%</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-0.5%</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-0.5%</a:t>
                      </a:r>
                    </a:p>
                  </a:txBody>
                  <a:tcPr marL="9525" marR="9525" marT="9525" marB="0" anchor="b">
                    <a:solidFill>
                      <a:srgbClr val="FFFF00"/>
                    </a:solidFill>
                  </a:tcPr>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Animation</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-0.1%</a:t>
                      </a:r>
                    </a:p>
                  </a:txBody>
                  <a:tcPr marL="9525" marR="9525" marT="9525" marB="0" anchor="b"/>
                </a:tc>
                <a:tc>
                  <a:txBody>
                    <a:bodyPr/>
                    <a:lstStyle/>
                    <a:p>
                      <a:pPr algn="ctr" fontAlgn="b"/>
                      <a:r>
                        <a:rPr lang="en-US" sz="1500" b="0" i="0" u="none" strike="noStrike" dirty="0">
                          <a:solidFill>
                            <a:schemeClr val="tx1"/>
                          </a:solidFill>
                          <a:effectLst/>
                          <a:latin typeface="Arial"/>
                        </a:rPr>
                        <a:t>0.0%</a:t>
                      </a:r>
                    </a:p>
                  </a:txBody>
                  <a:tcPr marL="9525" marR="9525" marT="9525" marB="0" anchor="b"/>
                </a:tc>
                <a:tc>
                  <a:txBody>
                    <a:bodyPr/>
                    <a:lstStyle/>
                    <a:p>
                      <a:pPr algn="ctr" fontAlgn="b"/>
                      <a:r>
                        <a:rPr lang="en-US" sz="1500" b="0" i="0" u="none" strike="noStrike" dirty="0">
                          <a:solidFill>
                            <a:schemeClr val="tx1"/>
                          </a:solidFill>
                          <a:effectLst/>
                          <a:latin typeface="Arial"/>
                        </a:rPr>
                        <a:t>-0.1%</a:t>
                      </a:r>
                    </a:p>
                  </a:txBody>
                  <a:tcPr marL="9525" marR="9525" marT="9525" marB="0" anchor="b"/>
                </a:tc>
                <a:tc>
                  <a:txBody>
                    <a:bodyPr/>
                    <a:lstStyle/>
                    <a:p>
                      <a:pPr algn="ctr" fontAlgn="b"/>
                      <a:r>
                        <a:rPr lang="en-US" sz="1500" b="0" i="0" u="none" strike="noStrike" dirty="0">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SC</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chemeClr val="tx1"/>
                          </a:solidFill>
                          <a:effectLst/>
                          <a:latin typeface="Arial"/>
                        </a:rPr>
                        <a:t>-0.7%</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-0.7%</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-1.1%</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-0.6%</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-0.6%</a:t>
                      </a:r>
                    </a:p>
                  </a:txBody>
                  <a:tcPr marL="9525" marR="9525" marT="9525" marB="0" anchor="b">
                    <a:solidFill>
                      <a:srgbClr val="FFFF00"/>
                    </a:solidFill>
                  </a:tcPr>
                </a:tc>
                <a:tc>
                  <a:txBody>
                    <a:bodyPr/>
                    <a:lstStyle/>
                    <a:p>
                      <a:pPr algn="ctr" fontAlgn="b"/>
                      <a:r>
                        <a:rPr lang="en-US" sz="1500" b="0" i="0" u="none" strike="noStrike" dirty="0">
                          <a:solidFill>
                            <a:schemeClr val="tx1"/>
                          </a:solidFill>
                          <a:effectLst/>
                          <a:latin typeface="Arial"/>
                        </a:rPr>
                        <a:t>-1.0%</a:t>
                      </a:r>
                    </a:p>
                  </a:txBody>
                  <a:tcPr marL="9525" marR="9525" marT="9525" marB="0" anchor="b">
                    <a:solidFill>
                      <a:srgbClr val="FFFF00"/>
                    </a:solidFill>
                  </a:tcPr>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Animation</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dirty="0">
                          <a:solidFill>
                            <a:schemeClr val="tx1"/>
                          </a:solidFill>
                          <a:effectLst/>
                          <a:latin typeface="Arial"/>
                        </a:rPr>
                        <a:t>0.0%</a:t>
                      </a:r>
                    </a:p>
                  </a:txBody>
                  <a:tcPr marL="9525" marR="9525" marT="9525" marB="0" anchor="b"/>
                </a:tc>
                <a:tc>
                  <a:txBody>
                    <a:bodyPr/>
                    <a:lstStyle/>
                    <a:p>
                      <a:pPr algn="ctr" fontAlgn="b"/>
                      <a:r>
                        <a:rPr lang="en-US" sz="1500" b="0" i="0" u="none" strike="noStrike" dirty="0">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-0.1%</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RangeExt</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dirty="0">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SC (Optional)</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-0.1%</a:t>
                      </a:r>
                    </a:p>
                  </a:txBody>
                  <a:tcPr marL="9525" marR="9525" marT="9525" marB="0" anchor="b"/>
                </a:tc>
                <a:tc>
                  <a:txBody>
                    <a:bodyPr/>
                    <a:lstStyle/>
                    <a:p>
                      <a:pPr algn="ctr" fontAlgn="b"/>
                      <a:r>
                        <a:rPr lang="en-US" sz="1500" b="0" i="0" u="none" strike="noStrike">
                          <a:solidFill>
                            <a:schemeClr val="tx1"/>
                          </a:solidFill>
                          <a:effectLst/>
                          <a:latin typeface="Arial"/>
                        </a:rPr>
                        <a:t>-0.2%</a:t>
                      </a:r>
                    </a:p>
                  </a:txBody>
                  <a:tcPr marL="9525" marR="9525" marT="9525" marB="0" anchor="b"/>
                </a:tc>
                <a:tc>
                  <a:txBody>
                    <a:bodyPr/>
                    <a:lstStyle/>
                    <a:p>
                      <a:pPr algn="ctr" fontAlgn="b"/>
                      <a:r>
                        <a:rPr lang="en-US" sz="1500" b="0" i="0" u="none" strike="noStrike">
                          <a:solidFill>
                            <a:schemeClr val="tx1"/>
                          </a:solidFill>
                          <a:effectLst/>
                          <a:latin typeface="Arial"/>
                        </a:rPr>
                        <a:t>-0.4%</a:t>
                      </a:r>
                    </a:p>
                  </a:txBody>
                  <a:tcPr marL="9525" marR="9525" marT="9525" marB="0" anchor="b"/>
                </a:tc>
                <a:tc>
                  <a:txBody>
                    <a:bodyPr/>
                    <a:lstStyle/>
                    <a:p>
                      <a:pPr algn="ctr" fontAlgn="b"/>
                      <a:r>
                        <a:rPr lang="en-US" sz="1500" b="0" i="0" u="none" strike="noStrike" dirty="0">
                          <a:solidFill>
                            <a:schemeClr val="tx1"/>
                          </a:solidFill>
                          <a:effectLst/>
                          <a:latin typeface="Arial"/>
                        </a:rPr>
                        <a:t>-0.4%</a:t>
                      </a:r>
                    </a:p>
                  </a:txBody>
                  <a:tcPr marL="9525" marR="9525" marT="9525" marB="0" anchor="b"/>
                </a:tc>
                <a:tc>
                  <a:txBody>
                    <a:bodyPr/>
                    <a:lstStyle/>
                    <a:p>
                      <a:pPr algn="ctr" fontAlgn="b"/>
                      <a:r>
                        <a:rPr lang="en-US" sz="1500" b="0" i="0" u="none" strike="noStrike">
                          <a:solidFill>
                            <a:schemeClr val="tx1"/>
                          </a:solidFill>
                          <a:effectLst/>
                          <a:latin typeface="Arial"/>
                        </a:rPr>
                        <a:t>-0.3%</a:t>
                      </a:r>
                    </a:p>
                  </a:txBody>
                  <a:tcPr marL="9525" marR="9525" marT="9525" marB="0" anchor="b"/>
                </a:tc>
              </a:tr>
              <a:tr h="4140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SC (Optional)</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chemeClr val="tx1"/>
                          </a:solidFill>
                          <a:effectLst/>
                          <a:latin typeface="Arial"/>
                        </a:rPr>
                        <a:t>-0.6%</a:t>
                      </a:r>
                    </a:p>
                  </a:txBody>
                  <a:tcPr marL="9525" marR="9525" marT="9525" marB="0" anchor="b"/>
                </a:tc>
                <a:tc>
                  <a:txBody>
                    <a:bodyPr/>
                    <a:lstStyle/>
                    <a:p>
                      <a:pPr algn="ctr" fontAlgn="b"/>
                      <a:r>
                        <a:rPr lang="en-US" sz="1500" b="0" i="0" u="none" strike="noStrike">
                          <a:solidFill>
                            <a:schemeClr val="tx1"/>
                          </a:solidFill>
                          <a:effectLst/>
                          <a:latin typeface="Arial"/>
                        </a:rPr>
                        <a:t>0.1%</a:t>
                      </a:r>
                    </a:p>
                  </a:txBody>
                  <a:tcPr marL="9525" marR="9525" marT="9525" marB="0" anchor="b"/>
                </a:tc>
                <a:tc>
                  <a:txBody>
                    <a:bodyPr/>
                    <a:lstStyle/>
                    <a:p>
                      <a:pPr algn="ctr" fontAlgn="b"/>
                      <a:r>
                        <a:rPr lang="en-US" sz="1500" b="0" i="0" u="none" strike="noStrike">
                          <a:solidFill>
                            <a:schemeClr val="tx1"/>
                          </a:solidFill>
                          <a:effectLst/>
                          <a:latin typeface="Arial"/>
                        </a:rPr>
                        <a:t>0.0%</a:t>
                      </a:r>
                    </a:p>
                  </a:txBody>
                  <a:tcPr marL="9525" marR="9525" marT="9525" marB="0" anchor="b"/>
                </a:tc>
                <a:tc>
                  <a:txBody>
                    <a:bodyPr/>
                    <a:lstStyle/>
                    <a:p>
                      <a:pPr algn="ctr" fontAlgn="b"/>
                      <a:r>
                        <a:rPr lang="en-US" sz="1500" b="0" i="0" u="none" strike="noStrike">
                          <a:solidFill>
                            <a:schemeClr val="tx1"/>
                          </a:solidFill>
                          <a:effectLst/>
                          <a:latin typeface="Arial"/>
                        </a:rPr>
                        <a:t>-0.4%</a:t>
                      </a:r>
                    </a:p>
                  </a:txBody>
                  <a:tcPr marL="9525" marR="9525" marT="9525" marB="0" anchor="b"/>
                </a:tc>
                <a:tc>
                  <a:txBody>
                    <a:bodyPr/>
                    <a:lstStyle/>
                    <a:p>
                      <a:pPr algn="ctr" fontAlgn="b"/>
                      <a:r>
                        <a:rPr lang="en-US" sz="1500" b="0" i="0" u="none" strike="noStrike" dirty="0">
                          <a:solidFill>
                            <a:schemeClr val="tx1"/>
                          </a:solidFill>
                          <a:effectLst/>
                          <a:latin typeface="Arial"/>
                        </a:rPr>
                        <a:t>0.2%</a:t>
                      </a:r>
                    </a:p>
                  </a:txBody>
                  <a:tcPr marL="9525" marR="9525" marT="9525" marB="0" anchor="b"/>
                </a:tc>
                <a:tc>
                  <a:txBody>
                    <a:bodyPr/>
                    <a:lstStyle/>
                    <a:p>
                      <a:pPr algn="ctr" fontAlgn="b"/>
                      <a:r>
                        <a:rPr lang="en-US" sz="1500" b="0" i="0" u="none" strike="noStrike" dirty="0">
                          <a:solidFill>
                            <a:schemeClr val="tx1"/>
                          </a:solidFill>
                          <a:effectLst/>
                          <a:latin typeface="Arial"/>
                        </a:rPr>
                        <a:t>-0.2%</a:t>
                      </a:r>
                    </a:p>
                  </a:txBody>
                  <a:tcPr marL="9525" marR="9525" marT="9525" marB="0" anchor="b"/>
                </a:tc>
              </a:tr>
            </a:tbl>
          </a:graphicData>
        </a:graphic>
      </p:graphicFrame>
    </p:spTree>
    <p:extLst>
      <p:ext uri="{BB962C8B-B14F-4D97-AF65-F5344CB8AC3E}">
        <p14:creationId xmlns:p14="http://schemas.microsoft.com/office/powerpoint/2010/main" val="404329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a:t>
            </a:r>
            <a:endParaRPr lang="en-US" dirty="0"/>
          </a:p>
        </p:txBody>
      </p:sp>
      <p:sp>
        <p:nvSpPr>
          <p:cNvPr id="3" name="Content Placeholder 2"/>
          <p:cNvSpPr>
            <a:spLocks noGrp="1"/>
          </p:cNvSpPr>
          <p:nvPr>
            <p:ph idx="1"/>
          </p:nvPr>
        </p:nvSpPr>
        <p:spPr/>
        <p:txBody>
          <a:bodyPr/>
          <a:lstStyle/>
          <a:p>
            <a:r>
              <a:rPr lang="en-US" altLang="ko-KR" sz="2400" dirty="0" smtClean="0">
                <a:solidFill>
                  <a:srgbClr val="404040"/>
                </a:solidFill>
              </a:rPr>
              <a:t>Overview</a:t>
            </a:r>
            <a:endParaRPr lang="en-US" altLang="ko-KR" sz="2200" dirty="0" smtClean="0">
              <a:solidFill>
                <a:srgbClr val="404040"/>
              </a:solidFill>
            </a:endParaRPr>
          </a:p>
          <a:p>
            <a:r>
              <a:rPr lang="en-US" altLang="ko-KR" sz="2400" dirty="0" smtClean="0">
                <a:solidFill>
                  <a:srgbClr val="404040"/>
                </a:solidFill>
              </a:rPr>
              <a:t>Technical </a:t>
            </a:r>
            <a:r>
              <a:rPr lang="en-US" altLang="ko-KR" sz="2400" dirty="0" smtClean="0">
                <a:solidFill>
                  <a:srgbClr val="404040"/>
                </a:solidFill>
              </a:rPr>
              <a:t>Description</a:t>
            </a:r>
          </a:p>
          <a:p>
            <a:pPr lvl="1"/>
            <a:r>
              <a:rPr lang="en-CA" sz="2200" dirty="0"/>
              <a:t>Skip the Index Coding when Palette has One </a:t>
            </a:r>
            <a:r>
              <a:rPr lang="en-CA" sz="2200" dirty="0" smtClean="0"/>
              <a:t>Entry</a:t>
            </a:r>
            <a:endParaRPr lang="en-US" sz="2200" dirty="0">
              <a:solidFill>
                <a:srgbClr val="404040"/>
              </a:solidFill>
            </a:endParaRPr>
          </a:p>
          <a:p>
            <a:pPr lvl="1"/>
            <a:r>
              <a:rPr lang="en-CA" sz="2200" dirty="0" smtClean="0"/>
              <a:t>Skip </a:t>
            </a:r>
            <a:r>
              <a:rPr lang="en-CA" sz="2200" dirty="0"/>
              <a:t>the Coding of Escape </a:t>
            </a:r>
            <a:r>
              <a:rPr lang="en-CA" sz="2200" dirty="0" smtClean="0"/>
              <a:t>Flag</a:t>
            </a:r>
          </a:p>
          <a:p>
            <a:pPr lvl="1"/>
            <a:r>
              <a:rPr lang="en-CA" sz="2200" dirty="0"/>
              <a:t>Escape Pixel Coding in ‘Pixel Mode’</a:t>
            </a:r>
          </a:p>
          <a:p>
            <a:pPr lvl="1"/>
            <a:endParaRPr lang="en-US" altLang="ko-KR" sz="2200" dirty="0" smtClean="0">
              <a:solidFill>
                <a:srgbClr val="404040"/>
              </a:solidFill>
            </a:endParaRPr>
          </a:p>
        </p:txBody>
      </p:sp>
    </p:spTree>
    <p:extLst>
      <p:ext uri="{BB962C8B-B14F-4D97-AF65-F5344CB8AC3E}">
        <p14:creationId xmlns:p14="http://schemas.microsoft.com/office/powerpoint/2010/main" val="3272675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63513" y="904108"/>
            <a:ext cx="8780462" cy="5314950"/>
          </a:xfrm>
        </p:spPr>
        <p:txBody>
          <a:bodyPr/>
          <a:lstStyle/>
          <a:p>
            <a:r>
              <a:rPr lang="en-US" sz="2400" dirty="0" smtClean="0">
                <a:solidFill>
                  <a:schemeClr val="tx1"/>
                </a:solidFill>
              </a:rPr>
              <a:t>RCE4 Test 2</a:t>
            </a:r>
          </a:p>
          <a:p>
            <a:pPr lvl="1" hangingPunct="0"/>
            <a:r>
              <a:rPr lang="en-US" sz="2400" dirty="0" smtClean="0"/>
              <a:t>Stage 1:</a:t>
            </a:r>
          </a:p>
          <a:p>
            <a:pPr lvl="2" hangingPunct="0"/>
            <a:r>
              <a:rPr lang="en-US" sz="2400" dirty="0" smtClean="0"/>
              <a:t>Derive palette;</a:t>
            </a:r>
          </a:p>
          <a:p>
            <a:pPr lvl="1" hangingPunct="0"/>
            <a:r>
              <a:rPr lang="en-US" sz="2400" dirty="0" smtClean="0"/>
              <a:t>Stage 2:</a:t>
            </a:r>
          </a:p>
          <a:p>
            <a:pPr lvl="2" hangingPunct="0"/>
            <a:r>
              <a:rPr lang="en-US" sz="2400" dirty="0" smtClean="0"/>
              <a:t>“</a:t>
            </a:r>
            <a:r>
              <a:rPr lang="en-US" sz="2400" dirty="0"/>
              <a:t>Run mode</a:t>
            </a:r>
            <a:r>
              <a:rPr lang="en-US" sz="2400" dirty="0" smtClean="0"/>
              <a:t>”;</a:t>
            </a:r>
            <a:endParaRPr lang="en-US" sz="2400" dirty="0"/>
          </a:p>
          <a:p>
            <a:pPr lvl="2" hangingPunct="0"/>
            <a:r>
              <a:rPr lang="en-US" sz="2400" dirty="0"/>
              <a:t>“Copy above mode</a:t>
            </a:r>
            <a:r>
              <a:rPr lang="en-US" sz="2400" dirty="0" smtClean="0"/>
              <a:t>”;</a:t>
            </a:r>
            <a:endParaRPr lang="en-US" sz="2400" dirty="0"/>
          </a:p>
          <a:p>
            <a:pPr lvl="2" hangingPunct="0"/>
            <a:r>
              <a:rPr lang="en-US" sz="2400" dirty="0"/>
              <a:t>“Pixel mode” (escape mode)</a:t>
            </a:r>
          </a:p>
          <a:p>
            <a:pPr lvl="1"/>
            <a:endParaRPr lang="en-US" dirty="0" smtClean="0">
              <a:solidFill>
                <a:schemeClr val="tx1"/>
              </a:solidFill>
            </a:endParaRPr>
          </a:p>
        </p:txBody>
      </p:sp>
    </p:spTree>
    <p:extLst>
      <p:ext uri="{BB962C8B-B14F-4D97-AF65-F5344CB8AC3E}">
        <p14:creationId xmlns:p14="http://schemas.microsoft.com/office/powerpoint/2010/main" val="446435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CA" sz="2400" dirty="0" smtClean="0"/>
              <a:t>  Skip </a:t>
            </a:r>
            <a:r>
              <a:rPr lang="en-CA" sz="2400" dirty="0"/>
              <a:t>the Index Coding </a:t>
            </a:r>
            <a:r>
              <a:rPr lang="en-CA" sz="2400" dirty="0" smtClean="0"/>
              <a:t>when </a:t>
            </a:r>
            <a:r>
              <a:rPr lang="en-CA" sz="2400" dirty="0"/>
              <a:t>Palette has One </a:t>
            </a:r>
            <a:r>
              <a:rPr lang="en-CA" sz="2400" dirty="0" smtClean="0"/>
              <a:t>Entry</a:t>
            </a:r>
          </a:p>
          <a:p>
            <a:pPr lvl="1"/>
            <a:r>
              <a:rPr lang="en-CA" sz="2400" dirty="0" smtClean="0"/>
              <a:t>If palette has only one color,</a:t>
            </a:r>
          </a:p>
          <a:p>
            <a:pPr lvl="2"/>
            <a:r>
              <a:rPr lang="en-CA" sz="2400" dirty="0" smtClean="0"/>
              <a:t>All Index = 0;</a:t>
            </a:r>
          </a:p>
          <a:p>
            <a:pPr marL="574675" lvl="2" indent="0">
              <a:buNone/>
            </a:pPr>
            <a:r>
              <a:rPr lang="en-CA" sz="2400" dirty="0" smtClean="0">
                <a:sym typeface="Wingdings" panose="05000000000000000000" pitchFamily="2" charset="2"/>
              </a:rPr>
              <a:t></a:t>
            </a:r>
            <a:r>
              <a:rPr lang="en-CA" sz="2400" dirty="0" smtClean="0"/>
              <a:t>Skip Index Coding.</a:t>
            </a:r>
          </a:p>
        </p:txBody>
      </p:sp>
    </p:spTree>
    <p:extLst>
      <p:ext uri="{BB962C8B-B14F-4D97-AF65-F5344CB8AC3E}">
        <p14:creationId xmlns:p14="http://schemas.microsoft.com/office/powerpoint/2010/main" val="3747340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Font typeface="Wingdings" panose="05000000000000000000" pitchFamily="2" charset="2"/>
              <a:buChar char="q"/>
            </a:pPr>
            <a:r>
              <a:rPr lang="en-CA" sz="2400" dirty="0" smtClean="0"/>
              <a:t>  Skip </a:t>
            </a:r>
            <a:r>
              <a:rPr lang="en-CA" sz="2400" dirty="0"/>
              <a:t>the Coding of Escape </a:t>
            </a:r>
            <a:r>
              <a:rPr lang="en-CA" sz="2400" dirty="0" smtClean="0"/>
              <a:t>Flag (I)</a:t>
            </a:r>
          </a:p>
          <a:p>
            <a:pPr marL="0" indent="0" hangingPunct="0">
              <a:lnSpc>
                <a:spcPct val="100000"/>
              </a:lnSpc>
              <a:spcBef>
                <a:spcPts val="0"/>
              </a:spcBef>
              <a:buNone/>
            </a:pPr>
            <a:r>
              <a:rPr lang="en-CA" sz="2400" i="1" dirty="0" smtClean="0"/>
              <a:t>	for</a:t>
            </a:r>
            <a:r>
              <a:rPr lang="en-CA" sz="2400" dirty="0" smtClean="0"/>
              <a:t> </a:t>
            </a:r>
            <a:r>
              <a:rPr lang="en-CA" sz="2400" dirty="0"/>
              <a:t>(each pixel </a:t>
            </a:r>
            <a:r>
              <a:rPr lang="en-CA" sz="2400" i="1" dirty="0"/>
              <a:t>x</a:t>
            </a:r>
            <a:r>
              <a:rPr lang="en-CA" sz="2400" dirty="0"/>
              <a:t> in the CU)</a:t>
            </a:r>
            <a:endParaRPr lang="en-US" sz="2400" dirty="0"/>
          </a:p>
          <a:p>
            <a:pPr marL="0" indent="0" hangingPunct="0">
              <a:lnSpc>
                <a:spcPct val="100000"/>
              </a:lnSpc>
              <a:spcBef>
                <a:spcPts val="0"/>
              </a:spcBef>
              <a:buNone/>
            </a:pPr>
            <a:r>
              <a:rPr lang="en-CA" sz="2400" dirty="0" smtClean="0"/>
              <a:t>	{</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Code </a:t>
            </a:r>
            <a:r>
              <a:rPr lang="en-CA" sz="2400" dirty="0"/>
              <a:t>a flag indicating whether </a:t>
            </a:r>
            <a:r>
              <a:rPr lang="en-CA" sz="2400" i="1" dirty="0"/>
              <a:t>x</a:t>
            </a:r>
            <a:r>
              <a:rPr lang="en-CA" sz="2400" dirty="0"/>
              <a:t> is escape;</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a:t>
            </a:r>
            <a:r>
              <a:rPr lang="en-CA" sz="2400" i="1" dirty="0" smtClean="0"/>
              <a:t>if</a:t>
            </a:r>
            <a:r>
              <a:rPr lang="en-CA" sz="2400" dirty="0" smtClean="0"/>
              <a:t> </a:t>
            </a:r>
            <a:r>
              <a:rPr lang="en-CA" sz="2400" dirty="0"/>
              <a:t>(</a:t>
            </a:r>
            <a:r>
              <a:rPr lang="en-CA" sz="2400" i="1" dirty="0"/>
              <a:t>x</a:t>
            </a:r>
            <a:r>
              <a:rPr lang="en-CA" sz="2400" dirty="0"/>
              <a:t> is escape)</a:t>
            </a:r>
            <a:endParaRPr lang="en-US" sz="2400" dirty="0"/>
          </a:p>
          <a:p>
            <a:pPr marL="0" indent="0" hangingPunct="0">
              <a:lnSpc>
                <a:spcPct val="100000"/>
              </a:lnSpc>
              <a:spcBef>
                <a:spcPts val="0"/>
              </a:spcBef>
              <a:buNone/>
            </a:pPr>
            <a:r>
              <a:rPr lang="en-CA" sz="2400" i="1" dirty="0" smtClean="0"/>
              <a:t>	</a:t>
            </a:r>
            <a:r>
              <a:rPr lang="en-CA" sz="2400" i="1" dirty="0"/>
              <a:t> </a:t>
            </a:r>
            <a:r>
              <a:rPr lang="en-CA" sz="2400" i="1" dirty="0" smtClean="0"/>
              <a:t> </a:t>
            </a:r>
            <a:r>
              <a:rPr lang="en-CA" sz="2400" dirty="0" smtClean="0"/>
              <a:t>{</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code </a:t>
            </a:r>
            <a:r>
              <a:rPr lang="en-CA" sz="2400" i="1" dirty="0"/>
              <a:t>x</a:t>
            </a:r>
            <a:r>
              <a:rPr lang="en-CA" sz="2400" dirty="0"/>
              <a:t> with ‘pixel mode’;</a:t>
            </a:r>
            <a:endParaRPr lang="en-US" sz="2400" dirty="0"/>
          </a:p>
          <a:p>
            <a:pPr marL="0" indent="0" hangingPunct="0">
              <a:lnSpc>
                <a:spcPct val="100000"/>
              </a:lnSpc>
              <a:spcBef>
                <a:spcPts val="0"/>
              </a:spcBef>
              <a:buNone/>
            </a:pPr>
            <a:r>
              <a:rPr lang="en-CA" sz="2400" dirty="0"/>
              <a:t>	 </a:t>
            </a:r>
            <a:r>
              <a:rPr lang="en-CA" sz="2400" dirty="0" smtClean="0"/>
              <a:t> }</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else</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a:t>
            </a:r>
            <a:endParaRPr lang="en-US" sz="2400" dirty="0"/>
          </a:p>
          <a:p>
            <a:pPr marL="0" indent="0" hangingPunct="0">
              <a:lnSpc>
                <a:spcPct val="100000"/>
              </a:lnSpc>
              <a:spcBef>
                <a:spcPts val="0"/>
              </a:spcBef>
              <a:buNone/>
            </a:pPr>
            <a:r>
              <a:rPr lang="en-CA" sz="2400" dirty="0" smtClean="0"/>
              <a:t>	</a:t>
            </a:r>
            <a:r>
              <a:rPr lang="en-CA" sz="2400" dirty="0"/>
              <a:t> </a:t>
            </a:r>
            <a:r>
              <a:rPr lang="en-CA" sz="2400" dirty="0" smtClean="0"/>
              <a:t>   code </a:t>
            </a:r>
            <a:r>
              <a:rPr lang="en-CA" sz="2400" i="1" dirty="0"/>
              <a:t>x</a:t>
            </a:r>
            <a:r>
              <a:rPr lang="en-CA" sz="2400" dirty="0"/>
              <a:t> with ‘run mode’ or ‘copy above mode’;</a:t>
            </a:r>
            <a:endParaRPr lang="en-US" sz="2400" dirty="0"/>
          </a:p>
          <a:p>
            <a:pPr marL="0" indent="0" hangingPunct="0">
              <a:buNone/>
            </a:pPr>
            <a:r>
              <a:rPr lang="en-CA" sz="2400" dirty="0"/>
              <a:t>	 </a:t>
            </a:r>
            <a:r>
              <a:rPr lang="en-CA" sz="2400" dirty="0" smtClean="0"/>
              <a:t> }</a:t>
            </a:r>
            <a:endParaRPr lang="en-US" sz="2400" dirty="0"/>
          </a:p>
          <a:p>
            <a:pPr marL="0" indent="0" hangingPunct="0">
              <a:buNone/>
            </a:pPr>
            <a:r>
              <a:rPr lang="en-US" sz="2400" dirty="0"/>
              <a:t>	</a:t>
            </a:r>
            <a:r>
              <a:rPr lang="en-CA" sz="2400" dirty="0" smtClean="0"/>
              <a:t>} </a:t>
            </a:r>
            <a:endParaRPr lang="en-US" sz="2400" dirty="0"/>
          </a:p>
          <a:p>
            <a:pPr marL="0" indent="0">
              <a:buNone/>
            </a:pPr>
            <a:endParaRPr lang="en-US" sz="2400" dirty="0"/>
          </a:p>
        </p:txBody>
      </p:sp>
    </p:spTree>
    <p:extLst>
      <p:ext uri="{BB962C8B-B14F-4D97-AF65-F5344CB8AC3E}">
        <p14:creationId xmlns:p14="http://schemas.microsoft.com/office/powerpoint/2010/main" val="2620342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Font typeface="Wingdings" pitchFamily="2" charset="2"/>
              <a:buChar char="q"/>
            </a:pPr>
            <a:r>
              <a:rPr lang="en-CA" sz="2400" dirty="0"/>
              <a:t> </a:t>
            </a:r>
            <a:r>
              <a:rPr lang="en-CA" sz="2400" dirty="0" smtClean="0"/>
              <a:t> Skip </a:t>
            </a:r>
            <a:r>
              <a:rPr lang="en-CA" sz="2400" dirty="0"/>
              <a:t>the Coding of Escape Flag (II</a:t>
            </a:r>
            <a:r>
              <a:rPr lang="en-CA" sz="2400" dirty="0" smtClean="0"/>
              <a:t>)</a:t>
            </a:r>
          </a:p>
          <a:p>
            <a:pPr marL="0" indent="0">
              <a:buNone/>
            </a:pPr>
            <a:r>
              <a:rPr lang="en-CA" sz="2400" dirty="0"/>
              <a:t>	</a:t>
            </a:r>
            <a:r>
              <a:rPr lang="en-CA" sz="2400" dirty="0" smtClean="0"/>
              <a:t>if (palette size &lt; 32)</a:t>
            </a:r>
          </a:p>
          <a:p>
            <a:pPr marL="0" indent="0">
              <a:buNone/>
            </a:pPr>
            <a:r>
              <a:rPr lang="en-CA" sz="2400" dirty="0"/>
              <a:t>	</a:t>
            </a:r>
            <a:r>
              <a:rPr lang="en-CA" sz="2400" dirty="0" smtClean="0">
                <a:sym typeface="Wingdings" panose="05000000000000000000" pitchFamily="2" charset="2"/>
              </a:rPr>
              <a:t> No escape pixel exists</a:t>
            </a:r>
          </a:p>
          <a:p>
            <a:pPr marL="0" indent="0">
              <a:buNone/>
            </a:pPr>
            <a:r>
              <a:rPr lang="en-CA" sz="2400" dirty="0">
                <a:sym typeface="Wingdings" panose="05000000000000000000" pitchFamily="2" charset="2"/>
              </a:rPr>
              <a:t>	</a:t>
            </a:r>
            <a:r>
              <a:rPr lang="en-CA" sz="2400" dirty="0" smtClean="0">
                <a:sym typeface="Wingdings" panose="05000000000000000000" pitchFamily="2" charset="2"/>
              </a:rPr>
              <a:t> Don’t need to code escape flag</a:t>
            </a:r>
            <a:endParaRPr lang="en-CA" sz="2400" dirty="0"/>
          </a:p>
          <a:p>
            <a:pPr>
              <a:buFont typeface="Wingdings" pitchFamily="2" charset="2"/>
              <a:buChar char="q"/>
            </a:pPr>
            <a:endParaRPr lang="en-US" sz="2400" dirty="0"/>
          </a:p>
        </p:txBody>
      </p:sp>
    </p:spTree>
    <p:extLst>
      <p:ext uri="{BB962C8B-B14F-4D97-AF65-F5344CB8AC3E}">
        <p14:creationId xmlns:p14="http://schemas.microsoft.com/office/powerpoint/2010/main" val="411784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q"/>
            </a:pPr>
            <a:r>
              <a:rPr lang="en-CA" sz="2400" dirty="0" smtClean="0"/>
              <a:t>  Escape </a:t>
            </a:r>
            <a:r>
              <a:rPr lang="en-CA" sz="2400" dirty="0"/>
              <a:t>Pixel Coding in ‘Pixel Mode</a:t>
            </a:r>
            <a:r>
              <a:rPr lang="en-CA" sz="2400" dirty="0" smtClean="0"/>
              <a:t>’</a:t>
            </a:r>
          </a:p>
          <a:p>
            <a:pPr lvl="1">
              <a:buFont typeface="Wingdings"/>
              <a:buChar char="è"/>
            </a:pPr>
            <a:r>
              <a:rPr lang="en-CA" sz="2400" dirty="0" smtClean="0">
                <a:sym typeface="Wingdings" panose="05000000000000000000" pitchFamily="2" charset="2"/>
              </a:rPr>
              <a:t>MSB coded using single context</a:t>
            </a:r>
          </a:p>
          <a:p>
            <a:pPr lvl="1">
              <a:buFont typeface="Wingdings"/>
              <a:buChar char="è"/>
            </a:pPr>
            <a:r>
              <a:rPr lang="en-CA" sz="2400" dirty="0" smtClean="0">
                <a:sym typeface="Wingdings" panose="05000000000000000000" pitchFamily="2" charset="2"/>
              </a:rPr>
              <a:t>Other bits coded bypass</a:t>
            </a:r>
          </a:p>
          <a:p>
            <a:pPr lvl="1">
              <a:buFont typeface="Wingdings"/>
              <a:buChar char="è"/>
            </a:pPr>
            <a:r>
              <a:rPr lang="en-CA" sz="2400" dirty="0" smtClean="0"/>
              <a:t>Removal </a:t>
            </a:r>
            <a:r>
              <a:rPr lang="en-CA" sz="2400" dirty="0"/>
              <a:t>of the Escape Pixel </a:t>
            </a:r>
            <a:r>
              <a:rPr lang="en-CA" sz="2400" dirty="0" smtClean="0"/>
              <a:t>Prediction</a:t>
            </a:r>
          </a:p>
          <a:p>
            <a:pPr marL="287337" lvl="1" indent="0">
              <a:buNone/>
            </a:pPr>
            <a:r>
              <a:rPr lang="en-CA" sz="2400" dirty="0" smtClean="0"/>
              <a:t>    Escape </a:t>
            </a:r>
            <a:r>
              <a:rPr lang="en-CA" sz="2400" dirty="0"/>
              <a:t>pixel prediction is disabled in ‘pixel mode’</a:t>
            </a:r>
            <a:endParaRPr lang="en-CA" sz="2400" dirty="0" smtClean="0"/>
          </a:p>
          <a:p>
            <a:pPr lvl="1">
              <a:buFont typeface="Wingdings"/>
              <a:buChar char="è"/>
            </a:pPr>
            <a:r>
              <a:rPr lang="en-CA" sz="2400" dirty="0"/>
              <a:t>Reducing the Fixed Length Coding </a:t>
            </a:r>
            <a:r>
              <a:rPr lang="en-CA" sz="2400" dirty="0" smtClean="0"/>
              <a:t>Bit-Depth</a:t>
            </a:r>
          </a:p>
          <a:p>
            <a:pPr marL="287337" lvl="1" indent="0">
              <a:buNone/>
            </a:pPr>
            <a:r>
              <a:rPr lang="en-CA" sz="2400" dirty="0"/>
              <a:t> </a:t>
            </a:r>
            <a:r>
              <a:rPr lang="en-CA" sz="2400" dirty="0" smtClean="0"/>
              <a:t>   According to QP</a:t>
            </a:r>
            <a:endParaRPr lang="en-CA" sz="2400" dirty="0"/>
          </a:p>
          <a:p>
            <a:pPr marL="287337" lvl="1" indent="0">
              <a:buNone/>
            </a:pPr>
            <a:r>
              <a:rPr lang="en-CA" sz="2200" dirty="0"/>
              <a:t> </a:t>
            </a:r>
            <a:r>
              <a:rPr lang="en-CA" sz="2200" dirty="0" smtClean="0"/>
              <a:t>   </a:t>
            </a:r>
            <a:endParaRPr lang="en-US" sz="2200" dirty="0"/>
          </a:p>
        </p:txBody>
      </p:sp>
    </p:spTree>
    <p:extLst>
      <p:ext uri="{BB962C8B-B14F-4D97-AF65-F5344CB8AC3E}">
        <p14:creationId xmlns:p14="http://schemas.microsoft.com/office/powerpoint/2010/main" val="517593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t>
            </a:r>
            <a:r>
              <a:rPr lang="en-US" dirty="0" err="1"/>
              <a:t>Lossy</a:t>
            </a:r>
            <a:r>
              <a:rPr lang="en-US" dirty="0"/>
              <a:t>, RCE4 Test 2 as Anchor)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73176080"/>
              </p:ext>
            </p:extLst>
          </p:nvPr>
        </p:nvGraphicFramePr>
        <p:xfrm>
          <a:off x="211013" y="1189875"/>
          <a:ext cx="8712200" cy="4251960"/>
        </p:xfrm>
        <a:graphic>
          <a:graphicData uri="http://schemas.openxmlformats.org/drawingml/2006/table">
            <a:tbl>
              <a:tblPr firstRow="1" bandRow="1">
                <a:tableStyleId>{5C22544A-7EE6-4342-B048-85BDC9FD1C3A}</a:tableStyleId>
              </a:tblPr>
              <a:tblGrid>
                <a:gridCol w="871220"/>
                <a:gridCol w="871220"/>
                <a:gridCol w="871220"/>
                <a:gridCol w="871220"/>
                <a:gridCol w="871220"/>
                <a:gridCol w="871220"/>
                <a:gridCol w="871220"/>
                <a:gridCol w="871220"/>
                <a:gridCol w="871220"/>
                <a:gridCol w="871220"/>
              </a:tblGrid>
              <a:tr h="370840">
                <a:tc>
                  <a:txBody>
                    <a:bodyPr/>
                    <a:lstStyle/>
                    <a:p>
                      <a:endParaRPr lang="en-US" sz="1500" dirty="0">
                        <a:solidFill>
                          <a:schemeClr val="tx1"/>
                        </a:solidFill>
                        <a:effectLst/>
                        <a:latin typeface="Times New Roman"/>
                      </a:endParaRPr>
                    </a:p>
                  </a:txBody>
                  <a:tcPr marL="0" marR="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All Intra Main-tier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All Intra High-tier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All Intra Super-High-tier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370840">
                <a:tc>
                  <a:txBody>
                    <a:bodyPr/>
                    <a:lstStyle/>
                    <a:p>
                      <a:endParaRPr lang="en-US" sz="1500" dirty="0">
                        <a:effectLst/>
                        <a:latin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Y</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U</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a:effectLst/>
                        </a:rPr>
                        <a:t>V</a:t>
                      </a:r>
                      <a:endParaRPr lang="en-US" sz="15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Y</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U</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V</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Y</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U</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V</a:t>
                      </a:r>
                      <a:endParaRPr lang="en-US" sz="1500" dirty="0">
                        <a:effectLst/>
                        <a:latin typeface="Times New Roman"/>
                        <a:ea typeface="Times New Roman"/>
                      </a:endParaRPr>
                    </a:p>
                  </a:txBody>
                  <a:tcPr marL="68580" marR="68580" marT="0"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500" dirty="0">
                          <a:effectLst/>
                        </a:rPr>
                        <a:t>Class F</a:t>
                      </a:r>
                      <a:endParaRPr lang="en-US" sz="15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-0.9%</a:t>
                      </a:r>
                    </a:p>
                  </a:txBody>
                  <a:tcPr marL="9525" marR="9525" marT="9525" marB="0" anchor="b"/>
                </a:tc>
                <a:tc>
                  <a:txBody>
                    <a:bodyPr/>
                    <a:lstStyle/>
                    <a:p>
                      <a:pPr algn="ctr" fontAlgn="b"/>
                      <a:r>
                        <a:rPr lang="en-US" sz="1600" b="0" i="0" u="none" strike="noStrike" dirty="0">
                          <a:solidFill>
                            <a:srgbClr val="000000"/>
                          </a:solidFill>
                          <a:effectLst/>
                          <a:latin typeface="Arial"/>
                        </a:rPr>
                        <a:t>-1.8%</a:t>
                      </a:r>
                    </a:p>
                  </a:txBody>
                  <a:tcPr marL="9525" marR="9525" marT="9525" marB="0" anchor="b"/>
                </a:tc>
                <a:tc>
                  <a:txBody>
                    <a:bodyPr/>
                    <a:lstStyle/>
                    <a:p>
                      <a:pPr algn="ctr" fontAlgn="b"/>
                      <a:r>
                        <a:rPr lang="en-US" sz="1600" b="0" i="0" u="none" strike="noStrike" dirty="0">
                          <a:solidFill>
                            <a:srgbClr val="000000"/>
                          </a:solidFill>
                          <a:effectLst/>
                          <a:latin typeface="Arial"/>
                        </a:rPr>
                        <a:t>-1.7%</a:t>
                      </a:r>
                    </a:p>
                  </a:txBody>
                  <a:tcPr marL="9525" marR="9525" marT="9525" marB="0" anchor="b"/>
                </a:tc>
                <a:tc>
                  <a:txBody>
                    <a:bodyPr/>
                    <a:lstStyle/>
                    <a:p>
                      <a:pPr algn="ctr" fontAlgn="b"/>
                      <a:r>
                        <a:rPr lang="en-US" sz="1600" b="0" i="0" u="none" strike="noStrike" dirty="0">
                          <a:solidFill>
                            <a:srgbClr val="000000"/>
                          </a:solidFill>
                          <a:effectLst/>
                          <a:latin typeface="Arial"/>
                        </a:rPr>
                        <a:t>-0.6%</a:t>
                      </a:r>
                    </a:p>
                  </a:txBody>
                  <a:tcPr marL="9525" marR="9525" marT="9525" marB="0" anchor="b"/>
                </a:tc>
                <a:tc>
                  <a:txBody>
                    <a:bodyPr/>
                    <a:lstStyle/>
                    <a:p>
                      <a:pPr algn="ctr" fontAlgn="b"/>
                      <a:r>
                        <a:rPr lang="en-US" sz="1600" b="0" i="0" u="none" strike="noStrike" dirty="0">
                          <a:solidFill>
                            <a:srgbClr val="000000"/>
                          </a:solidFill>
                          <a:effectLst/>
                          <a:latin typeface="Arial"/>
                        </a:rPr>
                        <a:t>-1.0%</a:t>
                      </a:r>
                    </a:p>
                  </a:txBody>
                  <a:tcPr marL="9525" marR="9525" marT="9525" marB="0" anchor="b"/>
                </a:tc>
                <a:tc>
                  <a:txBody>
                    <a:bodyPr/>
                    <a:lstStyle/>
                    <a:p>
                      <a:pPr algn="ctr" fontAlgn="b"/>
                      <a:r>
                        <a:rPr lang="en-US" sz="1600" b="0" i="0" u="none" strike="noStrike" dirty="0">
                          <a:solidFill>
                            <a:srgbClr val="000000"/>
                          </a:solidFill>
                          <a:effectLst/>
                          <a:latin typeface="Arial"/>
                        </a:rPr>
                        <a:t>-1.1%</a:t>
                      </a:r>
                    </a:p>
                  </a:txBody>
                  <a:tcPr marL="9525" marR="9525" marT="9525" marB="0" anchor="b"/>
                </a:tc>
                <a:tc>
                  <a:txBody>
                    <a:bodyPr/>
                    <a:lstStyle/>
                    <a:p>
                      <a:pPr algn="ctr" fontAlgn="b"/>
                      <a:r>
                        <a:rPr lang="en-US" sz="1600" b="0" i="0" u="none" strike="noStrike" dirty="0">
                          <a:solidFill>
                            <a:srgbClr val="000000"/>
                          </a:solidFill>
                          <a:effectLst/>
                          <a:latin typeface="Arial"/>
                        </a:rPr>
                        <a:t>-0.5%</a:t>
                      </a:r>
                    </a:p>
                  </a:txBody>
                  <a:tcPr marL="9525" marR="9525" marT="9525" marB="0" anchor="b"/>
                </a:tc>
                <a:tc>
                  <a:txBody>
                    <a:bodyPr/>
                    <a:lstStyle/>
                    <a:p>
                      <a:pPr algn="ctr" fontAlgn="b"/>
                      <a:r>
                        <a:rPr lang="en-US" sz="1600" b="0" i="0" u="none" strike="noStrike" dirty="0">
                          <a:solidFill>
                            <a:srgbClr val="000000"/>
                          </a:solidFill>
                          <a:effectLst/>
                          <a:latin typeface="Arial"/>
                        </a:rPr>
                        <a:t>-0.5%</a:t>
                      </a:r>
                    </a:p>
                  </a:txBody>
                  <a:tcPr marL="9525" marR="9525" marT="9525" marB="0" anchor="b"/>
                </a:tc>
                <a:tc>
                  <a:txBody>
                    <a:bodyPr/>
                    <a:lstStyle/>
                    <a:p>
                      <a:pPr algn="ctr" fontAlgn="b"/>
                      <a:r>
                        <a:rPr lang="en-US" sz="1600" b="0" i="0" u="none" strike="noStrike">
                          <a:solidFill>
                            <a:srgbClr val="000000"/>
                          </a:solidFill>
                          <a:effectLst/>
                          <a:latin typeface="Arial"/>
                        </a:rPr>
                        <a:t>-0.5%</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500" dirty="0">
                          <a:effectLst/>
                        </a:rPr>
                        <a:t>Class B</a:t>
                      </a:r>
                      <a:endParaRPr lang="en-US" sz="15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effectLst/>
                        </a:rPr>
                        <a:t>RGB 4:4:4 SC</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-3.6%</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-2.6%</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-2.7%</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-3.2%</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-2.7%</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-2.6%</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-2.7%</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-2.3%</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-2.4%</a:t>
                      </a:r>
                    </a:p>
                  </a:txBody>
                  <a:tcPr marL="9525" marR="9525" marT="9525" marB="0" anchor="b">
                    <a:solidFill>
                      <a:srgbClr val="FFFF00"/>
                    </a:solidFill>
                  </a:tcPr>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effectLst/>
                        </a:rPr>
                        <a:t>RGB 4:4:4 Animation</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-0.1%</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-0.1%</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-0.1%</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effectLst/>
                        </a:rPr>
                        <a:t>YCbCr</a:t>
                      </a:r>
                      <a:r>
                        <a:rPr lang="en-US" sz="1000" dirty="0">
                          <a:effectLst/>
                        </a:rPr>
                        <a:t> 4:4:4 SC</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-2.4%</a:t>
                      </a:r>
                    </a:p>
                  </a:txBody>
                  <a:tcPr marL="9525" marR="9525" marT="9525" marB="0" anchor="b">
                    <a:solidFill>
                      <a:srgbClr val="FFFF00"/>
                    </a:solidFill>
                  </a:tcPr>
                </a:tc>
                <a:tc>
                  <a:txBody>
                    <a:bodyPr/>
                    <a:lstStyle/>
                    <a:p>
                      <a:pPr algn="ctr" fontAlgn="b"/>
                      <a:r>
                        <a:rPr lang="en-US" sz="1600" b="0" i="0" u="none" strike="noStrike">
                          <a:solidFill>
                            <a:srgbClr val="000000"/>
                          </a:solidFill>
                          <a:effectLst/>
                          <a:latin typeface="Arial"/>
                        </a:rPr>
                        <a:t>-3.5%</a:t>
                      </a:r>
                    </a:p>
                  </a:txBody>
                  <a:tcPr marL="9525" marR="9525" marT="9525" marB="0" anchor="b">
                    <a:solidFill>
                      <a:srgbClr val="FFFF00"/>
                    </a:solidFill>
                  </a:tcPr>
                </a:tc>
                <a:tc>
                  <a:txBody>
                    <a:bodyPr/>
                    <a:lstStyle/>
                    <a:p>
                      <a:pPr algn="ctr" fontAlgn="b"/>
                      <a:r>
                        <a:rPr lang="en-US" sz="1600" b="0" i="0" u="none" strike="noStrike">
                          <a:solidFill>
                            <a:srgbClr val="000000"/>
                          </a:solidFill>
                          <a:effectLst/>
                          <a:latin typeface="Arial"/>
                        </a:rPr>
                        <a:t>-4.0%</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-2.7%</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-3.6%</a:t>
                      </a:r>
                    </a:p>
                  </a:txBody>
                  <a:tcPr marL="9525" marR="9525" marT="9525" marB="0" anchor="b">
                    <a:solidFill>
                      <a:srgbClr val="FFFF00"/>
                    </a:solidFill>
                  </a:tcPr>
                </a:tc>
                <a:tc>
                  <a:txBody>
                    <a:bodyPr/>
                    <a:lstStyle/>
                    <a:p>
                      <a:pPr algn="ctr" fontAlgn="b"/>
                      <a:r>
                        <a:rPr lang="en-US" sz="1600" b="0" i="0" u="none" strike="noStrike">
                          <a:solidFill>
                            <a:srgbClr val="000000"/>
                          </a:solidFill>
                          <a:effectLst/>
                          <a:latin typeface="Arial"/>
                        </a:rPr>
                        <a:t>-4.1%</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-2.6%</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-3.3%</a:t>
                      </a:r>
                    </a:p>
                  </a:txBody>
                  <a:tcPr marL="9525" marR="9525" marT="9525" marB="0" anchor="b">
                    <a:solidFill>
                      <a:srgbClr val="FFFF00"/>
                    </a:solidFill>
                  </a:tcPr>
                </a:tc>
                <a:tc>
                  <a:txBody>
                    <a:bodyPr/>
                    <a:lstStyle/>
                    <a:p>
                      <a:pPr algn="ctr" fontAlgn="b"/>
                      <a:r>
                        <a:rPr lang="en-US" sz="1600" b="0" i="0" u="none" strike="noStrike" dirty="0">
                          <a:solidFill>
                            <a:srgbClr val="000000"/>
                          </a:solidFill>
                          <a:effectLst/>
                          <a:latin typeface="Arial"/>
                        </a:rPr>
                        <a:t>-3.7%</a:t>
                      </a:r>
                    </a:p>
                  </a:txBody>
                  <a:tcPr marL="9525" marR="9525" marT="9525" marB="0" anchor="b">
                    <a:solidFill>
                      <a:srgbClr val="FFFF00"/>
                    </a:solidFill>
                  </a:tcPr>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effectLst/>
                        </a:rPr>
                        <a:t>YCbCr</a:t>
                      </a:r>
                      <a:r>
                        <a:rPr lang="en-US" sz="1000" dirty="0">
                          <a:effectLst/>
                        </a:rPr>
                        <a:t> 4:4:4 Animation</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-0.1%</a:t>
                      </a:r>
                    </a:p>
                  </a:txBody>
                  <a:tcPr marL="9525" marR="9525" marT="9525" marB="0" anchor="b"/>
                </a:tc>
                <a:tc>
                  <a:txBody>
                    <a:bodyPr/>
                    <a:lstStyle/>
                    <a:p>
                      <a:pPr algn="ctr" fontAlgn="b"/>
                      <a:r>
                        <a:rPr lang="en-US" sz="1600" b="0" i="0" u="none" strike="noStrike">
                          <a:solidFill>
                            <a:srgbClr val="000000"/>
                          </a:solidFill>
                          <a:effectLst/>
                          <a:latin typeface="Arial"/>
                        </a:rPr>
                        <a:t>-0.1%</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-0.1%</a:t>
                      </a:r>
                    </a:p>
                  </a:txBody>
                  <a:tcPr marL="9525" marR="9525" marT="9525" marB="0" anchor="b"/>
                </a:tc>
                <a:tc>
                  <a:txBody>
                    <a:bodyPr/>
                    <a:lstStyle/>
                    <a:p>
                      <a:pPr algn="ctr" fontAlgn="b"/>
                      <a:r>
                        <a:rPr lang="en-US" sz="1600" b="0" i="0" u="none" strike="noStrike" dirty="0">
                          <a:solidFill>
                            <a:srgbClr val="000000"/>
                          </a:solidFill>
                          <a:effectLst/>
                          <a:latin typeface="Arial"/>
                        </a:rPr>
                        <a:t>-0.1%</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-0.1%</a:t>
                      </a:r>
                    </a:p>
                  </a:txBody>
                  <a:tcPr marL="9525" marR="9525" marT="9525" marB="0" anchor="b"/>
                </a:tc>
                <a:tc>
                  <a:txBody>
                    <a:bodyPr/>
                    <a:lstStyle/>
                    <a:p>
                      <a:pPr algn="ctr" fontAlgn="b"/>
                      <a:r>
                        <a:rPr lang="en-US" sz="1600" b="0" i="0" u="none" strike="noStrike">
                          <a:solidFill>
                            <a:srgbClr val="000000"/>
                          </a:solidFill>
                          <a:effectLst/>
                          <a:latin typeface="Arial"/>
                        </a:rPr>
                        <a:t>-0.1%</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effectLst/>
                        </a:rPr>
                        <a:t>RangeExt</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dirty="0">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c>
                  <a:txBody>
                    <a:bodyPr/>
                    <a:lstStyle/>
                    <a:p>
                      <a:pPr algn="ctr" fontAlgn="b"/>
                      <a:r>
                        <a:rPr lang="en-US" sz="1600" b="0" i="0" u="none" strike="noStrike">
                          <a:solidFill>
                            <a:srgbClr val="000000"/>
                          </a:solidFill>
                          <a:effectLst/>
                          <a:latin typeface="Arial"/>
                        </a:rPr>
                        <a:t>0.0%</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effectLst/>
                        </a:rPr>
                        <a:t>RGB 4:4:4 SC (Optional)</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-3.5%</a:t>
                      </a:r>
                    </a:p>
                  </a:txBody>
                  <a:tcPr marL="9525" marR="9525" marT="9525" marB="0" anchor="b"/>
                </a:tc>
                <a:tc>
                  <a:txBody>
                    <a:bodyPr/>
                    <a:lstStyle/>
                    <a:p>
                      <a:pPr algn="ctr" fontAlgn="b"/>
                      <a:r>
                        <a:rPr lang="en-US" sz="1600" b="0" i="0" u="none" strike="noStrike">
                          <a:solidFill>
                            <a:srgbClr val="000000"/>
                          </a:solidFill>
                          <a:effectLst/>
                          <a:latin typeface="Arial"/>
                        </a:rPr>
                        <a:t>-3.5%</a:t>
                      </a:r>
                    </a:p>
                  </a:txBody>
                  <a:tcPr marL="9525" marR="9525" marT="9525" marB="0" anchor="b"/>
                </a:tc>
                <a:tc>
                  <a:txBody>
                    <a:bodyPr/>
                    <a:lstStyle/>
                    <a:p>
                      <a:pPr algn="ctr" fontAlgn="b"/>
                      <a:r>
                        <a:rPr lang="en-US" sz="1600" b="0" i="0" u="none" strike="noStrike">
                          <a:solidFill>
                            <a:srgbClr val="000000"/>
                          </a:solidFill>
                          <a:effectLst/>
                          <a:latin typeface="Arial"/>
                        </a:rPr>
                        <a:t>-3.7%</a:t>
                      </a:r>
                    </a:p>
                  </a:txBody>
                  <a:tcPr marL="9525" marR="9525" marT="9525" marB="0" anchor="b"/>
                </a:tc>
                <a:tc>
                  <a:txBody>
                    <a:bodyPr/>
                    <a:lstStyle/>
                    <a:p>
                      <a:pPr algn="ctr" fontAlgn="b"/>
                      <a:r>
                        <a:rPr lang="en-US" sz="1600" b="0" i="0" u="none" strike="noStrike">
                          <a:solidFill>
                            <a:srgbClr val="000000"/>
                          </a:solidFill>
                          <a:effectLst/>
                          <a:latin typeface="Arial"/>
                        </a:rPr>
                        <a:t>-4.1%</a:t>
                      </a:r>
                    </a:p>
                  </a:txBody>
                  <a:tcPr marL="9525" marR="9525" marT="9525" marB="0" anchor="b"/>
                </a:tc>
                <a:tc>
                  <a:txBody>
                    <a:bodyPr/>
                    <a:lstStyle/>
                    <a:p>
                      <a:pPr algn="ctr" fontAlgn="b"/>
                      <a:r>
                        <a:rPr lang="en-US" sz="1600" b="0" i="0" u="none" strike="noStrike">
                          <a:solidFill>
                            <a:srgbClr val="000000"/>
                          </a:solidFill>
                          <a:effectLst/>
                          <a:latin typeface="Arial"/>
                        </a:rPr>
                        <a:t>-4.2%</a:t>
                      </a:r>
                    </a:p>
                  </a:txBody>
                  <a:tcPr marL="9525" marR="9525" marT="9525" marB="0" anchor="b"/>
                </a:tc>
                <a:tc>
                  <a:txBody>
                    <a:bodyPr/>
                    <a:lstStyle/>
                    <a:p>
                      <a:pPr algn="ctr" fontAlgn="b"/>
                      <a:r>
                        <a:rPr lang="en-US" sz="1600" b="0" i="0" u="none" strike="noStrike" dirty="0">
                          <a:solidFill>
                            <a:srgbClr val="000000"/>
                          </a:solidFill>
                          <a:effectLst/>
                          <a:latin typeface="Arial"/>
                        </a:rPr>
                        <a:t>-4.2%</a:t>
                      </a:r>
                    </a:p>
                  </a:txBody>
                  <a:tcPr marL="9525" marR="9525" marT="9525" marB="0" anchor="b"/>
                </a:tc>
                <a:tc>
                  <a:txBody>
                    <a:bodyPr/>
                    <a:lstStyle/>
                    <a:p>
                      <a:pPr algn="ctr" fontAlgn="b"/>
                      <a:r>
                        <a:rPr lang="en-US" sz="1600" b="0" i="0" u="none" strike="noStrike" dirty="0">
                          <a:solidFill>
                            <a:srgbClr val="000000"/>
                          </a:solidFill>
                          <a:effectLst/>
                          <a:latin typeface="Arial"/>
                        </a:rPr>
                        <a:t>-4.4%</a:t>
                      </a:r>
                    </a:p>
                  </a:txBody>
                  <a:tcPr marL="9525" marR="9525" marT="9525" marB="0" anchor="b"/>
                </a:tc>
                <a:tc>
                  <a:txBody>
                    <a:bodyPr/>
                    <a:lstStyle/>
                    <a:p>
                      <a:pPr algn="ctr" fontAlgn="b"/>
                      <a:r>
                        <a:rPr lang="en-US" sz="1600" b="0" i="0" u="none" strike="noStrike" dirty="0">
                          <a:solidFill>
                            <a:srgbClr val="000000"/>
                          </a:solidFill>
                          <a:effectLst/>
                          <a:latin typeface="Arial"/>
                        </a:rPr>
                        <a:t>-4.4%</a:t>
                      </a:r>
                    </a:p>
                  </a:txBody>
                  <a:tcPr marL="9525" marR="9525" marT="9525" marB="0" anchor="b"/>
                </a:tc>
                <a:tc>
                  <a:txBody>
                    <a:bodyPr/>
                    <a:lstStyle/>
                    <a:p>
                      <a:pPr algn="ctr" fontAlgn="b"/>
                      <a:r>
                        <a:rPr lang="en-US" sz="1600" b="0" i="0" u="none" strike="noStrike">
                          <a:solidFill>
                            <a:srgbClr val="000000"/>
                          </a:solidFill>
                          <a:effectLst/>
                          <a:latin typeface="Arial"/>
                        </a:rPr>
                        <a:t>-4.5%</a:t>
                      </a:r>
                    </a:p>
                  </a:txBody>
                  <a:tcPr marL="9525" marR="9525" marT="9525" marB="0" anchor="b"/>
                </a:tc>
              </a:tr>
              <a:tr h="3708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effectLst/>
                        </a:rPr>
                        <a:t>YCbCr</a:t>
                      </a:r>
                      <a:r>
                        <a:rPr lang="en-US" sz="1000" dirty="0">
                          <a:effectLst/>
                        </a:rPr>
                        <a:t> 4:4:4 SC (Optional)</a:t>
                      </a:r>
                      <a:endParaRPr lang="en-US" sz="1100" dirty="0">
                        <a:effectLst/>
                        <a:latin typeface="Times New Roman"/>
                        <a:ea typeface="Times New Roman"/>
                      </a:endParaRPr>
                    </a:p>
                  </a:txBody>
                  <a:tcPr marL="68580" marR="68580" marT="0" marB="0" anchor="b"/>
                </a:tc>
                <a:tc>
                  <a:txBody>
                    <a:bodyPr/>
                    <a:lstStyle/>
                    <a:p>
                      <a:pPr algn="ctr" fontAlgn="b"/>
                      <a:r>
                        <a:rPr lang="en-US" sz="1600" b="0" i="0" u="none" strike="noStrike" dirty="0">
                          <a:solidFill>
                            <a:srgbClr val="000000"/>
                          </a:solidFill>
                          <a:effectLst/>
                          <a:latin typeface="Arial"/>
                        </a:rPr>
                        <a:t>-1.6%</a:t>
                      </a:r>
                    </a:p>
                  </a:txBody>
                  <a:tcPr marL="9525" marR="9525" marT="9525" marB="0" anchor="b"/>
                </a:tc>
                <a:tc>
                  <a:txBody>
                    <a:bodyPr/>
                    <a:lstStyle/>
                    <a:p>
                      <a:pPr algn="ctr" fontAlgn="b"/>
                      <a:r>
                        <a:rPr lang="en-US" sz="1600" b="0" i="0" u="none" strike="noStrike" dirty="0">
                          <a:solidFill>
                            <a:srgbClr val="000000"/>
                          </a:solidFill>
                          <a:effectLst/>
                          <a:latin typeface="Arial"/>
                        </a:rPr>
                        <a:t>-1.0%</a:t>
                      </a:r>
                    </a:p>
                  </a:txBody>
                  <a:tcPr marL="9525" marR="9525" marT="9525" marB="0" anchor="b"/>
                </a:tc>
                <a:tc>
                  <a:txBody>
                    <a:bodyPr/>
                    <a:lstStyle/>
                    <a:p>
                      <a:pPr algn="ctr" fontAlgn="b"/>
                      <a:r>
                        <a:rPr lang="en-US" sz="1600" b="0" i="0" u="none" strike="noStrike" dirty="0">
                          <a:solidFill>
                            <a:srgbClr val="000000"/>
                          </a:solidFill>
                          <a:effectLst/>
                          <a:latin typeface="Arial"/>
                        </a:rPr>
                        <a:t>-0.8%</a:t>
                      </a:r>
                    </a:p>
                  </a:txBody>
                  <a:tcPr marL="9525" marR="9525" marT="9525" marB="0" anchor="b"/>
                </a:tc>
                <a:tc>
                  <a:txBody>
                    <a:bodyPr/>
                    <a:lstStyle/>
                    <a:p>
                      <a:pPr algn="ctr" fontAlgn="b"/>
                      <a:r>
                        <a:rPr lang="en-US" sz="1600" b="0" i="0" u="none" strike="noStrike" dirty="0">
                          <a:solidFill>
                            <a:srgbClr val="000000"/>
                          </a:solidFill>
                          <a:effectLst/>
                          <a:latin typeface="Arial"/>
                        </a:rPr>
                        <a:t>-1.2%</a:t>
                      </a:r>
                    </a:p>
                  </a:txBody>
                  <a:tcPr marL="9525" marR="9525" marT="9525" marB="0" anchor="b"/>
                </a:tc>
                <a:tc>
                  <a:txBody>
                    <a:bodyPr/>
                    <a:lstStyle/>
                    <a:p>
                      <a:pPr algn="ctr" fontAlgn="b"/>
                      <a:r>
                        <a:rPr lang="en-US" sz="1600" b="0" i="0" u="none" strike="noStrike" dirty="0">
                          <a:solidFill>
                            <a:srgbClr val="000000"/>
                          </a:solidFill>
                          <a:effectLst/>
                          <a:latin typeface="Arial"/>
                        </a:rPr>
                        <a:t>-0.7%</a:t>
                      </a:r>
                    </a:p>
                  </a:txBody>
                  <a:tcPr marL="9525" marR="9525" marT="9525" marB="0" anchor="b"/>
                </a:tc>
                <a:tc>
                  <a:txBody>
                    <a:bodyPr/>
                    <a:lstStyle/>
                    <a:p>
                      <a:pPr algn="ctr" fontAlgn="b"/>
                      <a:r>
                        <a:rPr lang="en-US" sz="1600" b="0" i="0" u="none" strike="noStrike" dirty="0">
                          <a:solidFill>
                            <a:srgbClr val="000000"/>
                          </a:solidFill>
                          <a:effectLst/>
                          <a:latin typeface="Arial"/>
                        </a:rPr>
                        <a:t>-1.0%</a:t>
                      </a:r>
                    </a:p>
                  </a:txBody>
                  <a:tcPr marL="9525" marR="9525" marT="9525" marB="0" anchor="b"/>
                </a:tc>
                <a:tc>
                  <a:txBody>
                    <a:bodyPr/>
                    <a:lstStyle/>
                    <a:p>
                      <a:pPr algn="ctr" fontAlgn="b"/>
                      <a:r>
                        <a:rPr lang="en-US" sz="1600" b="0" i="0" u="none" strike="noStrike" dirty="0">
                          <a:solidFill>
                            <a:srgbClr val="000000"/>
                          </a:solidFill>
                          <a:effectLst/>
                          <a:latin typeface="Arial"/>
                        </a:rPr>
                        <a:t>-1.1%</a:t>
                      </a:r>
                    </a:p>
                  </a:txBody>
                  <a:tcPr marL="9525" marR="9525" marT="9525" marB="0" anchor="b"/>
                </a:tc>
                <a:tc>
                  <a:txBody>
                    <a:bodyPr/>
                    <a:lstStyle/>
                    <a:p>
                      <a:pPr algn="ctr" fontAlgn="b"/>
                      <a:r>
                        <a:rPr lang="en-US" sz="1600" b="0" i="0" u="none" strike="noStrike" dirty="0">
                          <a:solidFill>
                            <a:srgbClr val="000000"/>
                          </a:solidFill>
                          <a:effectLst/>
                          <a:latin typeface="Arial"/>
                        </a:rPr>
                        <a:t>-0.9%</a:t>
                      </a:r>
                    </a:p>
                  </a:txBody>
                  <a:tcPr marL="9525" marR="9525" marT="9525" marB="0" anchor="b"/>
                </a:tc>
                <a:tc>
                  <a:txBody>
                    <a:bodyPr/>
                    <a:lstStyle/>
                    <a:p>
                      <a:pPr algn="ctr" fontAlgn="b"/>
                      <a:r>
                        <a:rPr lang="en-US" sz="1600" b="0" i="0" u="none" strike="noStrike" dirty="0">
                          <a:solidFill>
                            <a:srgbClr val="000000"/>
                          </a:solidFill>
                          <a:effectLst/>
                          <a:latin typeface="Arial"/>
                        </a:rPr>
                        <a:t>-1.2%</a:t>
                      </a:r>
                    </a:p>
                  </a:txBody>
                  <a:tcPr marL="9525" marR="9525" marT="9525" marB="0" anchor="b"/>
                </a:tc>
              </a:tr>
            </a:tbl>
          </a:graphicData>
        </a:graphic>
      </p:graphicFrame>
    </p:spTree>
    <p:extLst>
      <p:ext uri="{BB962C8B-B14F-4D97-AF65-F5344CB8AC3E}">
        <p14:creationId xmlns:p14="http://schemas.microsoft.com/office/powerpoint/2010/main" val="4184533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a:t>
            </a:r>
            <a:r>
              <a:rPr lang="en-US" dirty="0" err="1"/>
              <a:t>Lossy</a:t>
            </a:r>
            <a:r>
              <a:rPr lang="en-US" dirty="0"/>
              <a:t>, RCE4 Test 2 as Anchor)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6738393"/>
              </p:ext>
            </p:extLst>
          </p:nvPr>
        </p:nvGraphicFramePr>
        <p:xfrm>
          <a:off x="461202" y="1365658"/>
          <a:ext cx="8100918" cy="4156367"/>
        </p:xfrm>
        <a:graphic>
          <a:graphicData uri="http://schemas.openxmlformats.org/drawingml/2006/table">
            <a:tbl>
              <a:tblPr firstRow="1" firstCol="1" bandRow="1">
                <a:tableStyleId>{5C22544A-7EE6-4342-B048-85BDC9FD1C3A}</a:tableStyleId>
              </a:tblPr>
              <a:tblGrid>
                <a:gridCol w="1157274"/>
                <a:gridCol w="1157274"/>
                <a:gridCol w="1157274"/>
                <a:gridCol w="1157274"/>
                <a:gridCol w="1157274"/>
                <a:gridCol w="1157274"/>
                <a:gridCol w="1157274"/>
              </a:tblGrid>
              <a:tr h="424961">
                <a:tc>
                  <a:txBody>
                    <a:bodyPr/>
                    <a:lstStyle/>
                    <a:p>
                      <a:endParaRPr lang="en-US" sz="1000" dirty="0">
                        <a:effectLst/>
                        <a:latin typeface="Times New Roman"/>
                      </a:endParaRPr>
                    </a:p>
                  </a:txBody>
                  <a:tcPr marL="0" marR="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Random Access Main-tier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solidFill>
                            <a:schemeClr val="tx1"/>
                          </a:solidFill>
                          <a:effectLst/>
                        </a:rPr>
                        <a:t>Random Access High-tier</a:t>
                      </a:r>
                      <a:endParaRPr lang="en-US" sz="1500" dirty="0">
                        <a:solidFill>
                          <a:schemeClr val="tx1"/>
                        </a:solidFill>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315330">
                <a:tc>
                  <a:txBody>
                    <a:bodyPr/>
                    <a:lstStyle/>
                    <a:p>
                      <a:endParaRPr lang="en-US" sz="1000" dirty="0">
                        <a:solidFill>
                          <a:schemeClr val="tx1"/>
                        </a:solidFill>
                        <a:effectLst/>
                        <a:latin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Y</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U</a:t>
                      </a:r>
                      <a:endParaRPr lang="en-US" sz="1500" dirty="0">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V</a:t>
                      </a:r>
                      <a:endParaRPr lang="en-US" sz="1500" dirty="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Y</a:t>
                      </a:r>
                      <a:endParaRPr lang="en-US" sz="1500" dirty="0">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U</a:t>
                      </a:r>
                      <a:endParaRPr lang="en-US" sz="1500" dirty="0">
                        <a:effectLst/>
                        <a:latin typeface="Times New Roman"/>
                        <a:ea typeface="Times New Roma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500" dirty="0">
                          <a:effectLst/>
                        </a:rPr>
                        <a:t>V</a:t>
                      </a:r>
                      <a:endParaRPr lang="en-US" sz="1500" dirty="0">
                        <a:effectLst/>
                        <a:latin typeface="Times New Roman"/>
                        <a:ea typeface="Times New Roman"/>
                      </a:endParaRPr>
                    </a:p>
                  </a:txBody>
                  <a:tcPr marL="68580" marR="68580" marT="0" marB="0" anchor="b"/>
                </a:tc>
              </a:tr>
              <a:tr h="32846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Class F</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rgbClr val="000000"/>
                          </a:solidFill>
                          <a:effectLst/>
                          <a:latin typeface="Arial"/>
                        </a:rPr>
                        <a:t>-0.5%</a:t>
                      </a:r>
                    </a:p>
                  </a:txBody>
                  <a:tcPr marL="9525" marR="9525" marT="9525" marB="0" anchor="b"/>
                </a:tc>
                <a:tc>
                  <a:txBody>
                    <a:bodyPr/>
                    <a:lstStyle/>
                    <a:p>
                      <a:pPr algn="ctr" fontAlgn="b"/>
                      <a:r>
                        <a:rPr lang="en-US" sz="1500" b="0" i="0" u="none" strike="noStrike">
                          <a:solidFill>
                            <a:srgbClr val="000000"/>
                          </a:solidFill>
                          <a:effectLst/>
                          <a:latin typeface="Arial"/>
                        </a:rPr>
                        <a:t>-1.2%</a:t>
                      </a:r>
                    </a:p>
                  </a:txBody>
                  <a:tcPr marL="9525" marR="9525" marT="9525" marB="0" anchor="b"/>
                </a:tc>
                <a:tc>
                  <a:txBody>
                    <a:bodyPr/>
                    <a:lstStyle/>
                    <a:p>
                      <a:pPr algn="ctr" fontAlgn="b"/>
                      <a:r>
                        <a:rPr lang="en-US" sz="1500" b="0" i="0" u="none" strike="noStrike">
                          <a:solidFill>
                            <a:srgbClr val="000000"/>
                          </a:solidFill>
                          <a:effectLst/>
                          <a:latin typeface="Arial"/>
                        </a:rPr>
                        <a:t>-1.1%</a:t>
                      </a:r>
                    </a:p>
                  </a:txBody>
                  <a:tcPr marL="9525" marR="9525" marT="9525" marB="0" anchor="b"/>
                </a:tc>
                <a:tc>
                  <a:txBody>
                    <a:bodyPr/>
                    <a:lstStyle/>
                    <a:p>
                      <a:pPr algn="ctr" fontAlgn="b"/>
                      <a:r>
                        <a:rPr lang="en-US" sz="1500" b="0" i="0" u="none" strike="noStrike">
                          <a:solidFill>
                            <a:srgbClr val="000000"/>
                          </a:solidFill>
                          <a:effectLst/>
                          <a:latin typeface="Arial"/>
                        </a:rPr>
                        <a:t>-0.4%</a:t>
                      </a:r>
                    </a:p>
                  </a:txBody>
                  <a:tcPr marL="9525" marR="9525" marT="9525" marB="0" anchor="b"/>
                </a:tc>
                <a:tc>
                  <a:txBody>
                    <a:bodyPr/>
                    <a:lstStyle/>
                    <a:p>
                      <a:pPr algn="ctr" fontAlgn="b"/>
                      <a:r>
                        <a:rPr lang="en-US" sz="1500" b="0" i="0" u="none" strike="noStrike">
                          <a:solidFill>
                            <a:srgbClr val="000000"/>
                          </a:solidFill>
                          <a:effectLst/>
                          <a:latin typeface="Arial"/>
                        </a:rPr>
                        <a:t>-0.6%</a:t>
                      </a:r>
                    </a:p>
                  </a:txBody>
                  <a:tcPr marL="9525" marR="9525" marT="9525" marB="0" anchor="b"/>
                </a:tc>
                <a:tc>
                  <a:txBody>
                    <a:bodyPr/>
                    <a:lstStyle/>
                    <a:p>
                      <a:pPr algn="ctr" fontAlgn="b"/>
                      <a:r>
                        <a:rPr lang="en-US" sz="1500" b="0" i="0" u="none" strike="noStrike">
                          <a:solidFill>
                            <a:srgbClr val="000000"/>
                          </a:solidFill>
                          <a:effectLst/>
                          <a:latin typeface="Arial"/>
                        </a:rPr>
                        <a:t>-0.6%</a:t>
                      </a:r>
                    </a:p>
                  </a:txBody>
                  <a:tcPr marL="9525" marR="9525" marT="9525" marB="0" anchor="b"/>
                </a:tc>
              </a:tr>
              <a:tr h="32846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Class B</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r>
              <a:tr h="32846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SC</a:t>
                      </a:r>
                      <a:endParaRPr lang="en-US" sz="1100" dirty="0">
                        <a:solidFill>
                          <a:schemeClr val="tx1"/>
                        </a:solidFill>
                        <a:effectLst/>
                        <a:latin typeface="Times New Roman"/>
                        <a:ea typeface="Times New Roman"/>
                      </a:endParaRPr>
                    </a:p>
                  </a:txBody>
                  <a:tcPr marL="68580" marR="68580" marT="0" marB="0" anchor="b">
                    <a:solidFill>
                      <a:schemeClr val="accent1"/>
                    </a:solidFill>
                  </a:tcPr>
                </a:tc>
                <a:tc>
                  <a:txBody>
                    <a:bodyPr/>
                    <a:lstStyle/>
                    <a:p>
                      <a:pPr algn="ctr" fontAlgn="b"/>
                      <a:r>
                        <a:rPr lang="en-US" sz="1500" b="0" i="0" u="none" strike="noStrike" dirty="0">
                          <a:solidFill>
                            <a:srgbClr val="000000"/>
                          </a:solidFill>
                          <a:effectLst/>
                          <a:latin typeface="Arial"/>
                        </a:rPr>
                        <a:t>-2.5%</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-1.7%</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-1.7%</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-1.5%</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-1.1%</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-1.1%</a:t>
                      </a:r>
                    </a:p>
                  </a:txBody>
                  <a:tcPr marL="9525" marR="9525" marT="9525" marB="0" anchor="b">
                    <a:solidFill>
                      <a:srgbClr val="FFFF00"/>
                    </a:solidFill>
                  </a:tcPr>
                </a:tc>
              </a:tr>
              <a:tr h="420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Animation</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-0.1%</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-0.1%</a:t>
                      </a:r>
                    </a:p>
                  </a:txBody>
                  <a:tcPr marL="9525" marR="9525" marT="9525"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r>
              <a:tr h="420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SC</a:t>
                      </a:r>
                      <a:endParaRPr lang="en-US" sz="1100" dirty="0">
                        <a:solidFill>
                          <a:schemeClr val="tx1"/>
                        </a:solidFill>
                        <a:effectLst/>
                        <a:latin typeface="Times New Roman"/>
                        <a:ea typeface="Times New Roman"/>
                      </a:endParaRPr>
                    </a:p>
                  </a:txBody>
                  <a:tcPr marL="68580" marR="68580" marT="0" marB="0" anchor="b">
                    <a:solidFill>
                      <a:schemeClr val="accent1"/>
                    </a:solidFill>
                  </a:tcPr>
                </a:tc>
                <a:tc>
                  <a:txBody>
                    <a:bodyPr/>
                    <a:lstStyle/>
                    <a:p>
                      <a:pPr algn="ctr" fontAlgn="b"/>
                      <a:r>
                        <a:rPr lang="en-US" sz="1500" b="0" i="0" u="none" strike="noStrike" dirty="0">
                          <a:solidFill>
                            <a:srgbClr val="000000"/>
                          </a:solidFill>
                          <a:effectLst/>
                          <a:latin typeface="Arial"/>
                        </a:rPr>
                        <a:t>-1.9%</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-2.6%</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-3.1%</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-1.8%</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-2.4%</a:t>
                      </a:r>
                    </a:p>
                  </a:txBody>
                  <a:tcPr marL="9525" marR="9525" marT="9525" marB="0" anchor="b">
                    <a:solidFill>
                      <a:srgbClr val="FFFF00"/>
                    </a:solidFill>
                  </a:tcPr>
                </a:tc>
                <a:tc>
                  <a:txBody>
                    <a:bodyPr/>
                    <a:lstStyle/>
                    <a:p>
                      <a:pPr algn="ctr" fontAlgn="b"/>
                      <a:r>
                        <a:rPr lang="en-US" sz="1500" b="0" i="0" u="none" strike="noStrike" dirty="0">
                          <a:solidFill>
                            <a:srgbClr val="000000"/>
                          </a:solidFill>
                          <a:effectLst/>
                          <a:latin typeface="Arial"/>
                        </a:rPr>
                        <a:t>-2.9%</a:t>
                      </a:r>
                    </a:p>
                  </a:txBody>
                  <a:tcPr marL="9525" marR="9525" marT="9525" marB="0" anchor="b">
                    <a:solidFill>
                      <a:srgbClr val="FFFF00"/>
                    </a:solidFill>
                  </a:tcPr>
                </a:tc>
              </a:tr>
              <a:tr h="420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Animation</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c>
                  <a:txBody>
                    <a:bodyPr/>
                    <a:lstStyle/>
                    <a:p>
                      <a:pPr algn="ctr" fontAlgn="b"/>
                      <a:r>
                        <a:rPr lang="en-US" sz="1500" b="0" i="0" u="none" strike="noStrike" dirty="0">
                          <a:solidFill>
                            <a:srgbClr val="000000"/>
                          </a:solidFill>
                          <a:effectLst/>
                          <a:latin typeface="Arial"/>
                        </a:rPr>
                        <a:t>-0.1%</a:t>
                      </a:r>
                    </a:p>
                  </a:txBody>
                  <a:tcPr marL="9525" marR="9525" marT="9525" marB="0" anchor="b"/>
                </a:tc>
                <a:tc>
                  <a:txBody>
                    <a:bodyPr/>
                    <a:lstStyle/>
                    <a:p>
                      <a:pPr algn="ctr" fontAlgn="b"/>
                      <a:r>
                        <a:rPr lang="en-US" sz="1500" b="0" i="0" u="none" strike="noStrike" dirty="0">
                          <a:solidFill>
                            <a:srgbClr val="000000"/>
                          </a:solidFill>
                          <a:effectLst/>
                          <a:latin typeface="Arial"/>
                        </a:rPr>
                        <a:t>-0.1%</a:t>
                      </a:r>
                    </a:p>
                  </a:txBody>
                  <a:tcPr marL="9525" marR="9525" marT="9525"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-0.1%</a:t>
                      </a:r>
                    </a:p>
                  </a:txBody>
                  <a:tcPr marL="9525" marR="9525" marT="9525" marB="0" anchor="b"/>
                </a:tc>
              </a:tr>
              <a:tr h="32846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RangeExt</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dirty="0">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c>
                  <a:txBody>
                    <a:bodyPr/>
                    <a:lstStyle/>
                    <a:p>
                      <a:pPr algn="ctr" fontAlgn="b"/>
                      <a:r>
                        <a:rPr lang="en-US" sz="1500" b="0" i="0" u="none" strike="noStrike">
                          <a:solidFill>
                            <a:srgbClr val="000000"/>
                          </a:solidFill>
                          <a:effectLst/>
                          <a:latin typeface="Arial"/>
                        </a:rPr>
                        <a:t>0.0%</a:t>
                      </a:r>
                    </a:p>
                  </a:txBody>
                  <a:tcPr marL="9525" marR="9525" marT="9525" marB="0" anchor="b"/>
                </a:tc>
              </a:tr>
              <a:tr h="420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solidFill>
                            <a:schemeClr val="tx1"/>
                          </a:solidFill>
                          <a:effectLst/>
                        </a:rPr>
                        <a:t>RGB 4:4:4 SC (Optional)</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a:solidFill>
                            <a:srgbClr val="000000"/>
                          </a:solidFill>
                          <a:effectLst/>
                          <a:latin typeface="Arial"/>
                        </a:rPr>
                        <a:t>-0.5%</a:t>
                      </a:r>
                    </a:p>
                  </a:txBody>
                  <a:tcPr marL="9525" marR="9525" marT="9525" marB="0" anchor="b"/>
                </a:tc>
                <a:tc>
                  <a:txBody>
                    <a:bodyPr/>
                    <a:lstStyle/>
                    <a:p>
                      <a:pPr algn="ctr" fontAlgn="b"/>
                      <a:r>
                        <a:rPr lang="en-US" sz="1500" b="0" i="0" u="none" strike="noStrike">
                          <a:solidFill>
                            <a:srgbClr val="000000"/>
                          </a:solidFill>
                          <a:effectLst/>
                          <a:latin typeface="Arial"/>
                        </a:rPr>
                        <a:t>-0.4%</a:t>
                      </a:r>
                    </a:p>
                  </a:txBody>
                  <a:tcPr marL="9525" marR="9525" marT="9525" marB="0" anchor="b"/>
                </a:tc>
                <a:tc>
                  <a:txBody>
                    <a:bodyPr/>
                    <a:lstStyle/>
                    <a:p>
                      <a:pPr algn="ctr" fontAlgn="b"/>
                      <a:r>
                        <a:rPr lang="en-US" sz="1500" b="0" i="0" u="none" strike="noStrike">
                          <a:solidFill>
                            <a:srgbClr val="000000"/>
                          </a:solidFill>
                          <a:effectLst/>
                          <a:latin typeface="Arial"/>
                        </a:rPr>
                        <a:t>-0.8%</a:t>
                      </a:r>
                    </a:p>
                  </a:txBody>
                  <a:tcPr marL="9525" marR="9525" marT="9525" marB="0" anchor="b"/>
                </a:tc>
                <a:tc>
                  <a:txBody>
                    <a:bodyPr/>
                    <a:lstStyle/>
                    <a:p>
                      <a:pPr algn="ctr" fontAlgn="b"/>
                      <a:r>
                        <a:rPr lang="en-US" sz="1500" b="0" i="0" u="none" strike="noStrike" dirty="0">
                          <a:solidFill>
                            <a:srgbClr val="000000"/>
                          </a:solidFill>
                          <a:effectLst/>
                          <a:latin typeface="Arial"/>
                        </a:rPr>
                        <a:t>-0.6%</a:t>
                      </a:r>
                    </a:p>
                  </a:txBody>
                  <a:tcPr marL="9525" marR="9525" marT="9525" marB="0" anchor="b"/>
                </a:tc>
                <a:tc>
                  <a:txBody>
                    <a:bodyPr/>
                    <a:lstStyle/>
                    <a:p>
                      <a:pPr algn="ctr" fontAlgn="b"/>
                      <a:r>
                        <a:rPr lang="en-US" sz="1500" b="0" i="0" u="none" strike="noStrike" dirty="0">
                          <a:solidFill>
                            <a:srgbClr val="000000"/>
                          </a:solidFill>
                          <a:effectLst/>
                          <a:latin typeface="Arial"/>
                        </a:rPr>
                        <a:t>-0.6%</a:t>
                      </a:r>
                    </a:p>
                  </a:txBody>
                  <a:tcPr marL="9525" marR="9525" marT="9525" marB="0" anchor="b"/>
                </a:tc>
                <a:tc>
                  <a:txBody>
                    <a:bodyPr/>
                    <a:lstStyle/>
                    <a:p>
                      <a:pPr algn="ctr" fontAlgn="b"/>
                      <a:r>
                        <a:rPr lang="en-US" sz="1500" b="0" i="0" u="none" strike="noStrike">
                          <a:solidFill>
                            <a:srgbClr val="000000"/>
                          </a:solidFill>
                          <a:effectLst/>
                          <a:latin typeface="Arial"/>
                        </a:rPr>
                        <a:t>-0.6%</a:t>
                      </a:r>
                    </a:p>
                  </a:txBody>
                  <a:tcPr marL="9525" marR="9525" marT="9525" marB="0" anchor="b"/>
                </a:tc>
              </a:tr>
              <a:tr h="420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err="1">
                          <a:solidFill>
                            <a:schemeClr val="tx1"/>
                          </a:solidFill>
                          <a:effectLst/>
                        </a:rPr>
                        <a:t>YCbCr</a:t>
                      </a:r>
                      <a:r>
                        <a:rPr lang="en-US" sz="1000" dirty="0">
                          <a:solidFill>
                            <a:schemeClr val="tx1"/>
                          </a:solidFill>
                          <a:effectLst/>
                        </a:rPr>
                        <a:t> 4:4:4 SC (Optional)</a:t>
                      </a:r>
                      <a:endParaRPr lang="en-US" sz="1100" dirty="0">
                        <a:solidFill>
                          <a:schemeClr val="tx1"/>
                        </a:solidFill>
                        <a:effectLst/>
                        <a:latin typeface="Times New Roman"/>
                        <a:ea typeface="Times New Roman"/>
                      </a:endParaRPr>
                    </a:p>
                  </a:txBody>
                  <a:tcPr marL="68580" marR="68580" marT="0" marB="0" anchor="b"/>
                </a:tc>
                <a:tc>
                  <a:txBody>
                    <a:bodyPr/>
                    <a:lstStyle/>
                    <a:p>
                      <a:pPr algn="ctr" fontAlgn="b"/>
                      <a:r>
                        <a:rPr lang="en-US" sz="1500" b="0" i="0" u="none" strike="noStrike" dirty="0">
                          <a:solidFill>
                            <a:srgbClr val="000000"/>
                          </a:solidFill>
                          <a:effectLst/>
                          <a:latin typeface="Arial"/>
                        </a:rPr>
                        <a:t>0.1%</a:t>
                      </a:r>
                    </a:p>
                  </a:txBody>
                  <a:tcPr marL="9525" marR="9525" marT="9525" marB="0" anchor="b"/>
                </a:tc>
                <a:tc>
                  <a:txBody>
                    <a:bodyPr/>
                    <a:lstStyle/>
                    <a:p>
                      <a:pPr algn="ctr" fontAlgn="b"/>
                      <a:r>
                        <a:rPr lang="en-US" sz="1500" b="0" i="0" u="none" strike="noStrike" dirty="0">
                          <a:solidFill>
                            <a:srgbClr val="000000"/>
                          </a:solidFill>
                          <a:effectLst/>
                          <a:latin typeface="Arial"/>
                        </a:rPr>
                        <a:t>2.1%</a:t>
                      </a:r>
                    </a:p>
                  </a:txBody>
                  <a:tcPr marL="9525" marR="9525" marT="9525" marB="0" anchor="b"/>
                </a:tc>
                <a:tc>
                  <a:txBody>
                    <a:bodyPr/>
                    <a:lstStyle/>
                    <a:p>
                      <a:pPr algn="ctr" fontAlgn="b"/>
                      <a:r>
                        <a:rPr lang="en-US" sz="1500" b="0" i="0" u="none" strike="noStrike" dirty="0">
                          <a:solidFill>
                            <a:srgbClr val="000000"/>
                          </a:solidFill>
                          <a:effectLst/>
                          <a:latin typeface="Arial"/>
                        </a:rPr>
                        <a:t>2.2%</a:t>
                      </a:r>
                    </a:p>
                  </a:txBody>
                  <a:tcPr marL="9525" marR="9525" marT="9525" marB="0" anchor="b"/>
                </a:tc>
                <a:tc>
                  <a:txBody>
                    <a:bodyPr/>
                    <a:lstStyle/>
                    <a:p>
                      <a:pPr algn="ctr" fontAlgn="b"/>
                      <a:r>
                        <a:rPr lang="en-US" sz="1500" b="0" i="0" u="none" strike="noStrike" dirty="0">
                          <a:solidFill>
                            <a:srgbClr val="000000"/>
                          </a:solidFill>
                          <a:effectLst/>
                          <a:latin typeface="Arial"/>
                        </a:rPr>
                        <a:t>0.1%</a:t>
                      </a:r>
                    </a:p>
                  </a:txBody>
                  <a:tcPr marL="9525" marR="9525" marT="9525" marB="0" anchor="b"/>
                </a:tc>
                <a:tc>
                  <a:txBody>
                    <a:bodyPr/>
                    <a:lstStyle/>
                    <a:p>
                      <a:pPr algn="ctr" fontAlgn="b"/>
                      <a:r>
                        <a:rPr lang="en-US" sz="1500" b="0" i="0" u="none" strike="noStrike" dirty="0">
                          <a:solidFill>
                            <a:srgbClr val="000000"/>
                          </a:solidFill>
                          <a:effectLst/>
                          <a:latin typeface="Arial"/>
                        </a:rPr>
                        <a:t>1.6%</a:t>
                      </a:r>
                    </a:p>
                  </a:txBody>
                  <a:tcPr marL="9525" marR="9525" marT="9525" marB="0" anchor="b"/>
                </a:tc>
                <a:tc>
                  <a:txBody>
                    <a:bodyPr/>
                    <a:lstStyle/>
                    <a:p>
                      <a:pPr algn="ctr" fontAlgn="b"/>
                      <a:r>
                        <a:rPr lang="en-US" sz="1500" b="0" i="0" u="none" strike="noStrike" dirty="0">
                          <a:solidFill>
                            <a:srgbClr val="000000"/>
                          </a:solidFill>
                          <a:effectLst/>
                          <a:latin typeface="Arial"/>
                        </a:rPr>
                        <a:t>1.0%</a:t>
                      </a:r>
                    </a:p>
                  </a:txBody>
                  <a:tcPr marL="9525" marR="9525" marT="9525" marB="0" anchor="b"/>
                </a:tc>
              </a:tr>
            </a:tbl>
          </a:graphicData>
        </a:graphic>
      </p:graphicFrame>
    </p:spTree>
    <p:extLst>
      <p:ext uri="{BB962C8B-B14F-4D97-AF65-F5344CB8AC3E}">
        <p14:creationId xmlns:p14="http://schemas.microsoft.com/office/powerpoint/2010/main" val="3695675592"/>
      </p:ext>
    </p:extLst>
  </p:cSld>
  <p:clrMapOvr>
    <a:masterClrMapping/>
  </p:clrMapOvr>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30318</TotalTime>
  <Words>817</Words>
  <Application>Microsoft Office PowerPoint</Application>
  <PresentationFormat>On-screen Show (4:3)</PresentationFormat>
  <Paragraphs>295</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Non-RCE4: Refinement of the Palette in RCE4 Test 2 Wei Pu, Feng Zou, Joel Sole, Marta Karczewicz, Rajan Joshi</vt:lpstr>
      <vt:lpstr>TABLE OF CONTENT</vt:lpstr>
      <vt:lpstr>Overview</vt:lpstr>
      <vt:lpstr>Technical Description</vt:lpstr>
      <vt:lpstr>PowerPoint Presentation</vt:lpstr>
      <vt:lpstr>PowerPoint Presentation</vt:lpstr>
      <vt:lpstr>PowerPoint Presentation</vt:lpstr>
      <vt:lpstr>Results (Lossy, RCE4 Test 2 as Anchor)</vt:lpstr>
      <vt:lpstr>Results (Lossy, RCE4 Test 2 as Anchor)</vt:lpstr>
      <vt:lpstr>Results (Lossy, RCE4 Test 2 as Anchor)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654</cp:revision>
  <cp:lastPrinted>2005-08-27T17:58:21Z</cp:lastPrinted>
  <dcterms:created xsi:type="dcterms:W3CDTF">2011-01-18T01:05:45Z</dcterms:created>
  <dcterms:modified xsi:type="dcterms:W3CDTF">2014-01-11T02:16:32Z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1429812769</vt:i4>
  </property>
  <property fmtid="{D5CDD505-2E9C-101B-9397-08002B2CF9AE}" pid="3" name="_NewReviewCycle">
    <vt:lpwstr/>
  </property>
  <property fmtid="{D5CDD505-2E9C-101B-9397-08002B2CF9AE}" pid="4" name="_EmailSubject">
    <vt:lpwstr>cfp ppt</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597930975</vt:i4>
  </property>
</Properties>
</file>