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68" r:id="rId5"/>
    <p:sldId id="270" r:id="rId6"/>
    <p:sldId id="262" r:id="rId7"/>
    <p:sldId id="271" r:id="rId8"/>
    <p:sldId id="264" r:id="rId9"/>
    <p:sldId id="273" r:id="rId10"/>
    <p:sldId id="274" r:id="rId11"/>
    <p:sldId id="272" r:id="rId12"/>
    <p:sldId id="275" r:id="rId13"/>
    <p:sldId id="276" r:id="rId14"/>
    <p:sldId id="280" r:id="rId15"/>
    <p:sldId id="278" r:id="rId16"/>
    <p:sldId id="277" r:id="rId17"/>
    <p:sldId id="27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85" autoAdjust="0"/>
  </p:normalViewPr>
  <p:slideViewPr>
    <p:cSldViewPr>
      <p:cViewPr>
        <p:scale>
          <a:sx n="106" d="100"/>
          <a:sy n="106" d="100"/>
        </p:scale>
        <p:origin x="-336" y="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27A7F-505A-441D-8E99-6FE3B5757B4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79407-A2FD-4C63-BC57-BD0438922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40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79407-A2FD-4C63-BC57-BD04389222E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08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B70AF4A-A894-4D76-98FD-487723530FC6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A1B760-7EDC-4D16-8B72-72984AC6D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err="1"/>
              <a:t>AhG</a:t>
            </a:r>
            <a:r>
              <a:rPr lang="en-CA" b="1" dirty="0"/>
              <a:t> 18: On SAO performance at high bit-depth and high bit-rate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dirty="0"/>
              <a:t>Samsung Electronics, Ltd., </a:t>
            </a:r>
            <a:r>
              <a:rPr lang="en-CA" dirty="0" smtClean="0"/>
              <a:t>Qualcomm </a:t>
            </a:r>
            <a:r>
              <a:rPr lang="en-CA" dirty="0" err="1"/>
              <a:t>Inc</a:t>
            </a:r>
            <a:r>
              <a:rPr lang="en-CA" dirty="0"/>
              <a:t>, </a:t>
            </a:r>
            <a:endParaRPr lang="en-CA" dirty="0" smtClean="0"/>
          </a:p>
          <a:p>
            <a:r>
              <a:rPr lang="en-US" dirty="0" smtClean="0"/>
              <a:t>Apple </a:t>
            </a:r>
            <a:r>
              <a:rPr lang="en-US" dirty="0" err="1"/>
              <a:t>Inc</a:t>
            </a:r>
            <a:r>
              <a:rPr lang="en-US" dirty="0"/>
              <a:t>, </a:t>
            </a:r>
            <a:r>
              <a:rPr lang="en-US" dirty="0" err="1"/>
              <a:t>MediaTek</a:t>
            </a:r>
            <a:r>
              <a:rPr lang="en-US" dirty="0"/>
              <a:t> </a:t>
            </a:r>
            <a:r>
              <a:rPr lang="en-US" dirty="0" err="1"/>
              <a:t>Inc</a:t>
            </a:r>
            <a:r>
              <a:rPr lang="en-CA" dirty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EO classification change #2</a:t>
            </a:r>
            <a:endParaRPr 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416824" cy="8206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Code base: </a:t>
            </a:r>
          </a:p>
          <a:p>
            <a:pPr lvl="1">
              <a:spcBef>
                <a:spcPts val="0"/>
              </a:spcBef>
            </a:pPr>
            <a:r>
              <a:rPr lang="en-US" sz="1400" dirty="0" err="1" smtClean="0">
                <a:latin typeface="+mj-lt"/>
              </a:rPr>
              <a:t>Rext</a:t>
            </a:r>
            <a:r>
              <a:rPr lang="en-US" sz="1400" dirty="0" smtClean="0">
                <a:latin typeface="+mj-lt"/>
              </a:rPr>
              <a:t> s/w 5.0.1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Anchor: </a:t>
            </a:r>
          </a:p>
          <a:p>
            <a:pPr lvl="1"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SAO ON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Test:  </a:t>
            </a:r>
          </a:p>
          <a:p>
            <a:pPr lvl="1"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SAO ON, no quantization, magnitude range -31….31, EO classification is modified (method #2)</a:t>
            </a:r>
            <a:endParaRPr lang="en-US" sz="1400" dirty="0"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824382"/>
              </p:ext>
            </p:extLst>
          </p:nvPr>
        </p:nvGraphicFramePr>
        <p:xfrm>
          <a:off x="323528" y="3284984"/>
          <a:ext cx="8496948" cy="2716360"/>
        </p:xfrm>
        <a:graphic>
          <a:graphicData uri="http://schemas.openxmlformats.org/drawingml/2006/table">
            <a:tbl>
              <a:tblPr/>
              <a:tblGrid>
                <a:gridCol w="627226"/>
                <a:gridCol w="627226"/>
                <a:gridCol w="329724"/>
                <a:gridCol w="444508"/>
                <a:gridCol w="588024"/>
                <a:gridCol w="588024"/>
                <a:gridCol w="588024"/>
                <a:gridCol w="588024"/>
                <a:gridCol w="588024"/>
                <a:gridCol w="588024"/>
                <a:gridCol w="588024"/>
                <a:gridCol w="588024"/>
                <a:gridCol w="588024"/>
                <a:gridCol w="588024"/>
                <a:gridCol w="588024"/>
              </a:tblGrid>
              <a:tr h="33812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 BD-rate Change (%) - All Tiers</a:t>
                      </a:r>
                    </a:p>
                  </a:txBody>
                  <a:tcPr marL="7119" marR="7119" marT="71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84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v-SE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Intra 16-bit (internal bit depth)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v-SE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Intra 12-bit 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Lowdelay 16-bit 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Lowdelay 12-bit 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84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SVT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RExt RGB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HDR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4K from HDR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HDR 4:0:0 Medical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-1,9%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A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4:0:0 Medical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-0,5%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(+2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CFA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(+4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-0,6%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-0,6%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-1,2%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-3,6%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7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-1,6%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6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(+6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-0,6%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-1,6%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B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-1,2%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CF9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 Classes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-0,6%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-1,4%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B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-0,8%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-0,8%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DF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6815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3645024"/>
            <a:ext cx="8229600" cy="128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Removal of quantization for SAO magnitudes improves BD-rate performance</a:t>
            </a:r>
          </a:p>
          <a:p>
            <a:pPr lvl="1"/>
            <a:r>
              <a:rPr lang="en-US" dirty="0" smtClean="0"/>
              <a:t>1,3% (</a:t>
            </a:r>
            <a:r>
              <a:rPr lang="en-US" dirty="0" err="1" smtClean="0"/>
              <a:t>avg</a:t>
            </a:r>
            <a:r>
              <a:rPr lang="en-US" dirty="0" smtClean="0"/>
              <a:t> 12 bits test, PSNR 55..75 dB)</a:t>
            </a:r>
          </a:p>
          <a:p>
            <a:pPr lvl="1"/>
            <a:r>
              <a:rPr lang="en-US" dirty="0" smtClean="0"/>
              <a:t>0,2% </a:t>
            </a:r>
            <a:r>
              <a:rPr lang="en-US" dirty="0"/>
              <a:t>(</a:t>
            </a:r>
            <a:r>
              <a:rPr lang="en-US" dirty="0" err="1"/>
              <a:t>avg</a:t>
            </a:r>
            <a:r>
              <a:rPr lang="en-US" dirty="0"/>
              <a:t> </a:t>
            </a:r>
            <a:r>
              <a:rPr lang="en-US" dirty="0" smtClean="0"/>
              <a:t>16 </a:t>
            </a:r>
            <a:r>
              <a:rPr lang="en-US" dirty="0"/>
              <a:t>bits test, PSNR </a:t>
            </a:r>
            <a:r>
              <a:rPr lang="en-US" dirty="0" smtClean="0"/>
              <a:t>78..99 </a:t>
            </a:r>
            <a:r>
              <a:rPr lang="en-US" dirty="0"/>
              <a:t>dB</a:t>
            </a:r>
            <a:r>
              <a:rPr lang="en-US" dirty="0" smtClean="0"/>
              <a:t>)</a:t>
            </a:r>
          </a:p>
          <a:p>
            <a:r>
              <a:rPr lang="en-US" dirty="0" smtClean="0"/>
              <a:t>EO classification change gives no additional gain  on top of </a:t>
            </a:r>
            <a:r>
              <a:rPr lang="en-US" dirty="0"/>
              <a:t>quantization </a:t>
            </a:r>
            <a:r>
              <a:rPr lang="en-US" dirty="0" smtClean="0"/>
              <a:t> removal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083843"/>
              </p:ext>
            </p:extLst>
          </p:nvPr>
        </p:nvGraphicFramePr>
        <p:xfrm>
          <a:off x="467544" y="1412776"/>
          <a:ext cx="8064896" cy="20882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56384"/>
                <a:gridCol w="1152128"/>
                <a:gridCol w="1152128"/>
                <a:gridCol w="1152128"/>
                <a:gridCol w="1152128"/>
              </a:tblGrid>
              <a:tr h="29831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Test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AI-16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AI-12</a:t>
                      </a:r>
                      <a:endParaRPr lang="en-US" sz="14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LD-16</a:t>
                      </a:r>
                      <a:endParaRPr lang="en-US" sz="14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LD-12</a:t>
                      </a:r>
                      <a:endParaRPr lang="en-US" sz="14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  <a:tr h="29831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SAO disabled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0.0%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0.0%</a:t>
                      </a:r>
                      <a:endParaRPr lang="en-US" sz="1400" b="1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0.0%</a:t>
                      </a:r>
                      <a:endParaRPr lang="en-US" sz="14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0.0%</a:t>
                      </a:r>
                      <a:endParaRPr lang="en-US" sz="1400" b="1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  <a:tr h="29831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no SAO parameters quantization 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0.0%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-0.5%</a:t>
                      </a:r>
                      <a:endParaRPr lang="en-US" sz="1400" b="1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-0.2%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-2.1%</a:t>
                      </a:r>
                      <a:endParaRPr lang="en-US" sz="1400" b="1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  <a:tr h="59663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no SAO parameters quantization + EO classification modified </a:t>
                      </a:r>
                      <a:r>
                        <a:rPr lang="en-US" sz="1400" dirty="0" smtClean="0">
                          <a:effectLst/>
                          <a:latin typeface="+mj-lt"/>
                        </a:rPr>
                        <a:t>#1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0.0%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-0.3%</a:t>
                      </a:r>
                      <a:endParaRPr lang="en-US" sz="1400" b="1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0.0%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-1,0%</a:t>
                      </a:r>
                      <a:endParaRPr lang="en-US" sz="1400" b="1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  <a:tr h="59663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no SAO parameters quantization + EO classification modified </a:t>
                      </a:r>
                      <a:r>
                        <a:rPr lang="en-US" sz="1400" dirty="0" smtClean="0">
                          <a:effectLst/>
                          <a:latin typeface="+mj-lt"/>
                        </a:rPr>
                        <a:t>#2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0.0%</a:t>
                      </a:r>
                      <a:endParaRPr lang="en-US" sz="14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-0.2%</a:t>
                      </a:r>
                      <a:endParaRPr lang="en-US" sz="1400" b="1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-XX%</a:t>
                      </a:r>
                      <a:endParaRPr lang="en-US" sz="14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-1,4%</a:t>
                      </a:r>
                      <a:endParaRPr lang="en-US" sz="1400" b="1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3795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hangingPunct="0"/>
            <a:r>
              <a:rPr lang="en-CA" dirty="0" smtClean="0">
                <a:latin typeface="+mj-lt"/>
              </a:rPr>
              <a:t>Based on tests data provided (1,3% average BD-rate gain in 12 bits AhG18 test) it is proposed </a:t>
            </a:r>
            <a:endParaRPr lang="en-US" dirty="0" smtClean="0">
              <a:latin typeface="+mj-lt"/>
            </a:endParaRPr>
          </a:p>
          <a:p>
            <a:pPr lvl="1" hangingPunct="0"/>
            <a:r>
              <a:rPr lang="en-US" sz="2000" dirty="0" smtClean="0">
                <a:solidFill>
                  <a:schemeClr val="tx2"/>
                </a:solidFill>
                <a:latin typeface="+mj-lt"/>
              </a:rPr>
              <a:t>to optionally (e.g. with a PPS switch) or always (based on </a:t>
            </a:r>
            <a:r>
              <a:rPr lang="en-US" sz="2000" dirty="0" err="1" smtClean="0">
                <a:solidFill>
                  <a:schemeClr val="tx2"/>
                </a:solidFill>
                <a:latin typeface="+mj-lt"/>
              </a:rPr>
              <a:t>bitdepth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) remove the quantization step of the SAO magnitude value for higher </a:t>
            </a:r>
            <a:r>
              <a:rPr lang="en-US" sz="2000" dirty="0" err="1" smtClean="0">
                <a:solidFill>
                  <a:schemeClr val="tx2"/>
                </a:solidFill>
                <a:latin typeface="+mj-lt"/>
              </a:rPr>
              <a:t>bitdepth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 content.</a:t>
            </a:r>
          </a:p>
          <a:p>
            <a:pPr lvl="1" hangingPunct="0"/>
            <a:r>
              <a:rPr lang="en-US" sz="2000" dirty="0" smtClean="0">
                <a:solidFill>
                  <a:schemeClr val="tx2"/>
                </a:solidFill>
                <a:latin typeface="+mj-lt"/>
              </a:rPr>
              <a:t>Continue investigating the quantization process for the Edge Classification method using different quantization values and adaptation mechanisms.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175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test requested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34934345"/>
              </p:ext>
            </p:extLst>
          </p:nvPr>
        </p:nvGraphicFramePr>
        <p:xfrm>
          <a:off x="251520" y="1628800"/>
          <a:ext cx="8064896" cy="1916448"/>
        </p:xfrm>
        <a:graphic>
          <a:graphicData uri="http://schemas.openxmlformats.org/drawingml/2006/table">
            <a:tbl>
              <a:tblPr/>
              <a:tblGrid>
                <a:gridCol w="4392489"/>
                <a:gridCol w="1008112"/>
                <a:gridCol w="720080"/>
                <a:gridCol w="1080120"/>
                <a:gridCol w="864095"/>
              </a:tblGrid>
              <a:tr h="227475">
                <a:tc>
                  <a:txBody>
                    <a:bodyPr/>
                    <a:lstStyle/>
                    <a:p>
                      <a:r>
                        <a:rPr lang="en-US" sz="1400" b="1" dirty="0">
                          <a:effectLst/>
                          <a:latin typeface="+mj-lt"/>
                        </a:rPr>
                        <a:t>Test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j-lt"/>
                        </a:rPr>
                        <a:t>AI-16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j-lt"/>
                        </a:rPr>
                        <a:t>AI-12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j-lt"/>
                        </a:rPr>
                        <a:t>LD-16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j-lt"/>
                        </a:rPr>
                        <a:t>LD-12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</a:tr>
              <a:tr h="227475"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effectLst/>
                          <a:latin typeface="+mj-lt"/>
                        </a:rPr>
                        <a:t>AhG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18 QPs (-16…-37 16b, 8…-12 12b)</a:t>
                      </a: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475">
                <a:tc>
                  <a:txBody>
                    <a:bodyPr/>
                    <a:lstStyle/>
                    <a:p>
                      <a:r>
                        <a:rPr lang="en-US" sz="1400" dirty="0" err="1">
                          <a:effectLst/>
                          <a:latin typeface="+mj-lt"/>
                        </a:rPr>
                        <a:t>Rext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5.0.1 vs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Rext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5.0.1 bf</a:t>
                      </a: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+mj-lt"/>
                        </a:rPr>
                        <a:t>0.0%</a:t>
                      </a: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j-lt"/>
                        </a:rPr>
                        <a:t>0.0%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+mj-lt"/>
                        </a:rPr>
                        <a:t>0.0%</a:t>
                      </a: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j-lt"/>
                        </a:rPr>
                        <a:t>0.0%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75799"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+mj-lt"/>
                        </a:rPr>
                        <a:t>Rext 5.0.1 bf vs SAO no Quant</a:t>
                      </a: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+mj-lt"/>
                        </a:rPr>
                        <a:t>0.0%</a:t>
                      </a: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j-lt"/>
                        </a:rPr>
                        <a:t>-0.5%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+mj-lt"/>
                        </a:rPr>
                        <a:t>-0.2%</a:t>
                      </a: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j-lt"/>
                        </a:rPr>
                        <a:t>-2.1%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</a:tr>
              <a:tr h="227475"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+mj-lt"/>
                        </a:rPr>
                        <a:t>QP = </a:t>
                      </a:r>
                      <a:r>
                        <a:rPr lang="en-US" sz="1400" dirty="0" smtClean="0">
                          <a:effectLst/>
                          <a:latin typeface="+mj-lt"/>
                        </a:rPr>
                        <a:t>17…38 (PSNR 27…61 dB)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475">
                <a:tc>
                  <a:txBody>
                    <a:bodyPr/>
                    <a:lstStyle/>
                    <a:p>
                      <a:r>
                        <a:rPr lang="en-US" sz="1400" dirty="0" err="1">
                          <a:effectLst/>
                          <a:latin typeface="+mj-lt"/>
                        </a:rPr>
                        <a:t>Rext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5.0.1 vs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Rext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5.0.1 bf</a:t>
                      </a: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>
                          <a:effectLst/>
                          <a:latin typeface="+mj-lt"/>
                        </a:rPr>
                        <a:t>0%…-60%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j-lt"/>
                        </a:rPr>
                        <a:t>0,0%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>
                          <a:effectLst/>
                          <a:latin typeface="+mj-lt"/>
                        </a:rPr>
                        <a:t>0%…-60%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j-lt"/>
                        </a:rPr>
                        <a:t>0,0%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</a:tr>
              <a:tr h="275799"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  <a:latin typeface="+mj-lt"/>
                        </a:rPr>
                        <a:t>Rext 5.0.1 bf vs SAO noQ</a:t>
                      </a: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+mj-lt"/>
                        </a:rPr>
                        <a:t>0,3%</a:t>
                      </a: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j-lt"/>
                        </a:rPr>
                        <a:t>0,1%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>
                          <a:effectLst/>
                          <a:latin typeface="+mj-lt"/>
                        </a:rPr>
                        <a:t>1,2%</a:t>
                      </a:r>
                      <a:endParaRPr lang="en-US" sz="1400" i="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effectLst/>
                          <a:latin typeface="+mj-lt"/>
                        </a:rPr>
                        <a:t>0,6%</a:t>
                      </a:r>
                      <a:endParaRPr lang="en-US" sz="1400" b="1" i="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27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effectLst/>
                          <a:latin typeface="+mj-lt"/>
                        </a:rPr>
                        <a:t>Rext</a:t>
                      </a:r>
                      <a:r>
                        <a:rPr lang="en-US" sz="1400" dirty="0" smtClean="0">
                          <a:effectLst/>
                          <a:latin typeface="+mj-lt"/>
                        </a:rPr>
                        <a:t> 5.0.1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bf </a:t>
                      </a:r>
                      <a:r>
                        <a:rPr lang="en-US" sz="1400" dirty="0" smtClean="0">
                          <a:effectLst/>
                          <a:latin typeface="+mj-lt"/>
                        </a:rPr>
                        <a:t>vs </a:t>
                      </a:r>
                      <a:r>
                        <a:rPr lang="en-US" sz="1400" dirty="0" smtClean="0">
                          <a:effectLst/>
                          <a:latin typeface="+mj-lt"/>
                        </a:rPr>
                        <a:t>SAO </a:t>
                      </a:r>
                      <a:r>
                        <a:rPr lang="en-US" sz="1400" dirty="0" err="1" smtClean="0">
                          <a:effectLst/>
                          <a:latin typeface="+mj-lt"/>
                        </a:rPr>
                        <a:t>Adapt.Q</a:t>
                      </a:r>
                      <a:r>
                        <a:rPr lang="en-US" sz="1400" dirty="0" smtClean="0">
                          <a:effectLst/>
                          <a:latin typeface="+mj-lt"/>
                        </a:rPr>
                        <a:t> (both </a:t>
                      </a:r>
                      <a:r>
                        <a:rPr kumimoji="0"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PicRdoSAO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)</a:t>
                      </a:r>
                      <a:endParaRPr kumimoji="0" lang="en-US" sz="14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7CA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ffectLst/>
                          <a:latin typeface="+mj-lt"/>
                        </a:rPr>
                        <a:t>0.0%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effectLst/>
                          <a:latin typeface="+mj-lt"/>
                        </a:rPr>
                        <a:t>0.0%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-0,7%</a:t>
                      </a:r>
                      <a:endParaRPr kumimoji="0" lang="en-US" sz="1400" b="0" i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-0,6%</a:t>
                      </a:r>
                      <a:endParaRPr kumimoji="0" lang="en-US" sz="1400" b="1" i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27502" marR="27502" marT="38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7E0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95663" y="4365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876873"/>
            <a:ext cx="78906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#</a:t>
            </a:r>
            <a:r>
              <a:rPr lang="en-US" sz="1400" dirty="0">
                <a:solidFill>
                  <a:srgbClr val="00B050"/>
                </a:solidFill>
              </a:rPr>
              <a:t>if </a:t>
            </a:r>
            <a:r>
              <a:rPr lang="en-US" sz="1400" dirty="0" smtClean="0">
                <a:solidFill>
                  <a:srgbClr val="00B050"/>
                </a:solidFill>
              </a:rPr>
              <a:t>SH_RD_COST_64_FIX      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dRdCost</a:t>
            </a:r>
            <a:r>
              <a:rPr lang="en-US" sz="1400" dirty="0" smtClean="0"/>
              <a:t> </a:t>
            </a:r>
            <a:r>
              <a:rPr lang="en-US" sz="1400" dirty="0"/>
              <a:t>= (Double)(Int64)</a:t>
            </a:r>
            <a:r>
              <a:rPr lang="en-US" sz="1400" dirty="0" err="1"/>
              <a:t>uiDistortion</a:t>
            </a:r>
            <a:r>
              <a:rPr lang="en-US" sz="1400" dirty="0"/>
              <a:t> + (Double)((Int64)(</a:t>
            </a:r>
            <a:r>
              <a:rPr lang="en-US" sz="1400" dirty="0" err="1"/>
              <a:t>uiBits</a:t>
            </a:r>
            <a:r>
              <a:rPr lang="en-US" sz="1400" dirty="0"/>
              <a:t> * dLambda+.5)&gt;&gt;16</a:t>
            </a:r>
            <a:r>
              <a:rPr lang="en-US" sz="1400" dirty="0" smtClean="0"/>
              <a:t>);</a:t>
            </a:r>
          </a:p>
          <a:p>
            <a:r>
              <a:rPr lang="en-US" sz="1400" dirty="0" smtClean="0">
                <a:solidFill>
                  <a:srgbClr val="00B050"/>
                </a:solidFill>
              </a:rPr>
              <a:t>#</a:t>
            </a:r>
            <a:r>
              <a:rPr lang="en-US" sz="1400" dirty="0">
                <a:solidFill>
                  <a:srgbClr val="00B050"/>
                </a:solidFill>
              </a:rPr>
              <a:t>else         </a:t>
            </a:r>
            <a:endParaRPr lang="en-US" sz="1400" dirty="0" smtClean="0">
              <a:solidFill>
                <a:srgbClr val="00B050"/>
              </a:solidFill>
            </a:endParaRPr>
          </a:p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</a:rPr>
              <a:t>dRdCost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= ((Double)(Int64)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uiDistortion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+ (Double)((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Int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)((Int64)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uiBits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* dLambda+.5)&gt;&gt;16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));</a:t>
            </a:r>
          </a:p>
          <a:p>
            <a:r>
              <a:rPr lang="en-US" sz="1400" dirty="0" smtClean="0">
                <a:solidFill>
                  <a:srgbClr val="00B050"/>
                </a:solidFill>
              </a:rPr>
              <a:t>#</a:t>
            </a:r>
            <a:r>
              <a:rPr lang="en-US" sz="1400" dirty="0" err="1">
                <a:solidFill>
                  <a:srgbClr val="00B050"/>
                </a:solidFill>
              </a:rPr>
              <a:t>endif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796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 based on additional test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hangingPunct="0"/>
            <a:r>
              <a:rPr lang="en-CA" dirty="0">
                <a:latin typeface="+mj-lt"/>
              </a:rPr>
              <a:t>Based on the test data provided it is proposed </a:t>
            </a:r>
            <a:endParaRPr lang="en-US" dirty="0">
              <a:latin typeface="+mj-lt"/>
            </a:endParaRPr>
          </a:p>
          <a:p>
            <a:pPr lvl="1" hangingPunct="0"/>
            <a:r>
              <a:rPr lang="en-US" dirty="0" smtClean="0">
                <a:latin typeface="+mj-lt"/>
              </a:rPr>
              <a:t>fix </a:t>
            </a:r>
            <a:r>
              <a:rPr lang="en-US" dirty="0">
                <a:latin typeface="+mj-lt"/>
              </a:rPr>
              <a:t>s/w bug which leads to overflow in </a:t>
            </a:r>
            <a:r>
              <a:rPr lang="en-US" dirty="0" err="1">
                <a:latin typeface="+mj-lt"/>
              </a:rPr>
              <a:t>RDCost</a:t>
            </a:r>
            <a:r>
              <a:rPr lang="en-US" dirty="0">
                <a:latin typeface="+mj-lt"/>
              </a:rPr>
              <a:t> calculation</a:t>
            </a:r>
          </a:p>
          <a:p>
            <a:pPr lvl="1" hangingPunct="0"/>
            <a:r>
              <a:rPr lang="en-US" dirty="0">
                <a:latin typeface="+mj-lt"/>
              </a:rPr>
              <a:t>to remove the quantization step of the SAO magnitude value for higher </a:t>
            </a:r>
            <a:r>
              <a:rPr lang="en-US" dirty="0" err="1" smtClean="0">
                <a:latin typeface="+mj-lt"/>
              </a:rPr>
              <a:t>bitDepth</a:t>
            </a:r>
            <a:r>
              <a:rPr lang="en-US" dirty="0" smtClean="0">
                <a:latin typeface="+mj-lt"/>
              </a:rPr>
              <a:t> content (AhG18).</a:t>
            </a:r>
            <a:endParaRPr lang="en-US" dirty="0">
              <a:latin typeface="+mj-lt"/>
            </a:endParaRPr>
          </a:p>
          <a:p>
            <a:pPr lvl="1" hangingPunct="0"/>
            <a:r>
              <a:rPr lang="en-US" dirty="0">
                <a:latin typeface="+mj-lt"/>
              </a:rPr>
              <a:t>to add the control quantization step of the SAO magnitude value on slice level.</a:t>
            </a:r>
          </a:p>
          <a:p>
            <a:pPr lvl="1" hangingPunct="0"/>
            <a:r>
              <a:rPr lang="en-US" dirty="0">
                <a:latin typeface="+mj-lt"/>
              </a:rPr>
              <a:t>to continue investigating the quantization process for the Edge Classification method using different quantization values and adaptation mechanisms.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51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SAO Quant removal w/o condition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348880"/>
            <a:ext cx="75608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/>
          </a:p>
          <a:p>
            <a:r>
              <a:rPr lang="en-GB" sz="1100" b="1" dirty="0"/>
              <a:t>Sample adaptive offset semantics</a:t>
            </a:r>
            <a:endParaRPr lang="en-US" sz="1100" dirty="0"/>
          </a:p>
          <a:p>
            <a:r>
              <a:rPr lang="en-US" sz="1100" dirty="0"/>
              <a:t>…</a:t>
            </a:r>
          </a:p>
          <a:p>
            <a:r>
              <a:rPr lang="en-US" sz="1100" dirty="0"/>
              <a:t>The variable </a:t>
            </a:r>
            <a:r>
              <a:rPr lang="en-US" sz="1100" dirty="0" err="1"/>
              <a:t>bitDepth</a:t>
            </a:r>
            <a:r>
              <a:rPr lang="en-US" sz="1100" dirty="0"/>
              <a:t> is derived as follows:</a:t>
            </a:r>
          </a:p>
          <a:p>
            <a:r>
              <a:rPr lang="en-US" sz="1100" dirty="0"/>
              <a:t>If </a:t>
            </a:r>
            <a:r>
              <a:rPr lang="en-US" sz="1100" dirty="0" err="1"/>
              <a:t>cIdx</a:t>
            </a:r>
            <a:r>
              <a:rPr lang="en-US" sz="1100" dirty="0"/>
              <a:t> is equal to 0, </a:t>
            </a:r>
            <a:r>
              <a:rPr lang="en-US" sz="1100" dirty="0" err="1"/>
              <a:t>bitDepth</a:t>
            </a:r>
            <a:r>
              <a:rPr lang="en-US" sz="1100" dirty="0"/>
              <a:t> is set equal to </a:t>
            </a:r>
            <a:r>
              <a:rPr lang="en-US" sz="1100" dirty="0" err="1"/>
              <a:t>BitDepthY</a:t>
            </a:r>
            <a:r>
              <a:rPr lang="en-US" sz="1100" dirty="0"/>
              <a:t>.</a:t>
            </a:r>
          </a:p>
          <a:p>
            <a:r>
              <a:rPr lang="en-US" sz="1100" dirty="0"/>
              <a:t>Otherwise (</a:t>
            </a:r>
            <a:r>
              <a:rPr lang="en-US" sz="1100" dirty="0" err="1"/>
              <a:t>cIdx</a:t>
            </a:r>
            <a:r>
              <a:rPr lang="en-US" sz="1100" dirty="0"/>
              <a:t> is equal to 1 or 2), </a:t>
            </a:r>
            <a:r>
              <a:rPr lang="en-US" sz="1100" dirty="0" err="1"/>
              <a:t>bitDepth</a:t>
            </a:r>
            <a:r>
              <a:rPr lang="en-US" sz="1100" dirty="0"/>
              <a:t> is set equal to </a:t>
            </a:r>
            <a:r>
              <a:rPr lang="en-US" sz="1100" dirty="0" err="1"/>
              <a:t>BitDepthC</a:t>
            </a:r>
            <a:r>
              <a:rPr lang="en-US" sz="1100" dirty="0"/>
              <a:t>.</a:t>
            </a:r>
          </a:p>
          <a:p>
            <a:r>
              <a:rPr lang="en-US" sz="1100" dirty="0" smtClean="0"/>
              <a:t>The </a:t>
            </a:r>
            <a:r>
              <a:rPr lang="en-US" sz="1100" dirty="0"/>
              <a:t>list </a:t>
            </a:r>
            <a:r>
              <a:rPr lang="en-US" sz="1100" dirty="0" err="1"/>
              <a:t>SaoOffsetVal</a:t>
            </a:r>
            <a:r>
              <a:rPr lang="en-US" sz="1100" dirty="0"/>
              <a:t>[ </a:t>
            </a:r>
            <a:r>
              <a:rPr lang="en-US" sz="1100" dirty="0" err="1"/>
              <a:t>cIdx</a:t>
            </a:r>
            <a:r>
              <a:rPr lang="en-US" sz="1100" dirty="0"/>
              <a:t> ][ </a:t>
            </a:r>
            <a:r>
              <a:rPr lang="en-US" sz="1100" dirty="0" err="1"/>
              <a:t>rx</a:t>
            </a:r>
            <a:r>
              <a:rPr lang="en-US" sz="1100" dirty="0"/>
              <a:t> ][ </a:t>
            </a:r>
            <a:r>
              <a:rPr lang="en-US" sz="1100" dirty="0" err="1"/>
              <a:t>ry</a:t>
            </a:r>
            <a:r>
              <a:rPr lang="en-US" sz="1100" dirty="0"/>
              <a:t> ][ </a:t>
            </a:r>
            <a:r>
              <a:rPr lang="en-US" sz="1100" dirty="0" err="1"/>
              <a:t>i</a:t>
            </a:r>
            <a:r>
              <a:rPr lang="en-US" sz="1100" dirty="0"/>
              <a:t> ] for </a:t>
            </a:r>
            <a:r>
              <a:rPr lang="en-US" sz="1100" dirty="0" err="1"/>
              <a:t>i</a:t>
            </a:r>
            <a:r>
              <a:rPr lang="en-US" sz="1100" dirty="0"/>
              <a:t> ranging from 0 to 4, inclusive, is derived as follows:</a:t>
            </a:r>
          </a:p>
          <a:p>
            <a:r>
              <a:rPr lang="en-GB" sz="1100" dirty="0" err="1"/>
              <a:t>SaoOffsetVal</a:t>
            </a:r>
            <a:r>
              <a:rPr lang="en-GB" sz="1100" dirty="0"/>
              <a:t>[ </a:t>
            </a:r>
            <a:r>
              <a:rPr lang="en-GB" sz="1100" dirty="0" err="1"/>
              <a:t>cIdx</a:t>
            </a:r>
            <a:r>
              <a:rPr lang="en-GB" sz="1100" dirty="0"/>
              <a:t> ][ </a:t>
            </a:r>
            <a:r>
              <a:rPr lang="en-GB" sz="1100" dirty="0" err="1"/>
              <a:t>rx</a:t>
            </a:r>
            <a:r>
              <a:rPr lang="en-GB" sz="1100" dirty="0"/>
              <a:t> ][ </a:t>
            </a:r>
            <a:r>
              <a:rPr lang="en-GB" sz="1100" dirty="0" err="1"/>
              <a:t>ry</a:t>
            </a:r>
            <a:r>
              <a:rPr lang="en-GB" sz="1100" dirty="0"/>
              <a:t> ][ 0 ] = 0</a:t>
            </a:r>
            <a:br>
              <a:rPr lang="en-GB" sz="1100" dirty="0"/>
            </a:br>
            <a:r>
              <a:rPr lang="en-GB" sz="1100" dirty="0"/>
              <a:t>for( </a:t>
            </a:r>
            <a:r>
              <a:rPr lang="en-GB" sz="1100" dirty="0" err="1"/>
              <a:t>i</a:t>
            </a:r>
            <a:r>
              <a:rPr lang="en-GB" sz="1100" dirty="0"/>
              <a:t> = 0; </a:t>
            </a:r>
            <a:r>
              <a:rPr lang="en-GB" sz="1100" dirty="0" err="1"/>
              <a:t>i</a:t>
            </a:r>
            <a:r>
              <a:rPr lang="en-GB" sz="1100" dirty="0"/>
              <a:t> &lt; 4; </a:t>
            </a:r>
            <a:r>
              <a:rPr lang="en-GB" sz="1100" dirty="0" err="1"/>
              <a:t>i</a:t>
            </a:r>
            <a:r>
              <a:rPr lang="en-GB" sz="1100" dirty="0"/>
              <a:t>++ )</a:t>
            </a:r>
            <a:br>
              <a:rPr lang="en-GB" sz="1100" dirty="0"/>
            </a:br>
            <a:r>
              <a:rPr lang="en-GB" sz="1100" dirty="0" err="1"/>
              <a:t>SaoOffsetVal</a:t>
            </a:r>
            <a:r>
              <a:rPr lang="en-GB" sz="1100" dirty="0"/>
              <a:t>[ </a:t>
            </a:r>
            <a:r>
              <a:rPr lang="en-GB" sz="1100" dirty="0" err="1"/>
              <a:t>cIdx</a:t>
            </a:r>
            <a:r>
              <a:rPr lang="en-GB" sz="1100" dirty="0"/>
              <a:t> ][ </a:t>
            </a:r>
            <a:r>
              <a:rPr lang="en-GB" sz="1100" dirty="0" err="1"/>
              <a:t>rx</a:t>
            </a:r>
            <a:r>
              <a:rPr lang="en-GB" sz="1100" dirty="0"/>
              <a:t> ][ </a:t>
            </a:r>
            <a:r>
              <a:rPr lang="en-GB" sz="1100" dirty="0" err="1"/>
              <a:t>ry</a:t>
            </a:r>
            <a:r>
              <a:rPr lang="en-GB" sz="1100" dirty="0"/>
              <a:t> ][ </a:t>
            </a:r>
            <a:r>
              <a:rPr lang="en-GB" sz="1100" dirty="0" err="1"/>
              <a:t>i</a:t>
            </a:r>
            <a:r>
              <a:rPr lang="en-GB" sz="1100" dirty="0"/>
              <a:t> + 1 ] =		(7‑64)</a:t>
            </a:r>
            <a:br>
              <a:rPr lang="en-GB" sz="1100" dirty="0"/>
            </a:br>
            <a:r>
              <a:rPr lang="en-GB" sz="1100" dirty="0"/>
              <a:t>		</a:t>
            </a:r>
            <a:r>
              <a:rPr lang="en-GB" sz="1100" dirty="0" err="1"/>
              <a:t>offsetSign</a:t>
            </a:r>
            <a:r>
              <a:rPr lang="en-GB" sz="1100" dirty="0"/>
              <a:t> * </a:t>
            </a:r>
            <a:r>
              <a:rPr lang="en-GB" sz="1100" dirty="0" err="1"/>
              <a:t>sao_offset_abs</a:t>
            </a:r>
            <a:r>
              <a:rPr lang="en-GB" sz="1100" dirty="0"/>
              <a:t>[ </a:t>
            </a:r>
            <a:r>
              <a:rPr lang="en-GB" sz="1100" dirty="0" err="1"/>
              <a:t>cIdx</a:t>
            </a:r>
            <a:r>
              <a:rPr lang="en-GB" sz="1100" dirty="0"/>
              <a:t> ][ </a:t>
            </a:r>
            <a:r>
              <a:rPr lang="en-GB" sz="1100" dirty="0" err="1"/>
              <a:t>rx</a:t>
            </a:r>
            <a:r>
              <a:rPr lang="en-GB" sz="1100" dirty="0"/>
              <a:t> ][ </a:t>
            </a:r>
            <a:r>
              <a:rPr lang="en-GB" sz="1100" dirty="0" err="1"/>
              <a:t>ry</a:t>
            </a:r>
            <a:r>
              <a:rPr lang="en-GB" sz="1100" dirty="0"/>
              <a:t> ][ </a:t>
            </a:r>
            <a:r>
              <a:rPr lang="en-GB" sz="1100" dirty="0" err="1"/>
              <a:t>i</a:t>
            </a:r>
            <a:r>
              <a:rPr lang="en-GB" sz="1100" dirty="0"/>
              <a:t> ]  </a:t>
            </a:r>
            <a:r>
              <a:rPr lang="en-GB" sz="1000" strike="sngStrike" dirty="0">
                <a:solidFill>
                  <a:schemeClr val="dk1"/>
                </a:solidFill>
                <a:highlight>
                  <a:srgbClr val="FFFF00"/>
                </a:highlight>
              </a:rPr>
              <a:t>&lt;&lt;   ( </a:t>
            </a:r>
            <a:r>
              <a:rPr lang="en-GB" sz="1000" strike="sngStrike" dirty="0" err="1">
                <a:solidFill>
                  <a:schemeClr val="dk1"/>
                </a:solidFill>
                <a:highlight>
                  <a:srgbClr val="FFFF00"/>
                </a:highlight>
              </a:rPr>
              <a:t>bitDepth</a:t>
            </a:r>
            <a:r>
              <a:rPr lang="en-GB" sz="1000" strike="sngStrike" dirty="0">
                <a:solidFill>
                  <a:schemeClr val="dk1"/>
                </a:solidFill>
                <a:highlight>
                  <a:srgbClr val="FFFF00"/>
                </a:highlight>
              </a:rPr>
              <a:t> − Min( </a:t>
            </a:r>
            <a:r>
              <a:rPr lang="en-GB" sz="1000" strike="sngStrike" dirty="0" err="1">
                <a:solidFill>
                  <a:schemeClr val="dk1"/>
                </a:solidFill>
                <a:highlight>
                  <a:srgbClr val="FFFF00"/>
                </a:highlight>
              </a:rPr>
              <a:t>bitDepth</a:t>
            </a:r>
            <a:r>
              <a:rPr lang="en-GB" sz="1000" strike="sngStrike" dirty="0">
                <a:solidFill>
                  <a:schemeClr val="dk1"/>
                </a:solidFill>
                <a:highlight>
                  <a:srgbClr val="FFFF00"/>
                </a:highlight>
              </a:rPr>
              <a:t>, 10 ) </a:t>
            </a:r>
            <a:r>
              <a:rPr lang="en-GB" sz="1100" strike="sngStrike" dirty="0">
                <a:solidFill>
                  <a:srgbClr val="0070C0"/>
                </a:solidFill>
              </a:rPr>
              <a:t>)</a:t>
            </a:r>
            <a:endParaRPr lang="en-US" sz="1100" strike="sngStrike" dirty="0">
              <a:solidFill>
                <a:srgbClr val="0070C0"/>
              </a:solidFill>
            </a:endParaRPr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971324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control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07685818"/>
              </p:ext>
            </p:extLst>
          </p:nvPr>
        </p:nvGraphicFramePr>
        <p:xfrm>
          <a:off x="395536" y="1268760"/>
          <a:ext cx="7560840" cy="792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00733"/>
                <a:gridCol w="960107"/>
              </a:tblGrid>
              <a:tr h="15841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		if( </a:t>
                      </a:r>
                      <a:r>
                        <a:rPr lang="en-GB" sz="1000" dirty="0" err="1">
                          <a:effectLst/>
                        </a:rPr>
                        <a:t>sps_extension_flag</a:t>
                      </a:r>
                      <a:r>
                        <a:rPr lang="en-GB" sz="1000" dirty="0">
                          <a:effectLst/>
                        </a:rPr>
                        <a:t>[ 0 ] ) {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41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 smtClean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…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41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highlight>
                            <a:srgbClr val="FFFF00"/>
                          </a:highlight>
                        </a:rPr>
                        <a:t>      if (</a:t>
                      </a:r>
                      <a:r>
                        <a:rPr lang="en-GB" sz="1000" dirty="0" err="1">
                          <a:effectLst/>
                          <a:highlight>
                            <a:srgbClr val="FFFF00"/>
                          </a:highlight>
                        </a:rPr>
                        <a:t>sample_adaptive_offset_enabled_flag</a:t>
                      </a:r>
                      <a:r>
                        <a:rPr lang="en-GB" sz="1000" dirty="0">
                          <a:effectLst/>
                          <a:highlight>
                            <a:srgbClr val="FFFF00"/>
                          </a:highlight>
                        </a:rPr>
                        <a:t>)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41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highlight>
                            <a:srgbClr val="FFFF00"/>
                          </a:highlight>
                        </a:rPr>
                        <a:t>			   </a:t>
                      </a:r>
                      <a:r>
                        <a:rPr lang="en-GB" sz="1000" b="1" dirty="0" err="1">
                          <a:effectLst/>
                          <a:highlight>
                            <a:srgbClr val="FFFF00"/>
                          </a:highlight>
                        </a:rPr>
                        <a:t>sao_quant</a:t>
                      </a:r>
                      <a:r>
                        <a:rPr lang="en-GB" sz="1000" b="1" dirty="0">
                          <a:effectLst/>
                          <a:highlight>
                            <a:srgbClr val="FFFF00"/>
                          </a:highlight>
                        </a:rPr>
                        <a:t> _</a:t>
                      </a:r>
                      <a:r>
                        <a:rPr lang="en-GB" sz="1000" b="1" dirty="0" err="1">
                          <a:effectLst/>
                          <a:highlight>
                            <a:srgbClr val="FFFF00"/>
                          </a:highlight>
                        </a:rPr>
                        <a:t>enabled_flag</a:t>
                      </a:r>
                      <a:endParaRPr lang="en-US" sz="10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41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2348880"/>
            <a:ext cx="8208912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Sample </a:t>
            </a:r>
            <a:r>
              <a:rPr lang="en-GB" sz="1100" b="1" dirty="0"/>
              <a:t>adaptive offset semantics</a:t>
            </a:r>
            <a:endParaRPr lang="en-US" sz="1100" dirty="0"/>
          </a:p>
          <a:p>
            <a:r>
              <a:rPr lang="en-US" sz="1100" dirty="0"/>
              <a:t>…</a:t>
            </a:r>
          </a:p>
          <a:p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The variable </a:t>
            </a:r>
            <a:r>
              <a:rPr lang="en-GB" sz="1000" dirty="0" err="1">
                <a:solidFill>
                  <a:schemeClr val="dk1"/>
                </a:solidFill>
                <a:highlight>
                  <a:srgbClr val="FFFF00"/>
                </a:highlight>
              </a:rPr>
              <a:t>saoOffsetBitShift</a:t>
            </a:r>
            <a:r>
              <a:rPr lang="en-GB" sz="1000" dirty="0">
                <a:solidFill>
                  <a:schemeClr val="dk1"/>
                </a:solidFill>
                <a:highlight>
                  <a:srgbClr val="FFFF00"/>
                </a:highlight>
              </a:rPr>
              <a:t> </a:t>
            </a:r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is derived as follows</a:t>
            </a:r>
          </a:p>
          <a:p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if (</a:t>
            </a:r>
            <a:r>
              <a:rPr lang="en-US" sz="1000" dirty="0" err="1">
                <a:solidFill>
                  <a:schemeClr val="dk1"/>
                </a:solidFill>
                <a:highlight>
                  <a:srgbClr val="FFFF00"/>
                </a:highlight>
              </a:rPr>
              <a:t>sao_quant</a:t>
            </a:r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 _</a:t>
            </a:r>
            <a:r>
              <a:rPr lang="en-US" sz="1000" dirty="0" err="1">
                <a:solidFill>
                  <a:schemeClr val="dk1"/>
                </a:solidFill>
                <a:highlight>
                  <a:srgbClr val="FFFF00"/>
                </a:highlight>
              </a:rPr>
              <a:t>enabled_flag</a:t>
            </a:r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) </a:t>
            </a:r>
          </a:p>
          <a:p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	</a:t>
            </a:r>
            <a:r>
              <a:rPr lang="en-GB" sz="1000" dirty="0">
                <a:solidFill>
                  <a:schemeClr val="dk1"/>
                </a:solidFill>
                <a:highlight>
                  <a:srgbClr val="FFFF00"/>
                </a:highlight>
              </a:rPr>
              <a:t> </a:t>
            </a:r>
            <a:r>
              <a:rPr lang="en-GB" sz="1000" dirty="0" err="1">
                <a:solidFill>
                  <a:schemeClr val="dk1"/>
                </a:solidFill>
                <a:highlight>
                  <a:srgbClr val="FFFF00"/>
                </a:highlight>
              </a:rPr>
              <a:t>saoOffsetBitShift</a:t>
            </a:r>
            <a:r>
              <a:rPr lang="en-GB" sz="1000" dirty="0">
                <a:solidFill>
                  <a:schemeClr val="dk1"/>
                </a:solidFill>
                <a:highlight>
                  <a:srgbClr val="FFFF00"/>
                </a:highlight>
              </a:rPr>
              <a:t> </a:t>
            </a:r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= ( </a:t>
            </a:r>
            <a:r>
              <a:rPr lang="en-US" sz="1000" dirty="0" err="1">
                <a:solidFill>
                  <a:schemeClr val="dk1"/>
                </a:solidFill>
                <a:highlight>
                  <a:srgbClr val="FFFF00"/>
                </a:highlight>
              </a:rPr>
              <a:t>bitDepth</a:t>
            </a:r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 − Min( </a:t>
            </a:r>
            <a:r>
              <a:rPr lang="en-US" sz="1000" dirty="0" err="1">
                <a:solidFill>
                  <a:schemeClr val="dk1"/>
                </a:solidFill>
                <a:highlight>
                  <a:srgbClr val="FFFF00"/>
                </a:highlight>
              </a:rPr>
              <a:t>bitDepth</a:t>
            </a:r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, 10 ) )</a:t>
            </a:r>
          </a:p>
          <a:p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else</a:t>
            </a:r>
          </a:p>
          <a:p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	</a:t>
            </a:r>
            <a:r>
              <a:rPr lang="en-GB" sz="1000" dirty="0">
                <a:solidFill>
                  <a:schemeClr val="dk1"/>
                </a:solidFill>
                <a:highlight>
                  <a:srgbClr val="FFFF00"/>
                </a:highlight>
              </a:rPr>
              <a:t> </a:t>
            </a:r>
            <a:r>
              <a:rPr lang="en-GB" sz="1000" dirty="0" err="1">
                <a:solidFill>
                  <a:schemeClr val="dk1"/>
                </a:solidFill>
                <a:highlight>
                  <a:srgbClr val="FFFF00"/>
                </a:highlight>
              </a:rPr>
              <a:t>saoOffsetBitShift</a:t>
            </a:r>
            <a:r>
              <a:rPr lang="en-GB" sz="1000" dirty="0">
                <a:solidFill>
                  <a:schemeClr val="dk1"/>
                </a:solidFill>
                <a:highlight>
                  <a:srgbClr val="FFFF00"/>
                </a:highlight>
              </a:rPr>
              <a:t> </a:t>
            </a:r>
            <a:r>
              <a:rPr lang="en-US" sz="1000" dirty="0">
                <a:solidFill>
                  <a:schemeClr val="dk1"/>
                </a:solidFill>
                <a:highlight>
                  <a:srgbClr val="FFFF00"/>
                </a:highlight>
              </a:rPr>
              <a:t>= 0.</a:t>
            </a:r>
          </a:p>
          <a:p>
            <a:r>
              <a:rPr lang="en-US" sz="1100" dirty="0"/>
              <a:t>The list </a:t>
            </a:r>
            <a:r>
              <a:rPr lang="en-US" sz="1100" dirty="0" err="1"/>
              <a:t>SaoOffsetVal</a:t>
            </a:r>
            <a:r>
              <a:rPr lang="en-US" sz="1100" dirty="0"/>
              <a:t>[ </a:t>
            </a:r>
            <a:r>
              <a:rPr lang="en-US" sz="1100" dirty="0" err="1"/>
              <a:t>cIdx</a:t>
            </a:r>
            <a:r>
              <a:rPr lang="en-US" sz="1100" dirty="0"/>
              <a:t> ][ </a:t>
            </a:r>
            <a:r>
              <a:rPr lang="en-US" sz="1100" dirty="0" err="1"/>
              <a:t>rx</a:t>
            </a:r>
            <a:r>
              <a:rPr lang="en-US" sz="1100" dirty="0"/>
              <a:t> ][ </a:t>
            </a:r>
            <a:r>
              <a:rPr lang="en-US" sz="1100" dirty="0" err="1"/>
              <a:t>ry</a:t>
            </a:r>
            <a:r>
              <a:rPr lang="en-US" sz="1100" dirty="0"/>
              <a:t> ][ </a:t>
            </a:r>
            <a:r>
              <a:rPr lang="en-US" sz="1100" dirty="0" err="1"/>
              <a:t>i</a:t>
            </a:r>
            <a:r>
              <a:rPr lang="en-US" sz="1100" dirty="0"/>
              <a:t> ] for </a:t>
            </a:r>
            <a:r>
              <a:rPr lang="en-US" sz="1100" dirty="0" err="1"/>
              <a:t>i</a:t>
            </a:r>
            <a:r>
              <a:rPr lang="en-US" sz="1100" dirty="0"/>
              <a:t> ranging from 0 to 4, inclusive, is derived as follows:</a:t>
            </a:r>
          </a:p>
          <a:p>
            <a:r>
              <a:rPr lang="en-GB" sz="1100" dirty="0" err="1"/>
              <a:t>SaoOffsetVal</a:t>
            </a:r>
            <a:r>
              <a:rPr lang="en-GB" sz="1100" dirty="0"/>
              <a:t>[ </a:t>
            </a:r>
            <a:r>
              <a:rPr lang="en-GB" sz="1100" dirty="0" err="1"/>
              <a:t>cIdx</a:t>
            </a:r>
            <a:r>
              <a:rPr lang="en-GB" sz="1100" dirty="0"/>
              <a:t> ][ </a:t>
            </a:r>
            <a:r>
              <a:rPr lang="en-GB" sz="1100" dirty="0" err="1"/>
              <a:t>rx</a:t>
            </a:r>
            <a:r>
              <a:rPr lang="en-GB" sz="1100" dirty="0"/>
              <a:t> ][ </a:t>
            </a:r>
            <a:r>
              <a:rPr lang="en-GB" sz="1100" dirty="0" err="1"/>
              <a:t>ry</a:t>
            </a:r>
            <a:r>
              <a:rPr lang="en-GB" sz="1100" dirty="0"/>
              <a:t> ][ 0 ] = 0</a:t>
            </a:r>
            <a:br>
              <a:rPr lang="en-GB" sz="1100" dirty="0"/>
            </a:br>
            <a:r>
              <a:rPr lang="en-GB" sz="1100" dirty="0"/>
              <a:t>for( </a:t>
            </a:r>
            <a:r>
              <a:rPr lang="en-GB" sz="1100" dirty="0" err="1"/>
              <a:t>i</a:t>
            </a:r>
            <a:r>
              <a:rPr lang="en-GB" sz="1100" dirty="0"/>
              <a:t> = 0; </a:t>
            </a:r>
            <a:r>
              <a:rPr lang="en-GB" sz="1100" dirty="0" err="1"/>
              <a:t>i</a:t>
            </a:r>
            <a:r>
              <a:rPr lang="en-GB" sz="1100" dirty="0"/>
              <a:t> &lt; 4; </a:t>
            </a:r>
            <a:r>
              <a:rPr lang="en-GB" sz="1100" dirty="0" err="1"/>
              <a:t>i</a:t>
            </a:r>
            <a:r>
              <a:rPr lang="en-GB" sz="1100" dirty="0"/>
              <a:t>++ )</a:t>
            </a:r>
            <a:br>
              <a:rPr lang="en-GB" sz="1100" dirty="0"/>
            </a:br>
            <a:r>
              <a:rPr lang="en-GB" sz="1100" dirty="0" err="1"/>
              <a:t>SaoOffsetVal</a:t>
            </a:r>
            <a:r>
              <a:rPr lang="en-GB" sz="1100" dirty="0"/>
              <a:t>[ </a:t>
            </a:r>
            <a:r>
              <a:rPr lang="en-GB" sz="1100" dirty="0" err="1"/>
              <a:t>cIdx</a:t>
            </a:r>
            <a:r>
              <a:rPr lang="en-GB" sz="1100" dirty="0"/>
              <a:t> ][ </a:t>
            </a:r>
            <a:r>
              <a:rPr lang="en-GB" sz="1100" dirty="0" err="1"/>
              <a:t>rx</a:t>
            </a:r>
            <a:r>
              <a:rPr lang="en-GB" sz="1100" dirty="0"/>
              <a:t> ][ </a:t>
            </a:r>
            <a:r>
              <a:rPr lang="en-GB" sz="1100" dirty="0" err="1"/>
              <a:t>ry</a:t>
            </a:r>
            <a:r>
              <a:rPr lang="en-GB" sz="1100" dirty="0"/>
              <a:t> ][ </a:t>
            </a:r>
            <a:r>
              <a:rPr lang="en-GB" sz="1100" dirty="0" err="1"/>
              <a:t>i</a:t>
            </a:r>
            <a:r>
              <a:rPr lang="en-GB" sz="1100" dirty="0"/>
              <a:t> + 1 ] =		(7‑64)</a:t>
            </a:r>
            <a:br>
              <a:rPr lang="en-GB" sz="1100" dirty="0"/>
            </a:br>
            <a:r>
              <a:rPr lang="en-GB" sz="1100" dirty="0"/>
              <a:t>		</a:t>
            </a:r>
            <a:r>
              <a:rPr lang="en-GB" sz="1100" dirty="0" err="1"/>
              <a:t>offsetSign</a:t>
            </a:r>
            <a:r>
              <a:rPr lang="en-GB" sz="1100" dirty="0"/>
              <a:t> * </a:t>
            </a:r>
            <a:r>
              <a:rPr lang="en-GB" sz="1100" dirty="0" err="1"/>
              <a:t>sao_offset_abs</a:t>
            </a:r>
            <a:r>
              <a:rPr lang="en-GB" sz="1100" dirty="0"/>
              <a:t>[ </a:t>
            </a:r>
            <a:r>
              <a:rPr lang="en-GB" sz="1100" dirty="0" err="1"/>
              <a:t>cIdx</a:t>
            </a:r>
            <a:r>
              <a:rPr lang="en-GB" sz="1100" dirty="0"/>
              <a:t> ][ </a:t>
            </a:r>
            <a:r>
              <a:rPr lang="en-GB" sz="1100" dirty="0" err="1"/>
              <a:t>rx</a:t>
            </a:r>
            <a:r>
              <a:rPr lang="en-GB" sz="1100" dirty="0"/>
              <a:t> ][ </a:t>
            </a:r>
            <a:r>
              <a:rPr lang="en-GB" sz="1100" dirty="0" err="1"/>
              <a:t>ry</a:t>
            </a:r>
            <a:r>
              <a:rPr lang="en-GB" sz="1100" dirty="0"/>
              <a:t> ][ </a:t>
            </a:r>
            <a:r>
              <a:rPr lang="en-GB" sz="1100" dirty="0" err="1"/>
              <a:t>i</a:t>
            </a:r>
            <a:r>
              <a:rPr lang="en-GB" sz="1100" dirty="0"/>
              <a:t> ]  &lt;&lt;  </a:t>
            </a:r>
            <a:r>
              <a:rPr lang="en-GB" sz="1000" dirty="0">
                <a:solidFill>
                  <a:schemeClr val="dk1"/>
                </a:solidFill>
                <a:highlight>
                  <a:srgbClr val="FFFF00"/>
                </a:highlight>
              </a:rPr>
              <a:t> </a:t>
            </a:r>
            <a:r>
              <a:rPr lang="en-GB" sz="1000" dirty="0" err="1">
                <a:solidFill>
                  <a:schemeClr val="dk1"/>
                </a:solidFill>
                <a:highlight>
                  <a:srgbClr val="FFFF00"/>
                </a:highlight>
              </a:rPr>
              <a:t>saoOffsetBitShift</a:t>
            </a:r>
            <a:r>
              <a:rPr lang="en-GB" sz="1000" dirty="0">
                <a:solidFill>
                  <a:schemeClr val="dk1"/>
                </a:solidFill>
                <a:highlight>
                  <a:srgbClr val="FFFF00"/>
                </a:highlight>
              </a:rPr>
              <a:t> </a:t>
            </a:r>
            <a:r>
              <a:rPr lang="en-GB" sz="1000" strike="sngStrike" dirty="0">
                <a:solidFill>
                  <a:schemeClr val="dk1"/>
                </a:solidFill>
                <a:highlight>
                  <a:srgbClr val="FFFF00"/>
                </a:highlight>
              </a:rPr>
              <a:t>( </a:t>
            </a:r>
            <a:r>
              <a:rPr lang="en-GB" sz="1000" strike="sngStrike" dirty="0" err="1">
                <a:solidFill>
                  <a:schemeClr val="dk1"/>
                </a:solidFill>
                <a:highlight>
                  <a:srgbClr val="FFFF00"/>
                </a:highlight>
              </a:rPr>
              <a:t>bitDepth</a:t>
            </a:r>
            <a:r>
              <a:rPr lang="en-GB" sz="1000" strike="sngStrike" dirty="0">
                <a:solidFill>
                  <a:schemeClr val="dk1"/>
                </a:solidFill>
                <a:highlight>
                  <a:srgbClr val="FFFF00"/>
                </a:highlight>
              </a:rPr>
              <a:t> − Min( </a:t>
            </a:r>
            <a:r>
              <a:rPr lang="en-GB" sz="1000" strike="sngStrike" dirty="0" err="1">
                <a:solidFill>
                  <a:schemeClr val="dk1"/>
                </a:solidFill>
                <a:highlight>
                  <a:srgbClr val="FFFF00"/>
                </a:highlight>
              </a:rPr>
              <a:t>bitDepth</a:t>
            </a:r>
            <a:r>
              <a:rPr lang="en-GB" sz="1000" strike="sngStrike" dirty="0">
                <a:solidFill>
                  <a:schemeClr val="dk1"/>
                </a:solidFill>
                <a:highlight>
                  <a:srgbClr val="FFFF00"/>
                </a:highlight>
              </a:rPr>
              <a:t>, 10 ) )</a:t>
            </a:r>
            <a:endParaRPr lang="en-US" sz="1000" strike="sngStrike" dirty="0">
              <a:solidFill>
                <a:schemeClr val="dk1"/>
              </a:solidFill>
              <a:highlight>
                <a:srgbClr val="FFFF00"/>
              </a:highlight>
            </a:endParaRPr>
          </a:p>
          <a:p>
            <a:endParaRPr lang="en-US" sz="1000" dirty="0">
              <a:solidFill>
                <a:schemeClr val="dk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12188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Slice level control for SAO quant bits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35197268"/>
              </p:ext>
            </p:extLst>
          </p:nvPr>
        </p:nvGraphicFramePr>
        <p:xfrm>
          <a:off x="395536" y="1268760"/>
          <a:ext cx="7560840" cy="792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00733"/>
                <a:gridCol w="960107"/>
              </a:tblGrid>
              <a:tr h="15841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		if( </a:t>
                      </a:r>
                      <a:r>
                        <a:rPr lang="en-GB" sz="1000" dirty="0" err="1">
                          <a:effectLst/>
                        </a:rPr>
                        <a:t>sps_extension_flag</a:t>
                      </a:r>
                      <a:r>
                        <a:rPr lang="en-GB" sz="1000" dirty="0">
                          <a:effectLst/>
                        </a:rPr>
                        <a:t>[ 0 ] ) {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41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 smtClean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…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41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highlight>
                            <a:srgbClr val="FFFF00"/>
                          </a:highlight>
                        </a:rPr>
                        <a:t>      if (</a:t>
                      </a:r>
                      <a:r>
                        <a:rPr lang="en-GB" sz="1000" dirty="0" err="1">
                          <a:effectLst/>
                          <a:highlight>
                            <a:srgbClr val="FFFF00"/>
                          </a:highlight>
                        </a:rPr>
                        <a:t>sample_adaptive_offset_enabled_flag</a:t>
                      </a:r>
                      <a:r>
                        <a:rPr lang="en-GB" sz="1000" dirty="0">
                          <a:effectLst/>
                          <a:highlight>
                            <a:srgbClr val="FFFF00"/>
                          </a:highlight>
                        </a:rPr>
                        <a:t>)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41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highlight>
                            <a:srgbClr val="FFFF00"/>
                          </a:highlight>
                        </a:rPr>
                        <a:t>			</a:t>
                      </a:r>
                      <a:r>
                        <a:rPr kumimoji="0" lang="en-GB" sz="1000" b="1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kumimoji="0" lang="en-GB" sz="1000" b="1" kern="1200" dirty="0" err="1" smtClean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adaptive_sao_bit_shift_active_flag</a:t>
                      </a:r>
                      <a:endParaRPr kumimoji="0" lang="en-US" sz="1000" b="1" kern="1200" dirty="0">
                        <a:solidFill>
                          <a:schemeClr val="dk1"/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41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		}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923245"/>
              </p:ext>
            </p:extLst>
          </p:nvPr>
        </p:nvGraphicFramePr>
        <p:xfrm>
          <a:off x="395536" y="2276872"/>
          <a:ext cx="7416824" cy="20962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75316"/>
                <a:gridCol w="941508"/>
              </a:tblGrid>
              <a:tr h="26745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0" kern="1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slice_segment_header</a:t>
                      </a:r>
                      <a:r>
                        <a:rPr lang="en-GB" sz="10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 ) {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kern="1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Descriptor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3372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635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	…….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3372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	</a:t>
                      </a:r>
                      <a:r>
                        <a:rPr lang="en-GB" sz="10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	if( </a:t>
                      </a:r>
                      <a:r>
                        <a:rPr lang="en-GB" sz="1000" b="0" kern="1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sample_adaptive_offset_enabled_flag</a:t>
                      </a:r>
                      <a:r>
                        <a:rPr lang="en-GB" sz="10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) {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kern="1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478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			</a:t>
                      </a:r>
                      <a:r>
                        <a:rPr lang="en-GB" sz="1000" kern="1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slice_sao_luma_flag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kern="1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u(1)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3372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			</a:t>
                      </a:r>
                      <a:r>
                        <a:rPr lang="en-GB" sz="10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if( </a:t>
                      </a:r>
                      <a:r>
                        <a:rPr lang="en-GB" sz="1000" b="0" kern="1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ChromaArrayType</a:t>
                      </a:r>
                      <a:r>
                        <a:rPr lang="en-GB" sz="10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&gt; 0 )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kern="1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3372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				</a:t>
                      </a:r>
                      <a:r>
                        <a:rPr lang="en-GB" sz="1000" kern="1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slice_sao_chroma_flag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kern="1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u(1)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3372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		}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kern="1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3372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  </a:t>
                      </a:r>
                      <a:r>
                        <a:rPr lang="en-GB" sz="1000" b="0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if( </a:t>
                      </a:r>
                      <a:r>
                        <a:rPr lang="en-GB" sz="10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slice_sao_luma_flag</a:t>
                      </a:r>
                      <a:r>
                        <a:rPr lang="en-GB" sz="1000" b="0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 &amp;&amp; </a:t>
                      </a:r>
                      <a:r>
                        <a:rPr lang="en-GB" sz="1000" b="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adaptive_sao_bit_shift_active_flag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 )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kern="1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33729">
                <a:tc>
                  <a:txBody>
                    <a:bodyPr/>
                    <a:lstStyle/>
                    <a:p>
                      <a:pPr indent="381635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sao_luma_bit_shift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ue(v)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33729">
                <a:tc>
                  <a:txBody>
                    <a:bodyPr/>
                    <a:lstStyle/>
                    <a:p>
                      <a:pPr indent="2540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0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if( </a:t>
                      </a:r>
                      <a:r>
                        <a:rPr lang="en-GB" sz="10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slice_sao_chroma_flag</a:t>
                      </a:r>
                      <a:r>
                        <a:rPr lang="en-GB" sz="1000" b="0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 &amp;&amp; </a:t>
                      </a:r>
                      <a:r>
                        <a:rPr lang="en-GB" sz="1000" b="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adaptive_sao_bit_shift_active_flag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 )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kern="1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33729">
                <a:tc>
                  <a:txBody>
                    <a:bodyPr/>
                    <a:lstStyle/>
                    <a:p>
                      <a:pPr indent="2540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  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sao_chroma_bit_shift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ue(v)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3372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635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	…….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3372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}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59632" y="4653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509120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Sample </a:t>
            </a:r>
            <a:r>
              <a:rPr lang="en-GB" sz="1100" b="1" dirty="0"/>
              <a:t>adaptive offset </a:t>
            </a:r>
            <a:r>
              <a:rPr lang="en-GB" sz="1100" b="1" dirty="0" smtClean="0"/>
              <a:t>semantics</a:t>
            </a:r>
          </a:p>
          <a:p>
            <a:r>
              <a:rPr lang="en-GB" sz="1100" b="1" dirty="0" smtClean="0"/>
              <a:t>…</a:t>
            </a:r>
            <a:endParaRPr lang="en-US" sz="1100" dirty="0"/>
          </a:p>
          <a:p>
            <a:pPr hangingPunct="0"/>
            <a:r>
              <a:rPr lang="en-GB" sz="1000" kern="100" dirty="0">
                <a:highlight>
                  <a:srgbClr val="FFFF00"/>
                </a:highlight>
                <a:latin typeface="+mj-lt"/>
              </a:rPr>
              <a:t>The variable </a:t>
            </a:r>
            <a:r>
              <a:rPr lang="en-GB" sz="1000" kern="100" dirty="0" err="1">
                <a:highlight>
                  <a:srgbClr val="FFFF00"/>
                </a:highlight>
                <a:latin typeface="+mj-lt"/>
              </a:rPr>
              <a:t>saoOffsetBitShift</a:t>
            </a:r>
            <a:r>
              <a:rPr lang="en-GB" sz="1000" kern="100" dirty="0">
                <a:highlight>
                  <a:srgbClr val="FFFF00"/>
                </a:highlight>
                <a:latin typeface="+mj-lt"/>
              </a:rPr>
              <a:t> is derived as follows:</a:t>
            </a:r>
            <a:endParaRPr lang="en-US" sz="1000" kern="100" dirty="0">
              <a:highlight>
                <a:srgbClr val="FFFF00"/>
              </a:highlight>
              <a:latin typeface="+mj-lt"/>
            </a:endParaRPr>
          </a:p>
          <a:p>
            <a:pPr lvl="0" hangingPunct="0"/>
            <a:r>
              <a:rPr lang="en-GB" sz="1000" kern="100" dirty="0">
                <a:highlight>
                  <a:srgbClr val="FFFF00"/>
                </a:highlight>
                <a:latin typeface="+mj-lt"/>
              </a:rPr>
              <a:t>If </a:t>
            </a:r>
            <a:r>
              <a:rPr lang="en-GB" sz="1000" kern="100" dirty="0" err="1">
                <a:highlight>
                  <a:srgbClr val="FFFF00"/>
                </a:highlight>
                <a:latin typeface="+mj-lt"/>
              </a:rPr>
              <a:t>cIdx</a:t>
            </a:r>
            <a:r>
              <a:rPr lang="en-GB" sz="1000" kern="100" dirty="0">
                <a:highlight>
                  <a:srgbClr val="FFFF00"/>
                </a:highlight>
                <a:latin typeface="+mj-lt"/>
              </a:rPr>
              <a:t> is equal to 0, </a:t>
            </a:r>
            <a:r>
              <a:rPr lang="en-GB" sz="1000" kern="100" dirty="0" err="1">
                <a:highlight>
                  <a:srgbClr val="FFFF00"/>
                </a:highlight>
                <a:latin typeface="+mj-lt"/>
              </a:rPr>
              <a:t>saoOffsetBitShift</a:t>
            </a:r>
            <a:r>
              <a:rPr lang="en-GB" sz="1000" kern="100" dirty="0">
                <a:highlight>
                  <a:srgbClr val="FFFF00"/>
                </a:highlight>
                <a:latin typeface="+mj-lt"/>
              </a:rPr>
              <a:t> is set equal to </a:t>
            </a:r>
            <a:r>
              <a:rPr lang="en-GB" sz="1000" kern="100" dirty="0" err="1">
                <a:highlight>
                  <a:srgbClr val="FFFF00"/>
                </a:highlight>
                <a:latin typeface="+mj-lt"/>
              </a:rPr>
              <a:t>sao_luma_bit_shift</a:t>
            </a:r>
            <a:r>
              <a:rPr lang="en-GB" sz="1000" kern="100" dirty="0">
                <a:highlight>
                  <a:srgbClr val="FFFF00"/>
                </a:highlight>
                <a:latin typeface="+mj-lt"/>
              </a:rPr>
              <a:t>.</a:t>
            </a:r>
            <a:endParaRPr lang="en-US" sz="1000" kern="100" dirty="0">
              <a:highlight>
                <a:srgbClr val="FFFF00"/>
              </a:highlight>
              <a:latin typeface="+mj-lt"/>
            </a:endParaRPr>
          </a:p>
          <a:p>
            <a:r>
              <a:rPr lang="en-GB" sz="1000" kern="100" dirty="0">
                <a:highlight>
                  <a:srgbClr val="FFFF00"/>
                </a:highlight>
                <a:latin typeface="+mj-lt"/>
              </a:rPr>
              <a:t>Otherwise (</a:t>
            </a:r>
            <a:r>
              <a:rPr lang="en-GB" sz="1000" kern="100" dirty="0" err="1">
                <a:highlight>
                  <a:srgbClr val="FFFF00"/>
                </a:highlight>
                <a:latin typeface="+mj-lt"/>
              </a:rPr>
              <a:t>cIdx</a:t>
            </a:r>
            <a:r>
              <a:rPr lang="en-GB" sz="1000" kern="100" dirty="0">
                <a:highlight>
                  <a:srgbClr val="FFFF00"/>
                </a:highlight>
                <a:latin typeface="+mj-lt"/>
              </a:rPr>
              <a:t> is equal to 1 or 2), </a:t>
            </a:r>
            <a:r>
              <a:rPr lang="en-GB" sz="1000" kern="100" dirty="0" err="1">
                <a:highlight>
                  <a:srgbClr val="FFFF00"/>
                </a:highlight>
                <a:latin typeface="+mj-lt"/>
              </a:rPr>
              <a:t>saoOffsetBitShift</a:t>
            </a:r>
            <a:r>
              <a:rPr lang="en-GB" sz="1000" kern="100" dirty="0">
                <a:highlight>
                  <a:srgbClr val="FFFF00"/>
                </a:highlight>
                <a:latin typeface="+mj-lt"/>
              </a:rPr>
              <a:t> is set equal to </a:t>
            </a:r>
            <a:r>
              <a:rPr lang="en-GB" sz="1000" kern="100" dirty="0" err="1">
                <a:highlight>
                  <a:srgbClr val="FFFF00"/>
                </a:highlight>
                <a:latin typeface="+mj-lt"/>
              </a:rPr>
              <a:t>sao_chmora_bit_shift</a:t>
            </a:r>
            <a:endParaRPr lang="en-GB" sz="1000" kern="100" dirty="0">
              <a:highlight>
                <a:srgbClr val="FFFF00"/>
              </a:highlight>
              <a:latin typeface="+mj-lt"/>
            </a:endParaRPr>
          </a:p>
          <a:p>
            <a:endParaRPr lang="en-GB" sz="1100" dirty="0"/>
          </a:p>
          <a:p>
            <a:r>
              <a:rPr lang="en-US" sz="1100" dirty="0" smtClean="0"/>
              <a:t>The </a:t>
            </a:r>
            <a:r>
              <a:rPr lang="en-US" sz="1100" dirty="0"/>
              <a:t>list </a:t>
            </a:r>
            <a:r>
              <a:rPr lang="en-US" sz="1100" dirty="0" err="1"/>
              <a:t>SaoOffsetVal</a:t>
            </a:r>
            <a:r>
              <a:rPr lang="en-US" sz="1100" dirty="0"/>
              <a:t>[ </a:t>
            </a:r>
            <a:r>
              <a:rPr lang="en-US" sz="1100" dirty="0" err="1"/>
              <a:t>cIdx</a:t>
            </a:r>
            <a:r>
              <a:rPr lang="en-US" sz="1100" dirty="0"/>
              <a:t> ][ </a:t>
            </a:r>
            <a:r>
              <a:rPr lang="en-US" sz="1100" dirty="0" err="1"/>
              <a:t>rx</a:t>
            </a:r>
            <a:r>
              <a:rPr lang="en-US" sz="1100" dirty="0"/>
              <a:t> ][ </a:t>
            </a:r>
            <a:r>
              <a:rPr lang="en-US" sz="1100" dirty="0" err="1"/>
              <a:t>ry</a:t>
            </a:r>
            <a:r>
              <a:rPr lang="en-US" sz="1100" dirty="0"/>
              <a:t> ][ </a:t>
            </a:r>
            <a:r>
              <a:rPr lang="en-US" sz="1100" dirty="0" err="1"/>
              <a:t>i</a:t>
            </a:r>
            <a:r>
              <a:rPr lang="en-US" sz="1100" dirty="0"/>
              <a:t> ] for </a:t>
            </a:r>
            <a:r>
              <a:rPr lang="en-US" sz="1100" dirty="0" err="1"/>
              <a:t>i</a:t>
            </a:r>
            <a:r>
              <a:rPr lang="en-US" sz="1100" dirty="0"/>
              <a:t> ranging from 0 to 4, inclusive, is derived as follows:</a:t>
            </a:r>
          </a:p>
          <a:p>
            <a:r>
              <a:rPr lang="en-GB" sz="1100" dirty="0" err="1"/>
              <a:t>SaoOffsetVal</a:t>
            </a:r>
            <a:r>
              <a:rPr lang="en-GB" sz="1100" dirty="0"/>
              <a:t>[ </a:t>
            </a:r>
            <a:r>
              <a:rPr lang="en-GB" sz="1100" dirty="0" err="1"/>
              <a:t>cIdx</a:t>
            </a:r>
            <a:r>
              <a:rPr lang="en-GB" sz="1100" dirty="0"/>
              <a:t> ][ </a:t>
            </a:r>
            <a:r>
              <a:rPr lang="en-GB" sz="1100" dirty="0" err="1"/>
              <a:t>rx</a:t>
            </a:r>
            <a:r>
              <a:rPr lang="en-GB" sz="1100" dirty="0"/>
              <a:t> ][ </a:t>
            </a:r>
            <a:r>
              <a:rPr lang="en-GB" sz="1100" dirty="0" err="1"/>
              <a:t>ry</a:t>
            </a:r>
            <a:r>
              <a:rPr lang="en-GB" sz="1100" dirty="0"/>
              <a:t> ][ 0 ] = 0</a:t>
            </a:r>
            <a:br>
              <a:rPr lang="en-GB" sz="1100" dirty="0"/>
            </a:br>
            <a:r>
              <a:rPr lang="en-GB" sz="1100" dirty="0"/>
              <a:t>for( </a:t>
            </a:r>
            <a:r>
              <a:rPr lang="en-GB" sz="1100" dirty="0" err="1"/>
              <a:t>i</a:t>
            </a:r>
            <a:r>
              <a:rPr lang="en-GB" sz="1100" dirty="0"/>
              <a:t> = 0; </a:t>
            </a:r>
            <a:r>
              <a:rPr lang="en-GB" sz="1100" dirty="0" err="1"/>
              <a:t>i</a:t>
            </a:r>
            <a:r>
              <a:rPr lang="en-GB" sz="1100" dirty="0"/>
              <a:t> &lt; 4; </a:t>
            </a:r>
            <a:r>
              <a:rPr lang="en-GB" sz="1100" dirty="0" err="1"/>
              <a:t>i</a:t>
            </a:r>
            <a:r>
              <a:rPr lang="en-GB" sz="1100" dirty="0"/>
              <a:t>++ )</a:t>
            </a:r>
            <a:br>
              <a:rPr lang="en-GB" sz="1100" dirty="0"/>
            </a:br>
            <a:r>
              <a:rPr lang="en-GB" sz="1100" dirty="0" err="1"/>
              <a:t>SaoOffsetVal</a:t>
            </a:r>
            <a:r>
              <a:rPr lang="en-GB" sz="1100" dirty="0"/>
              <a:t>[ </a:t>
            </a:r>
            <a:r>
              <a:rPr lang="en-GB" sz="1100" dirty="0" err="1"/>
              <a:t>cIdx</a:t>
            </a:r>
            <a:r>
              <a:rPr lang="en-GB" sz="1100" dirty="0"/>
              <a:t> ][ </a:t>
            </a:r>
            <a:r>
              <a:rPr lang="en-GB" sz="1100" dirty="0" err="1"/>
              <a:t>rx</a:t>
            </a:r>
            <a:r>
              <a:rPr lang="en-GB" sz="1100" dirty="0"/>
              <a:t> ][ </a:t>
            </a:r>
            <a:r>
              <a:rPr lang="en-GB" sz="1100" dirty="0" err="1"/>
              <a:t>ry</a:t>
            </a:r>
            <a:r>
              <a:rPr lang="en-GB" sz="1100" dirty="0"/>
              <a:t> ][ </a:t>
            </a:r>
            <a:r>
              <a:rPr lang="en-GB" sz="1100" dirty="0" err="1"/>
              <a:t>i</a:t>
            </a:r>
            <a:r>
              <a:rPr lang="en-GB" sz="1100" dirty="0"/>
              <a:t> + 1 ] =		(7‑64)</a:t>
            </a:r>
            <a:br>
              <a:rPr lang="en-GB" sz="1100" dirty="0"/>
            </a:br>
            <a:r>
              <a:rPr lang="en-GB" sz="1100" dirty="0"/>
              <a:t>		</a:t>
            </a:r>
            <a:r>
              <a:rPr lang="en-GB" sz="1100" dirty="0" err="1"/>
              <a:t>offsetSign</a:t>
            </a:r>
            <a:r>
              <a:rPr lang="en-GB" sz="1100" dirty="0"/>
              <a:t> * </a:t>
            </a:r>
            <a:r>
              <a:rPr lang="en-GB" sz="1100" dirty="0" err="1"/>
              <a:t>sao_offset_abs</a:t>
            </a:r>
            <a:r>
              <a:rPr lang="en-GB" sz="1100" dirty="0"/>
              <a:t>[ </a:t>
            </a:r>
            <a:r>
              <a:rPr lang="en-GB" sz="1100" dirty="0" err="1"/>
              <a:t>cIdx</a:t>
            </a:r>
            <a:r>
              <a:rPr lang="en-GB" sz="1100" dirty="0"/>
              <a:t> ][ </a:t>
            </a:r>
            <a:r>
              <a:rPr lang="en-GB" sz="1100" dirty="0" err="1"/>
              <a:t>rx</a:t>
            </a:r>
            <a:r>
              <a:rPr lang="en-GB" sz="1100" dirty="0"/>
              <a:t> ][ </a:t>
            </a:r>
            <a:r>
              <a:rPr lang="en-GB" sz="1100" dirty="0" err="1"/>
              <a:t>ry</a:t>
            </a:r>
            <a:r>
              <a:rPr lang="en-GB" sz="1100" dirty="0"/>
              <a:t> ][ </a:t>
            </a:r>
            <a:r>
              <a:rPr lang="en-GB" sz="1100" dirty="0" err="1"/>
              <a:t>i</a:t>
            </a:r>
            <a:r>
              <a:rPr lang="en-GB" sz="1100" dirty="0"/>
              <a:t> ]  &lt;&lt;  </a:t>
            </a:r>
            <a:r>
              <a:rPr lang="en-GB" sz="1100" dirty="0">
                <a:solidFill>
                  <a:srgbClr val="0070C0"/>
                </a:solidFill>
              </a:rPr>
              <a:t> </a:t>
            </a:r>
            <a:r>
              <a:rPr lang="en-GB" sz="1000" kern="100" dirty="0" err="1">
                <a:highlight>
                  <a:srgbClr val="FFFF00"/>
                </a:highlight>
                <a:latin typeface="+mj-lt"/>
              </a:rPr>
              <a:t>saoOffsetBitShift</a:t>
            </a:r>
            <a:r>
              <a:rPr lang="en-GB" sz="1000" kern="100" dirty="0">
                <a:highlight>
                  <a:srgbClr val="FFFF00"/>
                </a:highlight>
                <a:latin typeface="+mj-lt"/>
              </a:rPr>
              <a:t> </a:t>
            </a:r>
            <a:r>
              <a:rPr lang="en-GB" sz="1000" strike="sngStrike" kern="100" dirty="0">
                <a:highlight>
                  <a:srgbClr val="FFFF00"/>
                </a:highlight>
                <a:latin typeface="+mj-lt"/>
              </a:rPr>
              <a:t>( </a:t>
            </a:r>
            <a:r>
              <a:rPr lang="en-GB" sz="1000" strike="sngStrike" kern="100" dirty="0" err="1">
                <a:highlight>
                  <a:srgbClr val="FFFF00"/>
                </a:highlight>
                <a:latin typeface="+mj-lt"/>
              </a:rPr>
              <a:t>bitDepth</a:t>
            </a:r>
            <a:r>
              <a:rPr lang="en-GB" sz="1000" strike="sngStrike" kern="100" dirty="0">
                <a:highlight>
                  <a:srgbClr val="FFFF00"/>
                </a:highlight>
                <a:latin typeface="+mj-lt"/>
              </a:rPr>
              <a:t> − Min( </a:t>
            </a:r>
            <a:r>
              <a:rPr lang="en-GB" sz="1000" strike="sngStrike" kern="100" dirty="0" err="1">
                <a:highlight>
                  <a:srgbClr val="FFFF00"/>
                </a:highlight>
                <a:latin typeface="+mj-lt"/>
              </a:rPr>
              <a:t>bitDepth</a:t>
            </a:r>
            <a:r>
              <a:rPr lang="en-GB" sz="1000" strike="sngStrike" kern="100" dirty="0">
                <a:highlight>
                  <a:srgbClr val="FFFF00"/>
                </a:highlight>
                <a:latin typeface="+mj-lt"/>
              </a:rPr>
              <a:t>, 10 </a:t>
            </a:r>
            <a:r>
              <a:rPr lang="en-GB" sz="1000" kern="100" dirty="0">
                <a:highlight>
                  <a:srgbClr val="FFFF00"/>
                </a:highlight>
                <a:latin typeface="+mj-lt"/>
              </a:rPr>
              <a:t>) )</a:t>
            </a:r>
            <a:endParaRPr lang="en-US" sz="1000" kern="100" dirty="0">
              <a:highlight>
                <a:srgbClr val="FFFF00"/>
              </a:highlight>
              <a:latin typeface="+mj-lt"/>
            </a:endParaRPr>
          </a:p>
          <a:p>
            <a:endParaRPr lang="en-US" sz="1000" kern="100" dirty="0">
              <a:highlight>
                <a:srgbClr val="FFFF00"/>
              </a:highligh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5713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AhG</a:t>
            </a:r>
            <a:r>
              <a:rPr lang="en-US" dirty="0" smtClean="0"/>
              <a:t> 8 </a:t>
            </a:r>
            <a:r>
              <a:rPr lang="en-US" dirty="0" err="1" smtClean="0"/>
              <a:t>Lossy</a:t>
            </a:r>
            <a:r>
              <a:rPr lang="en-US" dirty="0" smtClean="0"/>
              <a:t> test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1440160" cy="1296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smtClean="0">
                <a:latin typeface="+mj-lt"/>
              </a:rPr>
              <a:t>Code base: </a:t>
            </a:r>
          </a:p>
          <a:p>
            <a:r>
              <a:rPr lang="en-US" sz="1200" dirty="0" err="1" smtClean="0">
                <a:latin typeface="+mj-lt"/>
              </a:rPr>
              <a:t>Rext</a:t>
            </a:r>
            <a:r>
              <a:rPr lang="en-US" sz="1200" dirty="0" smtClean="0">
                <a:latin typeface="+mj-lt"/>
              </a:rPr>
              <a:t> s/w 5.0.1</a:t>
            </a:r>
          </a:p>
          <a:p>
            <a:pPr marL="0" indent="0">
              <a:buNone/>
            </a:pPr>
            <a:r>
              <a:rPr lang="en-US" sz="1200" dirty="0" smtClean="0">
                <a:latin typeface="+mj-lt"/>
              </a:rPr>
              <a:t>Anchor: </a:t>
            </a:r>
          </a:p>
          <a:p>
            <a:r>
              <a:rPr lang="en-US" sz="1200" dirty="0" smtClean="0">
                <a:latin typeface="+mj-lt"/>
              </a:rPr>
              <a:t>SAO ON</a:t>
            </a:r>
          </a:p>
          <a:p>
            <a:pPr marL="0" indent="0">
              <a:buNone/>
            </a:pPr>
            <a:r>
              <a:rPr lang="en-US" sz="1200" dirty="0" smtClean="0">
                <a:latin typeface="+mj-lt"/>
              </a:rPr>
              <a:t>Test:  </a:t>
            </a:r>
          </a:p>
          <a:p>
            <a:r>
              <a:rPr lang="en-US" sz="1200" dirty="0" smtClean="0">
                <a:latin typeface="+mj-lt"/>
              </a:rPr>
              <a:t>SAO OFF</a:t>
            </a:r>
            <a:endParaRPr lang="en-US" sz="1200" dirty="0">
              <a:latin typeface="+mj-lt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482740"/>
              </p:ext>
            </p:extLst>
          </p:nvPr>
        </p:nvGraphicFramePr>
        <p:xfrm>
          <a:off x="2195736" y="1191888"/>
          <a:ext cx="6624736" cy="4947958"/>
        </p:xfrm>
        <a:graphic>
          <a:graphicData uri="http://schemas.openxmlformats.org/drawingml/2006/table">
            <a:tbl>
              <a:tblPr/>
              <a:tblGrid>
                <a:gridCol w="1273021"/>
                <a:gridCol w="594635"/>
                <a:gridCol w="594635"/>
                <a:gridCol w="594635"/>
                <a:gridCol w="594635"/>
                <a:gridCol w="594635"/>
                <a:gridCol w="594635"/>
                <a:gridCol w="594635"/>
                <a:gridCol w="594635"/>
                <a:gridCol w="594635"/>
              </a:tblGrid>
              <a:tr h="12594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Main-tier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High-tier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Super-High-tier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334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1,3%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4,6%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1,2%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0,8%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0,6%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0,1%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2,8%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1,6%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2,7%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1,6%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2,3%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0,7%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0,7%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3,4%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3,2%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2,9%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2,2%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Animation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0,6%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0,6%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7030A0"/>
                          </a:solidFill>
                          <a:latin typeface="Arial"/>
                        </a:rPr>
                        <a:t>0,3%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7030A0"/>
                          </a:solidFill>
                          <a:latin typeface="Arial"/>
                        </a:rPr>
                        <a:t>0,7%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0,5%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0,5%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0,7%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0,7%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3,4%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3,4%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2,9%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2,6%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34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3,6%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3,6%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3,2%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Main-tier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High-tier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2,5%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2,5%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3,6%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0,7%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1,2%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5,1%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3,2%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4,8%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0,7%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0,8%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6,4%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5,7%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Animation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0,6%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0,7%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0,8%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3,8%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1,9%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1,4%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7,3%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3,3%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4,1%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3,2%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4,3%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3,9%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4,2%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4,3%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5,2%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Main-tier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High-tier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5,3%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4,9%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1,1%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1,5%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7,0%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6,3%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1,5%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1,9%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10,4%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8,9%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6,2%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Animation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1,0%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1,1%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5,6%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0,9%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3,4%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2,5%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1,3%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5,0%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4,0%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7,6%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7,3%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9,0%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8,2%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8,5%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5,6%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6,0%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8,2%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575" marR="5575" marT="55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7030A0"/>
                          </a:solidFill>
                          <a:latin typeface="Arial"/>
                        </a:rPr>
                        <a:t>Screen content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4,9%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4,4%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7030A0"/>
                          </a:solidFill>
                          <a:latin typeface="Arial"/>
                        </a:rPr>
                        <a:t>Camera captured 8 </a:t>
                      </a:r>
                      <a:r>
                        <a:rPr lang="en-US" sz="1000" b="0" i="0" u="none" strike="noStrike" dirty="0" smtClean="0">
                          <a:solidFill>
                            <a:srgbClr val="7030A0"/>
                          </a:solidFill>
                          <a:latin typeface="Arial"/>
                        </a:rPr>
                        <a:t>b</a:t>
                      </a:r>
                      <a:endParaRPr lang="en-US" sz="10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0,8%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1,0%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7030A0"/>
                          </a:solidFill>
                          <a:latin typeface="Arial"/>
                        </a:rPr>
                        <a:t>Camera captured 10 </a:t>
                      </a:r>
                      <a:r>
                        <a:rPr lang="en-US" sz="1000" b="0" i="0" u="none" strike="noStrike" dirty="0" smtClean="0">
                          <a:solidFill>
                            <a:srgbClr val="7030A0"/>
                          </a:solidFill>
                          <a:latin typeface="Arial"/>
                        </a:rPr>
                        <a:t>b</a:t>
                      </a:r>
                      <a:endParaRPr lang="en-US" sz="10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7030A0"/>
                          </a:solidFill>
                          <a:latin typeface="Arial"/>
                        </a:rPr>
                        <a:t>0,7%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7030A0"/>
                          </a:solidFill>
                          <a:latin typeface="Arial"/>
                        </a:rPr>
                        <a:t>1,1%</a:t>
                      </a: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75" marR="5575" marT="5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AhG18 test</a:t>
            </a:r>
            <a:endParaRPr 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474840" cy="8206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Code base: </a:t>
            </a:r>
          </a:p>
          <a:p>
            <a:pPr lvl="1">
              <a:spcBef>
                <a:spcPts val="0"/>
              </a:spcBef>
            </a:pPr>
            <a:r>
              <a:rPr lang="en-US" sz="1400" dirty="0" err="1" smtClean="0">
                <a:latin typeface="+mj-lt"/>
              </a:rPr>
              <a:t>Rext</a:t>
            </a:r>
            <a:r>
              <a:rPr lang="en-US" sz="1400" dirty="0" smtClean="0">
                <a:latin typeface="+mj-lt"/>
              </a:rPr>
              <a:t> s/w 5.0.1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Anchor: </a:t>
            </a:r>
          </a:p>
          <a:p>
            <a:pPr lvl="1"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SAO ON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Test:  </a:t>
            </a:r>
          </a:p>
          <a:p>
            <a:pPr lvl="1"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SAO OFF</a:t>
            </a:r>
            <a:endParaRPr lang="en-US" sz="1400" dirty="0">
              <a:latin typeface="+mj-lt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4067944" y="1556792"/>
            <a:ext cx="4474840" cy="820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 majority of cases SAO off is selected by encoder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476090"/>
              </p:ext>
            </p:extLst>
          </p:nvPr>
        </p:nvGraphicFramePr>
        <p:xfrm>
          <a:off x="107508" y="3068960"/>
          <a:ext cx="8928991" cy="2335697"/>
        </p:xfrm>
        <a:graphic>
          <a:graphicData uri="http://schemas.openxmlformats.org/drawingml/2006/table">
            <a:tbl>
              <a:tblPr/>
              <a:tblGrid>
                <a:gridCol w="659119"/>
                <a:gridCol w="659119"/>
                <a:gridCol w="409950"/>
                <a:gridCol w="504056"/>
                <a:gridCol w="648072"/>
                <a:gridCol w="487368"/>
                <a:gridCol w="617923"/>
                <a:gridCol w="617923"/>
                <a:gridCol w="617923"/>
                <a:gridCol w="617923"/>
                <a:gridCol w="617923"/>
                <a:gridCol w="617923"/>
                <a:gridCol w="617923"/>
                <a:gridCol w="617923"/>
                <a:gridCol w="617923"/>
              </a:tblGrid>
              <a:tr h="24290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 BD-rate Change (%) - All Tiers</a:t>
                      </a:r>
                    </a:p>
                  </a:txBody>
                  <a:tcPr marL="7119" marR="7119" marT="71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705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v-SE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Intra 16-bit (internal bit depth)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v-SE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Intra 12-bit 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Lowdelay 16-bit 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Lowdelay 12-bit 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14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SVT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1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RExt RGB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1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HDR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1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4K from HDR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21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HDR 4:0:0 Medical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21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4:0:0 Medical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319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(+2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(+4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20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(+6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</a:tr>
              <a:tr h="1621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 Classes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tests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64716193"/>
              </p:ext>
            </p:extLst>
          </p:nvPr>
        </p:nvGraphicFramePr>
        <p:xfrm>
          <a:off x="755576" y="1772816"/>
          <a:ext cx="7560840" cy="19344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2770"/>
                <a:gridCol w="1304355"/>
                <a:gridCol w="1164603"/>
                <a:gridCol w="1284616"/>
                <a:gridCol w="1282248"/>
                <a:gridCol w="1282248"/>
              </a:tblGrid>
              <a:tr h="57606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 err="1">
                          <a:effectLst/>
                          <a:latin typeface="+mj-lt"/>
                        </a:rPr>
                        <a:t>AhG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Internal </a:t>
                      </a:r>
                      <a:r>
                        <a:rPr lang="en-US" sz="1600" dirty="0" err="1">
                          <a:effectLst/>
                          <a:latin typeface="+mj-lt"/>
                        </a:rPr>
                        <a:t>bitDepth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QP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PSNR, </a:t>
                      </a:r>
                      <a:endParaRPr lang="en-US" sz="1600" dirty="0" smtClean="0">
                        <a:effectLst/>
                        <a:latin typeface="+mj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 smtClean="0">
                          <a:effectLst/>
                          <a:latin typeface="+mj-lt"/>
                        </a:rPr>
                        <a:t>dB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SAO gain non- </a:t>
                      </a:r>
                      <a:r>
                        <a:rPr lang="en-US" sz="1600" dirty="0" smtClean="0">
                          <a:effectLst/>
                          <a:latin typeface="+mj-lt"/>
                        </a:rPr>
                        <a:t>SC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SAO gain </a:t>
                      </a:r>
                      <a:r>
                        <a:rPr lang="en-US" sz="1600" dirty="0" smtClean="0">
                          <a:effectLst/>
                          <a:latin typeface="+mj-lt"/>
                        </a:rPr>
                        <a:t>SC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  <a:tr h="33946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8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8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37…12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32…53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0.9%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4.7%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  <a:tr h="33946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8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10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37…12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30…43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0.9%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 smtClean="0">
                          <a:effectLst/>
                          <a:latin typeface="+mj-lt"/>
                        </a:rPr>
                        <a:t>NA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 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  <a:tr h="33946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18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12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8…–12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55...75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&lt;0.1%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 smtClean="0">
                          <a:effectLst/>
                          <a:latin typeface="+mj-lt"/>
                        </a:rPr>
                        <a:t>NA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 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  <a:tr h="33946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18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16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–16…–37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>
                          <a:effectLst/>
                          <a:latin typeface="+mj-lt"/>
                        </a:rPr>
                        <a:t>78…99</a:t>
                      </a:r>
                      <a:endParaRPr lang="en-US" sz="160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0.0%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dirty="0" smtClean="0">
                          <a:effectLst/>
                          <a:latin typeface="+mj-lt"/>
                        </a:rPr>
                        <a:t>NA</a:t>
                      </a:r>
                      <a:endParaRPr lang="en-US" sz="1600" dirty="0">
                        <a:effectLst/>
                        <a:latin typeface="+mj-lt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611596" y="5301208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 bits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44116" y="5305436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 bits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37874" y="4653136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12 bits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84004" y="4005064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16 bits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 rot="10800000">
            <a:off x="611560" y="4005064"/>
            <a:ext cx="792088" cy="1872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smtClean="0"/>
              <a:t>PSNR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107540" y="4005064"/>
            <a:ext cx="5256584" cy="0"/>
          </a:xfrm>
          <a:prstGeom prst="line">
            <a:avLst/>
          </a:prstGeom>
          <a:ln w="222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123728" y="4635660"/>
            <a:ext cx="5256584" cy="0"/>
          </a:xfrm>
          <a:prstGeom prst="line">
            <a:avLst/>
          </a:prstGeom>
          <a:ln w="222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07540" y="5301208"/>
            <a:ext cx="5256584" cy="0"/>
          </a:xfrm>
          <a:prstGeom prst="line">
            <a:avLst/>
          </a:prstGeom>
          <a:ln w="222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107540" y="5877272"/>
            <a:ext cx="5256584" cy="0"/>
          </a:xfrm>
          <a:prstGeom prst="line">
            <a:avLst/>
          </a:prstGeom>
          <a:ln w="222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47907" y="5439579"/>
            <a:ext cx="1035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+mj-lt"/>
              </a:rPr>
              <a:t>32..53 dB</a:t>
            </a:r>
            <a:endParaRPr lang="en-US" sz="1400" i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4787279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+mj-lt"/>
              </a:rPr>
              <a:t>55...75 dB</a:t>
            </a:r>
            <a:endParaRPr lang="en-US" sz="1400" i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4139207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+mj-lt"/>
              </a:rPr>
              <a:t>78...99 dB</a:t>
            </a:r>
            <a:endParaRPr lang="en-US" sz="1400" i="1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37874" y="5095056"/>
            <a:ext cx="2342438" cy="926232"/>
          </a:xfrm>
          <a:prstGeom prst="rect">
            <a:avLst/>
          </a:prstGeom>
          <a:solidFill>
            <a:schemeClr val="accent1">
              <a:alpha val="47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Additional tests</a:t>
            </a:r>
          </a:p>
          <a:p>
            <a:pPr algn="ctr"/>
            <a:r>
              <a:rPr lang="en-US" dirty="0" smtClean="0"/>
              <a:t>12 &amp; 16 bits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452320" y="5404283"/>
            <a:ext cx="1035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+mj-lt"/>
              </a:rPr>
              <a:t>27..61 </a:t>
            </a:r>
            <a:r>
              <a:rPr lang="en-US" sz="1400" i="1" dirty="0" smtClean="0">
                <a:latin typeface="+mj-lt"/>
              </a:rPr>
              <a:t>dB</a:t>
            </a:r>
            <a:endParaRPr lang="en-US" sz="1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0871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SAO parameters derivation at encoder side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+mj-lt"/>
              </a:rPr>
              <a:t>SAO encoder</a:t>
            </a:r>
          </a:p>
          <a:p>
            <a:pPr lvl="1"/>
            <a:r>
              <a:rPr lang="en-US" dirty="0" smtClean="0">
                <a:latin typeface="+mj-lt"/>
              </a:rPr>
              <a:t>collects following statistics for each SAO class</a:t>
            </a:r>
          </a:p>
          <a:p>
            <a:pPr lvl="2"/>
            <a:r>
              <a:rPr lang="en-US" dirty="0" smtClean="0">
                <a:latin typeface="+mj-lt"/>
              </a:rPr>
              <a:t>diff– accumulated difference between </a:t>
            </a:r>
            <a:r>
              <a:rPr lang="en-US" dirty="0" err="1" smtClean="0">
                <a:latin typeface="+mj-lt"/>
              </a:rPr>
              <a:t>Orig</a:t>
            </a:r>
            <a:r>
              <a:rPr lang="en-US" dirty="0" smtClean="0">
                <a:latin typeface="+mj-lt"/>
              </a:rPr>
              <a:t> and Rec</a:t>
            </a:r>
          </a:p>
          <a:p>
            <a:pPr lvl="2"/>
            <a:r>
              <a:rPr lang="en-US" dirty="0" smtClean="0">
                <a:latin typeface="+mj-lt"/>
              </a:rPr>
              <a:t>count  - total amount of samples of this class </a:t>
            </a:r>
          </a:p>
          <a:p>
            <a:pPr lvl="1"/>
            <a:r>
              <a:rPr lang="en-US" dirty="0" smtClean="0">
                <a:latin typeface="+mj-lt"/>
              </a:rPr>
              <a:t>Offsets value calculation:</a:t>
            </a:r>
            <a:endParaRPr lang="en-US" dirty="0">
              <a:latin typeface="+mj-lt"/>
            </a:endParaRPr>
          </a:p>
          <a:p>
            <a:pPr lvl="2"/>
            <a:r>
              <a:rPr lang="en-US" dirty="0" smtClean="0">
                <a:latin typeface="+mj-lt"/>
              </a:rPr>
              <a:t>Ratio 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 rounding  clipping</a:t>
            </a:r>
          </a:p>
          <a:p>
            <a:pPr lvl="2"/>
            <a:r>
              <a:rPr lang="en-US" dirty="0" err="1" smtClean="0">
                <a:latin typeface="+mj-lt"/>
              </a:rPr>
              <a:t>quantOffsets</a:t>
            </a:r>
            <a:r>
              <a:rPr lang="en-US" dirty="0" smtClean="0">
                <a:latin typeface="+mj-lt"/>
              </a:rPr>
              <a:t> =Clip3(-</a:t>
            </a:r>
            <a:r>
              <a:rPr lang="en-US" dirty="0" err="1" smtClean="0">
                <a:latin typeface="+mj-lt"/>
              </a:rPr>
              <a:t>Th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Th</a:t>
            </a:r>
            <a:r>
              <a:rPr lang="en-US" dirty="0" smtClean="0">
                <a:latin typeface="+mj-lt"/>
              </a:rPr>
              <a:t>, [ diff/count ] &gt;&gt; </a:t>
            </a:r>
            <a:r>
              <a:rPr lang="en-GB" dirty="0" smtClean="0">
                <a:latin typeface="+mj-lt"/>
              </a:rPr>
              <a:t>(</a:t>
            </a:r>
            <a:r>
              <a:rPr lang="en-GB" dirty="0">
                <a:latin typeface="+mj-lt"/>
              </a:rPr>
              <a:t> </a:t>
            </a:r>
            <a:r>
              <a:rPr lang="en-GB" dirty="0" err="1">
                <a:latin typeface="+mj-lt"/>
              </a:rPr>
              <a:t>bitDepth</a:t>
            </a:r>
            <a:r>
              <a:rPr lang="en-GB" dirty="0">
                <a:latin typeface="+mj-lt"/>
              </a:rPr>
              <a:t> − 10</a:t>
            </a:r>
            <a:r>
              <a:rPr lang="en-GB" dirty="0" smtClean="0">
                <a:latin typeface="+mj-lt"/>
              </a:rPr>
              <a:t>) )</a:t>
            </a:r>
          </a:p>
          <a:p>
            <a:pPr lvl="2"/>
            <a:r>
              <a:rPr lang="en-GB" dirty="0" err="1" smtClean="0">
                <a:latin typeface="+mj-lt"/>
              </a:rPr>
              <a:t>Th</a:t>
            </a:r>
            <a:r>
              <a:rPr lang="en-GB" dirty="0" smtClean="0">
                <a:latin typeface="+mj-lt"/>
              </a:rPr>
              <a:t> </a:t>
            </a:r>
            <a:r>
              <a:rPr lang="en-GB" dirty="0">
                <a:latin typeface="+mj-lt"/>
              </a:rPr>
              <a:t>= (1&lt;&lt;( </a:t>
            </a:r>
            <a:r>
              <a:rPr lang="en-GB" dirty="0" err="1">
                <a:latin typeface="+mj-lt"/>
              </a:rPr>
              <a:t>bitDepth</a:t>
            </a:r>
            <a:r>
              <a:rPr lang="en-GB" dirty="0">
                <a:latin typeface="+mj-lt"/>
              </a:rPr>
              <a:t> − 10))-1 </a:t>
            </a:r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Under AhG18 test conditions</a:t>
            </a:r>
          </a:p>
          <a:p>
            <a:pPr lvl="2"/>
            <a:r>
              <a:rPr lang="en-US" dirty="0" smtClean="0">
                <a:latin typeface="+mj-lt"/>
              </a:rPr>
              <a:t>PSNR is high 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 error to be corrected by SAO is very small</a:t>
            </a:r>
          </a:p>
          <a:p>
            <a:pPr lvl="3"/>
            <a:r>
              <a:rPr lang="en-US" dirty="0" smtClean="0">
                <a:latin typeface="+mj-lt"/>
              </a:rPr>
              <a:t>|diff| ~ count</a:t>
            </a:r>
          </a:p>
          <a:p>
            <a:pPr lvl="2"/>
            <a:r>
              <a:rPr lang="en-US" dirty="0" smtClean="0">
                <a:latin typeface="+mj-lt"/>
              </a:rPr>
              <a:t>After quantization resulting </a:t>
            </a:r>
          </a:p>
          <a:p>
            <a:pPr lvl="3"/>
            <a:r>
              <a:rPr lang="en-US" dirty="0" err="1" smtClean="0">
                <a:latin typeface="+mj-lt"/>
              </a:rPr>
              <a:t>quantOffsets</a:t>
            </a:r>
            <a:r>
              <a:rPr lang="en-US" dirty="0" smtClean="0">
                <a:latin typeface="+mj-lt"/>
              </a:rPr>
              <a:t>= 0 (almost always)</a:t>
            </a:r>
          </a:p>
          <a:p>
            <a:pPr lvl="2"/>
            <a:r>
              <a:rPr lang="en-US" dirty="0" smtClean="0">
                <a:latin typeface="+mj-lt"/>
              </a:rPr>
              <a:t>Encoder turns SAO off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12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1 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Quantization removal for SAO magnitude</a:t>
            </a:r>
          </a:p>
          <a:p>
            <a:pPr lvl="1"/>
            <a:r>
              <a:rPr lang="en-US" dirty="0" err="1">
                <a:latin typeface="+mj-lt"/>
              </a:rPr>
              <a:t>SaoOffset</a:t>
            </a:r>
            <a:r>
              <a:rPr lang="en-US" dirty="0">
                <a:latin typeface="+mj-lt"/>
              </a:rPr>
              <a:t> = </a:t>
            </a:r>
            <a:r>
              <a:rPr lang="en-US" dirty="0" err="1">
                <a:latin typeface="+mj-lt"/>
              </a:rPr>
              <a:t>offsetSign</a:t>
            </a:r>
            <a:r>
              <a:rPr lang="en-US" dirty="0">
                <a:latin typeface="+mj-lt"/>
              </a:rPr>
              <a:t> * </a:t>
            </a:r>
            <a:r>
              <a:rPr lang="en-US" dirty="0" err="1">
                <a:latin typeface="+mj-lt"/>
              </a:rPr>
              <a:t>saoOffsetAbs</a:t>
            </a:r>
            <a:r>
              <a:rPr lang="en-US" dirty="0">
                <a:latin typeface="+mj-lt"/>
              </a:rPr>
              <a:t> </a:t>
            </a:r>
            <a:r>
              <a:rPr lang="en-US" strike="sngStrike" dirty="0">
                <a:latin typeface="+mj-lt"/>
              </a:rPr>
              <a:t>&lt;&lt; ( </a:t>
            </a:r>
            <a:r>
              <a:rPr lang="en-US" strike="sngStrike" dirty="0" err="1">
                <a:latin typeface="+mj-lt"/>
              </a:rPr>
              <a:t>bitDepth</a:t>
            </a:r>
            <a:r>
              <a:rPr lang="en-US" strike="sngStrike" dirty="0">
                <a:latin typeface="+mj-lt"/>
              </a:rPr>
              <a:t> − Min( </a:t>
            </a:r>
            <a:r>
              <a:rPr lang="en-US" strike="sngStrike" dirty="0" err="1">
                <a:latin typeface="+mj-lt"/>
              </a:rPr>
              <a:t>bitDepth</a:t>
            </a:r>
            <a:r>
              <a:rPr lang="en-US" strike="sngStrike" dirty="0">
                <a:latin typeface="+mj-lt"/>
              </a:rPr>
              <a:t>, 10 ) ), </a:t>
            </a:r>
            <a:endParaRPr lang="en-US" strike="sngStrike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Effect:</a:t>
            </a:r>
          </a:p>
          <a:p>
            <a:pPr lvl="1"/>
            <a:r>
              <a:rPr lang="en-US" dirty="0" smtClean="0">
                <a:latin typeface="+mj-lt"/>
              </a:rPr>
              <a:t>No samples processing chance</a:t>
            </a:r>
          </a:p>
          <a:p>
            <a:pPr lvl="1"/>
            <a:r>
              <a:rPr lang="en-US" dirty="0" smtClean="0">
                <a:latin typeface="+mj-lt"/>
              </a:rPr>
              <a:t>One shift removed during </a:t>
            </a:r>
            <a:r>
              <a:rPr lang="en-US" dirty="0" err="1" smtClean="0">
                <a:latin typeface="+mj-lt"/>
              </a:rPr>
              <a:t>SaoOffset</a:t>
            </a:r>
            <a:r>
              <a:rPr lang="en-US" dirty="0" smtClean="0">
                <a:latin typeface="+mj-lt"/>
              </a:rPr>
              <a:t> calculation</a:t>
            </a:r>
          </a:p>
          <a:p>
            <a:pPr lvl="1"/>
            <a:r>
              <a:rPr lang="en-US" dirty="0" err="1" smtClean="0">
                <a:latin typeface="+mj-lt"/>
              </a:rPr>
              <a:t>quantOffsets</a:t>
            </a:r>
            <a:r>
              <a:rPr lang="en-US" dirty="0" smtClean="0">
                <a:latin typeface="+mj-lt"/>
              </a:rPr>
              <a:t> become non-zero 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2 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+mj-lt"/>
              </a:rPr>
              <a:t>EO classification modification</a:t>
            </a:r>
          </a:p>
          <a:p>
            <a:pPr lvl="1" hangingPunct="0"/>
            <a:r>
              <a:rPr lang="en-US" sz="2500" dirty="0" smtClean="0">
                <a:latin typeface="+mj-lt"/>
              </a:rPr>
              <a:t>Current:</a:t>
            </a:r>
          </a:p>
          <a:p>
            <a:pPr lvl="2" hangingPunct="0"/>
            <a:r>
              <a:rPr lang="en-US" sz="2200" dirty="0" smtClean="0">
                <a:latin typeface="+mj-lt"/>
              </a:rPr>
              <a:t>z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= </a:t>
            </a:r>
            <a:r>
              <a:rPr lang="en-US" sz="2200" dirty="0" err="1">
                <a:latin typeface="+mj-lt"/>
              </a:rPr>
              <a:t>p</a:t>
            </a:r>
            <a:r>
              <a:rPr lang="en-US" sz="2200" baseline="-25000" dirty="0" err="1">
                <a:latin typeface="+mj-lt"/>
              </a:rPr>
              <a:t>x</a:t>
            </a:r>
            <a:r>
              <a:rPr lang="en-US" sz="2200" dirty="0">
                <a:latin typeface="+mj-lt"/>
              </a:rPr>
              <a:t> − p</a:t>
            </a:r>
            <a:r>
              <a:rPr lang="en-US" sz="2200" baseline="-25000" dirty="0">
                <a:latin typeface="+mj-lt"/>
              </a:rPr>
              <a:t>x-1</a:t>
            </a:r>
            <a:r>
              <a:rPr lang="en-US" sz="2200" dirty="0">
                <a:latin typeface="+mj-lt"/>
              </a:rPr>
              <a:t>; z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= </a:t>
            </a:r>
            <a:r>
              <a:rPr lang="en-US" sz="2200" dirty="0" err="1">
                <a:latin typeface="+mj-lt"/>
              </a:rPr>
              <a:t>p</a:t>
            </a:r>
            <a:r>
              <a:rPr lang="en-US" sz="2200" baseline="-25000" dirty="0" err="1">
                <a:latin typeface="+mj-lt"/>
              </a:rPr>
              <a:t>x</a:t>
            </a:r>
            <a:r>
              <a:rPr lang="en-US" sz="2200" dirty="0">
                <a:latin typeface="+mj-lt"/>
              </a:rPr>
              <a:t> − p</a:t>
            </a:r>
            <a:r>
              <a:rPr lang="en-US" sz="2200" baseline="-25000" dirty="0">
                <a:latin typeface="+mj-lt"/>
              </a:rPr>
              <a:t>x+1</a:t>
            </a:r>
            <a:endParaRPr lang="en-US" sz="2200" dirty="0">
              <a:latin typeface="+mj-lt"/>
            </a:endParaRPr>
          </a:p>
          <a:p>
            <a:pPr lvl="2"/>
            <a:r>
              <a:rPr lang="en-US" sz="2200" dirty="0">
                <a:latin typeface="+mj-lt"/>
              </a:rPr>
              <a:t> </a:t>
            </a:r>
            <a:r>
              <a:rPr lang="en-US" sz="2200" dirty="0" err="1">
                <a:latin typeface="+mj-lt"/>
              </a:rPr>
              <a:t>edgeIdx</a:t>
            </a:r>
            <a:r>
              <a:rPr lang="en-US" sz="2200" dirty="0">
                <a:latin typeface="+mj-lt"/>
              </a:rPr>
              <a:t> = 2  + Sign(z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)  +  Sign( z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) </a:t>
            </a:r>
            <a:endParaRPr lang="en-US" sz="2200" dirty="0" smtClean="0">
              <a:latin typeface="+mj-lt"/>
            </a:endParaRPr>
          </a:p>
          <a:p>
            <a:pPr lvl="1" hangingPunct="0"/>
            <a:r>
              <a:rPr lang="en-US" sz="2500" dirty="0" smtClean="0">
                <a:latin typeface="+mj-lt"/>
              </a:rPr>
              <a:t>Proposed #1:</a:t>
            </a:r>
            <a:endParaRPr lang="en-US" sz="2500" dirty="0">
              <a:latin typeface="+mj-lt"/>
            </a:endParaRPr>
          </a:p>
          <a:p>
            <a:pPr lvl="2"/>
            <a:r>
              <a:rPr lang="en-US" sz="2200" dirty="0" err="1" smtClean="0">
                <a:latin typeface="+mj-lt"/>
              </a:rPr>
              <a:t>edgeIdx</a:t>
            </a:r>
            <a:r>
              <a:rPr lang="en-US" sz="2200" dirty="0" smtClean="0">
                <a:latin typeface="+mj-lt"/>
              </a:rPr>
              <a:t> = 2+ Sign( (z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solidFill>
                  <a:srgbClr val="7030A0"/>
                </a:solidFill>
                <a:latin typeface="+mj-lt"/>
              </a:rPr>
              <a:t>+roundOffset</a:t>
            </a:r>
            <a:r>
              <a:rPr lang="en-US" sz="2200" dirty="0" smtClean="0">
                <a:latin typeface="+mj-lt"/>
              </a:rPr>
              <a:t>)</a:t>
            </a:r>
            <a:r>
              <a:rPr lang="en-US" sz="2200" dirty="0" smtClean="0">
                <a:solidFill>
                  <a:srgbClr val="7030A0"/>
                </a:solidFill>
                <a:latin typeface="+mj-lt"/>
              </a:rPr>
              <a:t>&gt;&gt;N </a:t>
            </a:r>
            <a:r>
              <a:rPr lang="en-US" sz="2200" dirty="0" smtClean="0">
                <a:latin typeface="+mj-lt"/>
              </a:rPr>
              <a:t>+  Sign( (z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solidFill>
                  <a:srgbClr val="7030A0"/>
                </a:solidFill>
                <a:latin typeface="+mj-lt"/>
              </a:rPr>
              <a:t>+roundOffset</a:t>
            </a:r>
            <a:r>
              <a:rPr lang="en-US" sz="2200" dirty="0" smtClean="0">
                <a:latin typeface="+mj-lt"/>
              </a:rPr>
              <a:t>)</a:t>
            </a:r>
            <a:r>
              <a:rPr lang="en-US" sz="2200" dirty="0" smtClean="0">
                <a:solidFill>
                  <a:srgbClr val="7030A0"/>
                </a:solidFill>
                <a:latin typeface="+mj-lt"/>
              </a:rPr>
              <a:t>&gt;&gt;N </a:t>
            </a:r>
            <a:r>
              <a:rPr lang="en-US" sz="2200" dirty="0" smtClean="0">
                <a:latin typeface="+mj-lt"/>
              </a:rPr>
              <a:t>)   </a:t>
            </a:r>
          </a:p>
          <a:p>
            <a:pPr lvl="1"/>
            <a:r>
              <a:rPr lang="en-US" sz="2500" dirty="0">
                <a:latin typeface="+mj-lt"/>
              </a:rPr>
              <a:t>Proposed #2:</a:t>
            </a:r>
          </a:p>
          <a:p>
            <a:pPr lvl="2" hangingPunct="0"/>
            <a:r>
              <a:rPr lang="en-US" sz="2500" dirty="0" err="1">
                <a:solidFill>
                  <a:schemeClr val="tx2"/>
                </a:solidFill>
                <a:latin typeface="+mj-lt"/>
              </a:rPr>
              <a:t>edgeIdx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 = 2 + Sign( ((</a:t>
            </a:r>
            <a:r>
              <a:rPr lang="en-US" sz="2500" dirty="0" err="1">
                <a:solidFill>
                  <a:schemeClr val="tx2"/>
                </a:solidFill>
                <a:latin typeface="+mj-lt"/>
              </a:rPr>
              <a:t>p</a:t>
            </a:r>
            <a:r>
              <a:rPr lang="en-US" sz="2500" baseline="-25000" dirty="0" err="1">
                <a:solidFill>
                  <a:schemeClr val="tx2"/>
                </a:solidFill>
                <a:latin typeface="+mj-lt"/>
              </a:rPr>
              <a:t>x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 )</a:t>
            </a:r>
            <a:r>
              <a:rPr lang="en-US" sz="2500" dirty="0">
                <a:solidFill>
                  <a:srgbClr val="7030A0"/>
                </a:solidFill>
                <a:latin typeface="+mj-lt"/>
              </a:rPr>
              <a:t>&gt;&gt;N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) − ((p</a:t>
            </a:r>
            <a:r>
              <a:rPr lang="en-US" sz="2500" baseline="-25000" dirty="0">
                <a:solidFill>
                  <a:schemeClr val="tx2"/>
                </a:solidFill>
                <a:latin typeface="+mj-lt"/>
              </a:rPr>
              <a:t>x-1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 )</a:t>
            </a:r>
            <a:r>
              <a:rPr lang="en-US" sz="2500" dirty="0">
                <a:solidFill>
                  <a:srgbClr val="7030A0"/>
                </a:solidFill>
                <a:latin typeface="+mj-lt"/>
              </a:rPr>
              <a:t>&gt;&gt;N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)) </a:t>
            </a:r>
            <a:endParaRPr lang="en-US" sz="2500" dirty="0" smtClean="0">
              <a:solidFill>
                <a:schemeClr val="tx2"/>
              </a:solidFill>
              <a:latin typeface="+mj-lt"/>
            </a:endParaRPr>
          </a:p>
          <a:p>
            <a:pPr lvl="2" hangingPunct="0"/>
            <a:r>
              <a:rPr lang="en-US" sz="2500" dirty="0" smtClean="0">
                <a:solidFill>
                  <a:schemeClr val="tx2"/>
                </a:solidFill>
                <a:latin typeface="+mj-lt"/>
              </a:rPr>
              <a:t>+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 Sign( ((</a:t>
            </a:r>
            <a:r>
              <a:rPr lang="en-US" sz="2500" dirty="0" err="1">
                <a:solidFill>
                  <a:schemeClr val="tx2"/>
                </a:solidFill>
                <a:latin typeface="+mj-lt"/>
              </a:rPr>
              <a:t>p</a:t>
            </a:r>
            <a:r>
              <a:rPr lang="en-US" sz="2500" baseline="-25000" dirty="0" err="1">
                <a:solidFill>
                  <a:schemeClr val="tx2"/>
                </a:solidFill>
                <a:latin typeface="+mj-lt"/>
              </a:rPr>
              <a:t>x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 )</a:t>
            </a:r>
            <a:r>
              <a:rPr lang="en-US" sz="2500" dirty="0">
                <a:solidFill>
                  <a:srgbClr val="7030A0"/>
                </a:solidFill>
                <a:latin typeface="+mj-lt"/>
              </a:rPr>
              <a:t>&gt;&gt;N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) − ((p</a:t>
            </a:r>
            <a:r>
              <a:rPr lang="en-US" sz="2500" baseline="-25000" dirty="0">
                <a:solidFill>
                  <a:schemeClr val="tx2"/>
                </a:solidFill>
                <a:latin typeface="+mj-lt"/>
              </a:rPr>
              <a:t>x+1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)</a:t>
            </a:r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&gt;&gt;N </a:t>
            </a:r>
            <a:r>
              <a:rPr lang="en-US" sz="2400" dirty="0" smtClean="0">
                <a:latin typeface="+mj-lt"/>
              </a:rPr>
              <a:t>))</a:t>
            </a:r>
          </a:p>
          <a:p>
            <a:pPr lvl="1" hangingPunct="0"/>
            <a:r>
              <a:rPr lang="en-US" dirty="0" smtClean="0">
                <a:latin typeface="+mj-lt"/>
              </a:rPr>
              <a:t>N  = </a:t>
            </a:r>
            <a:r>
              <a:rPr lang="en-US" dirty="0">
                <a:latin typeface="+mj-lt"/>
              </a:rPr>
              <a:t>( </a:t>
            </a:r>
            <a:r>
              <a:rPr lang="en-US" dirty="0" err="1">
                <a:latin typeface="+mj-lt"/>
              </a:rPr>
              <a:t>bitDepth</a:t>
            </a:r>
            <a:r>
              <a:rPr lang="en-US" dirty="0">
                <a:latin typeface="+mj-lt"/>
              </a:rPr>
              <a:t> − Min( </a:t>
            </a:r>
            <a:r>
              <a:rPr lang="en-US" dirty="0" err="1">
                <a:latin typeface="+mj-lt"/>
              </a:rPr>
              <a:t>bitDepth</a:t>
            </a:r>
            <a:r>
              <a:rPr lang="en-US" dirty="0">
                <a:latin typeface="+mj-lt"/>
              </a:rPr>
              <a:t>, 10 ) ), </a:t>
            </a:r>
            <a:endParaRPr lang="en-US" dirty="0" smtClean="0">
              <a:latin typeface="+mj-lt"/>
            </a:endParaRPr>
          </a:p>
          <a:p>
            <a:pPr lvl="1" hangingPunct="0"/>
            <a:r>
              <a:rPr lang="en-US" dirty="0" err="1" smtClean="0">
                <a:latin typeface="+mj-lt"/>
              </a:rPr>
              <a:t>roundOffset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= (1&lt;&lt;(N-1</a:t>
            </a:r>
            <a:r>
              <a:rPr lang="en-US" dirty="0" smtClean="0">
                <a:latin typeface="+mj-lt"/>
              </a:rPr>
              <a:t>)).</a:t>
            </a:r>
          </a:p>
          <a:p>
            <a:pPr hangingPunct="0"/>
            <a:r>
              <a:rPr lang="en-US" dirty="0" smtClean="0">
                <a:latin typeface="+mj-lt"/>
              </a:rPr>
              <a:t>Effects:</a:t>
            </a:r>
          </a:p>
          <a:p>
            <a:pPr lvl="1" hangingPunct="0"/>
            <a:r>
              <a:rPr lang="en-US" dirty="0" smtClean="0">
                <a:latin typeface="+mj-lt"/>
              </a:rPr>
              <a:t>|diff| &gt; count 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 increases the magnitude of SAO values</a:t>
            </a:r>
          </a:p>
          <a:p>
            <a:pPr lvl="1" hangingPunct="0"/>
            <a:r>
              <a:rPr lang="en-US" dirty="0" smtClean="0">
                <a:latin typeface="+mj-lt"/>
                <a:sym typeface="Wingdings" panose="05000000000000000000" pitchFamily="2" charset="2"/>
              </a:rPr>
              <a:t>Sample processing has to be modified compare to HEV</a:t>
            </a:r>
            <a:r>
              <a:rPr lang="en-US" dirty="0" smtClean="0">
                <a:sym typeface="Wingdings" panose="05000000000000000000" pitchFamily="2" charset="2"/>
              </a:rPr>
              <a:t>C</a:t>
            </a:r>
            <a:endParaRPr lang="en-US" dirty="0"/>
          </a:p>
          <a:p>
            <a:pPr lvl="1" hangingPunct="0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482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Quantization removal for SAO magnitude</a:t>
            </a:r>
          </a:p>
        </p:txBody>
      </p:sp>
      <p:sp>
        <p:nvSpPr>
          <p:cNvPr id="5" name="내용 개체 틀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4474840" cy="8206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Code base: </a:t>
            </a:r>
          </a:p>
          <a:p>
            <a:pPr lvl="1">
              <a:spcBef>
                <a:spcPts val="0"/>
              </a:spcBef>
            </a:pPr>
            <a:r>
              <a:rPr lang="en-US" sz="1400" dirty="0" err="1" smtClean="0">
                <a:latin typeface="+mj-lt"/>
              </a:rPr>
              <a:t>Rext</a:t>
            </a:r>
            <a:r>
              <a:rPr lang="en-US" sz="1400" dirty="0" smtClean="0">
                <a:latin typeface="+mj-lt"/>
              </a:rPr>
              <a:t> s/w 5.0.1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Anchor: </a:t>
            </a:r>
          </a:p>
          <a:p>
            <a:pPr lvl="1"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SAO ON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Test:  </a:t>
            </a:r>
          </a:p>
          <a:p>
            <a:pPr lvl="1"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SAO ON, no quantization, magnitude range -31….31 (decoded) / -5….5 (actual)</a:t>
            </a:r>
            <a:endParaRPr lang="en-US" sz="1400" dirty="0"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52507"/>
              </p:ext>
            </p:extLst>
          </p:nvPr>
        </p:nvGraphicFramePr>
        <p:xfrm>
          <a:off x="251520" y="3284984"/>
          <a:ext cx="8568954" cy="2716360"/>
        </p:xfrm>
        <a:graphic>
          <a:graphicData uri="http://schemas.openxmlformats.org/drawingml/2006/table">
            <a:tbl>
              <a:tblPr/>
              <a:tblGrid>
                <a:gridCol w="632542"/>
                <a:gridCol w="632542"/>
                <a:gridCol w="319092"/>
                <a:gridCol w="576064"/>
                <a:gridCol w="576064"/>
                <a:gridCol w="495587"/>
                <a:gridCol w="593007"/>
                <a:gridCol w="593007"/>
                <a:gridCol w="593007"/>
                <a:gridCol w="593007"/>
                <a:gridCol w="593007"/>
                <a:gridCol w="593007"/>
                <a:gridCol w="593007"/>
                <a:gridCol w="593007"/>
                <a:gridCol w="593007"/>
              </a:tblGrid>
              <a:tr h="33812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 BD-rate Change (%) - All Tiers</a:t>
                      </a:r>
                    </a:p>
                  </a:txBody>
                  <a:tcPr marL="7119" marR="7119" marT="71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84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v-SE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Intra </a:t>
                      </a:r>
                      <a:endParaRPr lang="sv-SE" sz="10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sv-SE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16-bit </a:t>
                      </a:r>
                      <a:r>
                        <a:rPr lang="sv-SE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(internal bit depth)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v-SE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Intra </a:t>
                      </a:r>
                      <a:endParaRPr lang="sv-SE" sz="10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sv-SE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12-bit </a:t>
                      </a:r>
                      <a:r>
                        <a:rPr lang="sv-SE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Lowdelay</a:t>
                      </a:r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US" sz="10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16-bit </a:t>
                      </a:r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Lowdelay</a:t>
                      </a:r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US" sz="10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12-bit </a:t>
                      </a:r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84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SVT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RExt RGB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HDR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-0,8%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B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4K from HDR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HDR 4:0:0 Medical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-0,5%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-2,3%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4:0:0 Medical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-0,4%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(+2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-0,6%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CFA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(+4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-1,8%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-4,8%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4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-2,8%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-3,3%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F0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(+6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-2,6%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9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-1,8%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-4,4%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-1,3%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-1,2%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-6,7%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F0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-3,4%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-4,6%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4EA"/>
                    </a:solidFill>
                  </a:tcPr>
                </a:tc>
              </a:tr>
              <a:tr h="1878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 Classes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-0,5%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-0,4%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-1,4%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C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-1,6%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BF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EO classification change #1</a:t>
            </a:r>
            <a:endParaRPr 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416824" cy="8206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Code base: </a:t>
            </a:r>
          </a:p>
          <a:p>
            <a:pPr lvl="1">
              <a:spcBef>
                <a:spcPts val="0"/>
              </a:spcBef>
            </a:pPr>
            <a:r>
              <a:rPr lang="en-US" sz="1400" dirty="0" err="1" smtClean="0">
                <a:latin typeface="+mj-lt"/>
              </a:rPr>
              <a:t>Rext</a:t>
            </a:r>
            <a:r>
              <a:rPr lang="en-US" sz="1400" dirty="0" smtClean="0">
                <a:latin typeface="+mj-lt"/>
              </a:rPr>
              <a:t> s/w 5.0.1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Anchor: </a:t>
            </a:r>
          </a:p>
          <a:p>
            <a:pPr lvl="1"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SAO ON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Test:  </a:t>
            </a:r>
          </a:p>
          <a:p>
            <a:pPr lvl="1"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SAO ON, no quantization, magnitude range -31….31, EO classification is modified (method #1)</a:t>
            </a:r>
            <a:endParaRPr lang="en-US" sz="1400" dirty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223358"/>
              </p:ext>
            </p:extLst>
          </p:nvPr>
        </p:nvGraphicFramePr>
        <p:xfrm>
          <a:off x="323528" y="2996953"/>
          <a:ext cx="8568953" cy="2366323"/>
        </p:xfrm>
        <a:graphic>
          <a:graphicData uri="http://schemas.openxmlformats.org/drawingml/2006/table">
            <a:tbl>
              <a:tblPr/>
              <a:tblGrid>
                <a:gridCol w="632542"/>
                <a:gridCol w="632542"/>
                <a:gridCol w="459395"/>
                <a:gridCol w="321397"/>
                <a:gridCol w="593007"/>
                <a:gridCol w="593007"/>
                <a:gridCol w="593007"/>
                <a:gridCol w="593007"/>
                <a:gridCol w="593007"/>
                <a:gridCol w="593007"/>
                <a:gridCol w="593007"/>
                <a:gridCol w="593007"/>
                <a:gridCol w="593007"/>
                <a:gridCol w="593007"/>
                <a:gridCol w="593007"/>
              </a:tblGrid>
              <a:tr h="24794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 BD-rate Change (%) - All Tiers</a:t>
                      </a:r>
                    </a:p>
                  </a:txBody>
                  <a:tcPr marL="7119" marR="7119" marT="71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76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v-SE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Intra 16-bit (internal bit depth)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v-SE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Intra 12-bit 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Lowdelay 16-bit 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Lowdelay 12-bit (internal bit depth)</a:t>
                      </a: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9" marR="7119" marT="71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Y/G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Cb/B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Cr/R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SVT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4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RExt RGB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</a:tr>
              <a:tr h="154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HDR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-0,6%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</a:tr>
              <a:tr h="154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4K from HDR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1127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HDR 4:0:0 Medical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-0,5%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-2,1%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4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4:0:0 Medical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-0,6%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4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(+2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-0,8%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-1,3%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-1,2%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C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-1,2%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CF9"/>
                    </a:solidFill>
                  </a:tcPr>
                </a:tc>
              </a:tr>
              <a:tr h="154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(+4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-0,8%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-0,7%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-1,4%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B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-2,6%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9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-0,8%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-1,4%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BF8"/>
                    </a:solidFill>
                  </a:tcPr>
                </a:tc>
              </a:tr>
              <a:tr h="154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Synthetic RGB HDR (+6 MSBs)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-0,5%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-0,5%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-1,3%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-0,4%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-0,4%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FD"/>
                    </a:solidFill>
                  </a:tcPr>
                </a:tc>
              </a:tr>
              <a:tr h="154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 Classes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-0,3%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-0,2%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-0,6%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-1,0%</a:t>
                      </a:r>
                    </a:p>
                  </a:txBody>
                  <a:tcPr marL="7119" marR="7119" marT="71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-0,5%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-0,6%</a:t>
                      </a:r>
                    </a:p>
                  </a:txBody>
                  <a:tcPr marL="7119" marR="7119" marT="71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4865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787</TotalTime>
  <Words>2707</Words>
  <Application>Microsoft Office PowerPoint</Application>
  <PresentationFormat>On-screen Show (4:3)</PresentationFormat>
  <Paragraphs>1133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Origin</vt:lpstr>
      <vt:lpstr>AhG 18: On SAO performance at high bit-depth and high bit-rate</vt:lpstr>
      <vt:lpstr>AhG 8 Lossy test</vt:lpstr>
      <vt:lpstr>AhG18 test</vt:lpstr>
      <vt:lpstr>Summary of tests </vt:lpstr>
      <vt:lpstr>SAO parameters derivation at encoder side</vt:lpstr>
      <vt:lpstr>Solution 1 </vt:lpstr>
      <vt:lpstr>Solution 2 </vt:lpstr>
      <vt:lpstr>Quantization removal for SAO magnitude</vt:lpstr>
      <vt:lpstr>EO classification change #1</vt:lpstr>
      <vt:lpstr>EO classification change #2</vt:lpstr>
      <vt:lpstr>Brief summary</vt:lpstr>
      <vt:lpstr>Conclusion</vt:lpstr>
      <vt:lpstr>Additional test requested</vt:lpstr>
      <vt:lpstr>Conclusion based on additional test results</vt:lpstr>
      <vt:lpstr>SAO Quant removal w/o condition</vt:lpstr>
      <vt:lpstr>SPS control</vt:lpstr>
      <vt:lpstr>Slice level control for SAO quant bits</vt:lpstr>
    </vt:vector>
  </TitlesOfParts>
  <Company>Samsung 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SAO performance study</dc:title>
  <dc:creator>sec</dc:creator>
  <cp:lastModifiedBy>Lena</cp:lastModifiedBy>
  <cp:revision>76</cp:revision>
  <dcterms:created xsi:type="dcterms:W3CDTF">2014-01-04T01:41:52Z</dcterms:created>
  <dcterms:modified xsi:type="dcterms:W3CDTF">2014-01-14T02:32:05Z</dcterms:modified>
</cp:coreProperties>
</file>