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exfs\users\srireddy\HEVC\FramePacking\Experiments_10bit\JCTVC-HMsims_screencontent_LD_v1.xlsm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wexfs\users\srireddy\HEVC\FramePacking\Experiments_10bit\JCTVC-HMsims_Rext_LD_v1.xlsm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1" u="none" strike="noStrike" baseline="0">
                <a:effectLst/>
              </a:rPr>
              <a:t>sc_word_editing_1280x720</a:t>
            </a:r>
            <a:endParaRPr lang="en-US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Direct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WordEditing!$E$5:$E$9</c:f>
              <c:numCache>
                <c:formatCode>General</c:formatCode>
                <c:ptCount val="5"/>
                <c:pt idx="0">
                  <c:v>8345.1551999999992</c:v>
                </c:pt>
                <c:pt idx="1">
                  <c:v>5788.1472000000003</c:v>
                </c:pt>
                <c:pt idx="2">
                  <c:v>3617.9135999999999</c:v>
                </c:pt>
                <c:pt idx="3">
                  <c:v>2191.6992</c:v>
                </c:pt>
                <c:pt idx="4">
                  <c:v>1360.752</c:v>
                </c:pt>
              </c:numCache>
            </c:numRef>
          </c:xVal>
          <c:yVal>
            <c:numRef>
              <c:f>WordEditing!$F$5:$F$9</c:f>
              <c:numCache>
                <c:formatCode>General</c:formatCode>
                <c:ptCount val="5"/>
                <c:pt idx="0">
                  <c:v>43.388427</c:v>
                </c:pt>
                <c:pt idx="1">
                  <c:v>39.787090999999997</c:v>
                </c:pt>
                <c:pt idx="2">
                  <c:v>36.383885999999997</c:v>
                </c:pt>
                <c:pt idx="3">
                  <c:v>34.777324999999998</c:v>
                </c:pt>
                <c:pt idx="4">
                  <c:v>33.696218999999999</c:v>
                </c:pt>
              </c:numCache>
            </c:numRef>
          </c:yVal>
          <c:smooth val="1"/>
        </c:ser>
        <c:ser>
          <c:idx val="1"/>
          <c:order val="1"/>
          <c:tx>
            <c:v>BandSeparation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WordEditing!$H$5:$H$9</c:f>
              <c:numCache>
                <c:formatCode>General</c:formatCode>
                <c:ptCount val="5"/>
                <c:pt idx="0">
                  <c:v>7283.52</c:v>
                </c:pt>
                <c:pt idx="1">
                  <c:v>5043.1391999999996</c:v>
                </c:pt>
                <c:pt idx="2">
                  <c:v>3100.9632000000001</c:v>
                </c:pt>
                <c:pt idx="3">
                  <c:v>2004.864</c:v>
                </c:pt>
                <c:pt idx="4">
                  <c:v>1301.088</c:v>
                </c:pt>
              </c:numCache>
            </c:numRef>
          </c:xVal>
          <c:yVal>
            <c:numRef>
              <c:f>WordEditing!$I$5:$I$9</c:f>
              <c:numCache>
                <c:formatCode>General</c:formatCode>
                <c:ptCount val="5"/>
                <c:pt idx="0">
                  <c:v>46.176155000000001</c:v>
                </c:pt>
                <c:pt idx="1">
                  <c:v>42.380561999999998</c:v>
                </c:pt>
                <c:pt idx="2">
                  <c:v>38.555801000000002</c:v>
                </c:pt>
                <c:pt idx="3">
                  <c:v>37.149619000000001</c:v>
                </c:pt>
                <c:pt idx="4">
                  <c:v>36.083393000000001</c:v>
                </c:pt>
              </c:numCache>
            </c:numRef>
          </c:yVal>
          <c:smooth val="1"/>
        </c:ser>
        <c:ser>
          <c:idx val="2"/>
          <c:order val="2"/>
          <c:tx>
            <c:v>HM444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WordEditing!$N$5:$N$9</c:f>
              <c:numCache>
                <c:formatCode>General</c:formatCode>
                <c:ptCount val="5"/>
                <c:pt idx="0">
                  <c:v>6903.0623999999998</c:v>
                </c:pt>
                <c:pt idx="1">
                  <c:v>4835.3855999999996</c:v>
                </c:pt>
                <c:pt idx="2">
                  <c:v>3186.7775999999999</c:v>
                </c:pt>
                <c:pt idx="3">
                  <c:v>1943.0591999999999</c:v>
                </c:pt>
                <c:pt idx="4">
                  <c:v>1146.576</c:v>
                </c:pt>
              </c:numCache>
            </c:numRef>
          </c:xVal>
          <c:yVal>
            <c:numRef>
              <c:f>WordEditing!$O$5:$O$9</c:f>
              <c:numCache>
                <c:formatCode>General</c:formatCode>
                <c:ptCount val="5"/>
                <c:pt idx="0">
                  <c:v>51.854550000000003</c:v>
                </c:pt>
                <c:pt idx="1">
                  <c:v>47.94585</c:v>
                </c:pt>
                <c:pt idx="2">
                  <c:v>43.703800000000001</c:v>
                </c:pt>
                <c:pt idx="3">
                  <c:v>40.106949999999998</c:v>
                </c:pt>
                <c:pt idx="4">
                  <c:v>37.700249999999997</c:v>
                </c:pt>
              </c:numCache>
            </c:numRef>
          </c:yVal>
          <c:smooth val="1"/>
        </c:ser>
        <c:ser>
          <c:idx val="3"/>
          <c:order val="3"/>
          <c:tx>
            <c:v>Lifted Band-sep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WordEditing!$K$5:$K$9</c:f>
              <c:numCache>
                <c:formatCode>General</c:formatCode>
                <c:ptCount val="5"/>
                <c:pt idx="0">
                  <c:v>8381.3760000000002</c:v>
                </c:pt>
                <c:pt idx="1">
                  <c:v>5822.3711999999996</c:v>
                </c:pt>
                <c:pt idx="2">
                  <c:v>3689.4528</c:v>
                </c:pt>
                <c:pt idx="3">
                  <c:v>2182.6752000000001</c:v>
                </c:pt>
                <c:pt idx="4">
                  <c:v>1320.7583999999999</c:v>
                </c:pt>
              </c:numCache>
            </c:numRef>
          </c:xVal>
          <c:yVal>
            <c:numRef>
              <c:f>WordEditing!$L$5:$L$9</c:f>
              <c:numCache>
                <c:formatCode>General</c:formatCode>
                <c:ptCount val="5"/>
                <c:pt idx="0">
                  <c:v>48.436835000000002</c:v>
                </c:pt>
                <c:pt idx="1">
                  <c:v>44.562094000000002</c:v>
                </c:pt>
                <c:pt idx="2">
                  <c:v>40.377454999999998</c:v>
                </c:pt>
                <c:pt idx="3">
                  <c:v>37.853341</c:v>
                </c:pt>
                <c:pt idx="4">
                  <c:v>36.502412999999997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618392"/>
        <c:axId val="138618784"/>
      </c:scatterChart>
      <c:valAx>
        <c:axId val="138618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Total Bitrate (Kbps)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18784"/>
        <c:crosses val="autoZero"/>
        <c:crossBetween val="midCat"/>
      </c:valAx>
      <c:valAx>
        <c:axId val="138618784"/>
        <c:scaling>
          <c:orientation val="minMax"/>
          <c:min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Chroma PSNR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183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1" u="none" strike="noStrike" baseline="0">
                <a:effectLst/>
              </a:rPr>
              <a:t>BirdsInCage_10bit_1920x1080</a:t>
            </a:r>
            <a:endParaRPr lang="en-US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Direct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BirdinCage2!$E$5:$E$9</c:f>
              <c:numCache>
                <c:formatCode>General</c:formatCode>
                <c:ptCount val="5"/>
                <c:pt idx="0">
                  <c:v>104206.40640000001</c:v>
                </c:pt>
                <c:pt idx="1">
                  <c:v>23990.774399999998</c:v>
                </c:pt>
                <c:pt idx="2">
                  <c:v>2923.5360000000001</c:v>
                </c:pt>
                <c:pt idx="3">
                  <c:v>565.30560000000003</c:v>
                </c:pt>
                <c:pt idx="4">
                  <c:v>308.0256</c:v>
                </c:pt>
              </c:numCache>
            </c:numRef>
          </c:xVal>
          <c:yVal>
            <c:numRef>
              <c:f>BirdinCage2!$F$5:$F$9</c:f>
              <c:numCache>
                <c:formatCode>General</c:formatCode>
                <c:ptCount val="5"/>
                <c:pt idx="0">
                  <c:v>40.586181000000003</c:v>
                </c:pt>
                <c:pt idx="1">
                  <c:v>39.155141999999998</c:v>
                </c:pt>
                <c:pt idx="2">
                  <c:v>38.167910999999997</c:v>
                </c:pt>
                <c:pt idx="3">
                  <c:v>37.262962000000002</c:v>
                </c:pt>
                <c:pt idx="4">
                  <c:v>36.300376</c:v>
                </c:pt>
              </c:numCache>
            </c:numRef>
          </c:yVal>
          <c:smooth val="1"/>
        </c:ser>
        <c:ser>
          <c:idx val="1"/>
          <c:order val="1"/>
          <c:tx>
            <c:v>BandSeparation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BirdinCage2!$H$5:$H$9</c:f>
              <c:numCache>
                <c:formatCode>General</c:formatCode>
                <c:ptCount val="5"/>
                <c:pt idx="0">
                  <c:v>53671.574399999998</c:v>
                </c:pt>
                <c:pt idx="1">
                  <c:v>6767.4336000000003</c:v>
                </c:pt>
                <c:pt idx="2">
                  <c:v>793.71839999999997</c:v>
                </c:pt>
                <c:pt idx="3">
                  <c:v>385.61279999999999</c:v>
                </c:pt>
                <c:pt idx="4">
                  <c:v>228.39359999999999</c:v>
                </c:pt>
              </c:numCache>
            </c:numRef>
          </c:xVal>
          <c:yVal>
            <c:numRef>
              <c:f>BirdinCage2!$I$5:$I$9</c:f>
              <c:numCache>
                <c:formatCode>General</c:formatCode>
                <c:ptCount val="5"/>
                <c:pt idx="0">
                  <c:v>41.868650000000002</c:v>
                </c:pt>
                <c:pt idx="1">
                  <c:v>40.439815000000003</c:v>
                </c:pt>
                <c:pt idx="2">
                  <c:v>39.657609000000001</c:v>
                </c:pt>
                <c:pt idx="3">
                  <c:v>39.061914000000002</c:v>
                </c:pt>
                <c:pt idx="4">
                  <c:v>38.39387</c:v>
                </c:pt>
              </c:numCache>
            </c:numRef>
          </c:yVal>
          <c:smooth val="1"/>
        </c:ser>
        <c:ser>
          <c:idx val="2"/>
          <c:order val="2"/>
          <c:tx>
            <c:v>HM444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BirdinCage2!$N$5:$N$9</c:f>
              <c:numCache>
                <c:formatCode>General</c:formatCode>
                <c:ptCount val="5"/>
                <c:pt idx="0">
                  <c:v>118528.128</c:v>
                </c:pt>
                <c:pt idx="1">
                  <c:v>30831.340800000002</c:v>
                </c:pt>
                <c:pt idx="2">
                  <c:v>3250.6655999999998</c:v>
                </c:pt>
                <c:pt idx="3">
                  <c:v>433.23840000000001</c:v>
                </c:pt>
                <c:pt idx="4">
                  <c:v>214.9632</c:v>
                </c:pt>
              </c:numCache>
            </c:numRef>
          </c:xVal>
          <c:yVal>
            <c:numRef>
              <c:f>BirdinCage2!$O$5:$O$9</c:f>
              <c:numCache>
                <c:formatCode>General</c:formatCode>
                <c:ptCount val="5"/>
                <c:pt idx="0">
                  <c:v>44.07105</c:v>
                </c:pt>
                <c:pt idx="1">
                  <c:v>41.903899999999993</c:v>
                </c:pt>
                <c:pt idx="2">
                  <c:v>40.534999999999997</c:v>
                </c:pt>
                <c:pt idx="3">
                  <c:v>39.985100000000003</c:v>
                </c:pt>
                <c:pt idx="4">
                  <c:v>39.254350000000002</c:v>
                </c:pt>
              </c:numCache>
            </c:numRef>
          </c:yVal>
          <c:smooth val="1"/>
        </c:ser>
        <c:ser>
          <c:idx val="3"/>
          <c:order val="3"/>
          <c:tx>
            <c:v>Lifted Band-sep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BirdinCage2!$K$5:$K$9</c:f>
              <c:numCache>
                <c:formatCode>General</c:formatCode>
                <c:ptCount val="5"/>
                <c:pt idx="0">
                  <c:v>141188.86079999999</c:v>
                </c:pt>
                <c:pt idx="1">
                  <c:v>36456.105600000003</c:v>
                </c:pt>
                <c:pt idx="2">
                  <c:v>4590.9408000000003</c:v>
                </c:pt>
                <c:pt idx="3">
                  <c:v>473.1936</c:v>
                </c:pt>
                <c:pt idx="4">
                  <c:v>232.8768</c:v>
                </c:pt>
              </c:numCache>
            </c:numRef>
          </c:xVal>
          <c:yVal>
            <c:numRef>
              <c:f>BirdinCage2!$L$5:$L$9</c:f>
              <c:numCache>
                <c:formatCode>General</c:formatCode>
                <c:ptCount val="5"/>
                <c:pt idx="0">
                  <c:v>43.718730000000001</c:v>
                </c:pt>
                <c:pt idx="1">
                  <c:v>41.453085999999999</c:v>
                </c:pt>
                <c:pt idx="2">
                  <c:v>39.976317000000002</c:v>
                </c:pt>
                <c:pt idx="3">
                  <c:v>39.240451</c:v>
                </c:pt>
                <c:pt idx="4">
                  <c:v>38.658343000000002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614472"/>
        <c:axId val="138617608"/>
      </c:scatterChart>
      <c:valAx>
        <c:axId val="1386144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Total Bitrate (Kbps)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17608"/>
        <c:crosses val="autoZero"/>
        <c:crossBetween val="midCat"/>
      </c:valAx>
      <c:valAx>
        <c:axId val="138617608"/>
        <c:scaling>
          <c:orientation val="minMax"/>
          <c:min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Chroma PSNR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61447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ED25E-EDA0-4553-877B-D693BBAAFC39}" type="datetimeFigureOut">
              <a:rPr lang="en-US" smtClean="0"/>
              <a:t>1/8/2014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BA942-996C-4F15-A417-3710FCB7C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955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BA942-996C-4F15-A417-3710FCB7C3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0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BA942-996C-4F15-A417-3710FCB7C3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418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3E74-4642-4369-9ABC-724353F9BA16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856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ECD6A-9A04-4FEA-8D61-52CB2DBCB317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462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252A-AF45-4895-8A3C-A419974B8A00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605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986E1-AAB1-4244-8525-FE3544324644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4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A4F66-A57C-44BB-9743-B2C11279AB50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92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4A693-696E-406B-B883-581286E67BDD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995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E08AA-2D72-437F-9D2F-49A56644163B}" type="datetime1">
              <a:rPr lang="en-US" smtClean="0"/>
              <a:t>1/8/2014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83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FBE3B-96E8-4E1B-847F-E687B51AE9B9}" type="datetime1">
              <a:rPr lang="en-US" smtClean="0"/>
              <a:t>1/8/2014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85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CE603-0C6B-4002-AF1C-F67676CC1C2F}" type="datetime1">
              <a:rPr lang="en-US" smtClean="0"/>
              <a:t>1/8/2014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0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BD894-9F92-4F57-B48E-B51D04FAF350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56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7C76-6E18-48AF-950E-21958B3FF05B}" type="datetime1">
              <a:rPr lang="en-US" smtClean="0"/>
              <a:t>1/8/2014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5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937D0-D684-4C87-AF74-CB53171E92A4}" type="datetime1">
              <a:rPr lang="en-US" smtClean="0"/>
              <a:t>1/8/2014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B7711-53D6-4A99-BEB1-22AFA10010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5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3600" b="1" dirty="0" smtClean="0"/>
              <a:t>Additional </a:t>
            </a:r>
            <a:r>
              <a:rPr lang="en-CA" sz="3600" b="1" dirty="0"/>
              <a:t>content interpretation type and experiments for frame packing arrangement SEI message for 4:4:4 content in 4:2:0 </a:t>
            </a:r>
            <a:r>
              <a:rPr lang="en-CA" sz="3600" b="1" dirty="0" err="1" smtClean="0"/>
              <a:t>bitstreams</a:t>
            </a:r>
            <a:r>
              <a:rPr lang="en-CA" sz="3600" b="1" dirty="0" smtClean="0"/>
              <a:t/>
            </a:r>
            <a:br>
              <a:rPr lang="en-CA" sz="3600" b="1" dirty="0" smtClean="0"/>
            </a:br>
            <a:r>
              <a:rPr lang="en-US" sz="3600" dirty="0" smtClean="0"/>
              <a:t>JCTVC-P0216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S. </a:t>
            </a:r>
            <a:r>
              <a:rPr lang="en-CA" sz="2000" dirty="0" smtClean="0"/>
              <a:t>Reddy</a:t>
            </a:r>
            <a:r>
              <a:rPr lang="en-US" sz="2000" dirty="0"/>
              <a:t>, S. Kanumuri, Y. Wu</a:t>
            </a:r>
            <a:r>
              <a:rPr lang="en-US" sz="2000" i="1" dirty="0"/>
              <a:t>,</a:t>
            </a:r>
            <a:r>
              <a:rPr lang="en-US" sz="2000" dirty="0"/>
              <a:t> S. Sadhwani, G. J. Sullivan, and H. S. </a:t>
            </a:r>
            <a:r>
              <a:rPr lang="en-US" sz="2000" dirty="0" smtClean="0"/>
              <a:t>Malvar</a:t>
            </a:r>
          </a:p>
          <a:p>
            <a:endParaRPr lang="en-CA" sz="2000" dirty="0" smtClean="0"/>
          </a:p>
          <a:p>
            <a:r>
              <a:rPr lang="en-CA" sz="2000" dirty="0" smtClean="0"/>
              <a:t>16th </a:t>
            </a:r>
            <a:r>
              <a:rPr lang="en-CA" sz="2000" dirty="0"/>
              <a:t>Meeting: </a:t>
            </a:r>
            <a:r>
              <a:rPr lang="en-CA" sz="2000" dirty="0" smtClean="0"/>
              <a:t>San Jose, USA  9 January–17 January, 2014</a:t>
            </a:r>
            <a:endParaRPr lang="en-US" sz="20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177472" y="6149496"/>
            <a:ext cx="1346528" cy="2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19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61653" y="1690688"/>
            <a:ext cx="54864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Motivation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Variety of emerging applications that operate on screen content (4:4:4 YUV format)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Most of current video codec deployments utilize 4:2:0 format i.e. do not support the 4:4:4 format currently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i="1" dirty="0" smtClean="0">
                <a:solidFill>
                  <a:srgbClr val="FF0000"/>
                </a:solidFill>
              </a:rPr>
              <a:t>The ability to convey 4:4:4 YUV content through conventional 4:2:0 decoders is highly desirable, for quicker and wide-spread deployment of 4:4:4 content.</a:t>
            </a:r>
            <a:endParaRPr lang="en-US" sz="2000" i="1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80382" y="1660705"/>
            <a:ext cx="3408047" cy="914400"/>
            <a:chOff x="0" y="0"/>
            <a:chExt cx="3408218" cy="914400"/>
          </a:xfrm>
        </p:grpSpPr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0" y="0"/>
              <a:ext cx="914400" cy="914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 </a:t>
              </a:r>
            </a:p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Y</a:t>
              </a:r>
              <a:r>
                <a:rPr lang="en-US" sz="1100" baseline="-250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444</a:t>
              </a:r>
              <a:endParaRPr lang="en-US" sz="11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233054" y="0"/>
              <a:ext cx="914400" cy="914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 </a:t>
              </a:r>
            </a:p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U</a:t>
              </a:r>
              <a:r>
                <a:rPr lang="en-US" sz="1100" baseline="-250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444</a:t>
              </a:r>
              <a:endParaRPr lang="en-US" sz="11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2493818" y="0"/>
              <a:ext cx="914400" cy="914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 </a:t>
              </a:r>
            </a:p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V</a:t>
              </a:r>
              <a:r>
                <a:rPr lang="en-US" sz="1100" baseline="-250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444</a:t>
              </a:r>
              <a:endParaRPr lang="en-US" sz="1100">
                <a:effectLst/>
                <a:latin typeface="Times New Roman" panose="02020603050405020304" pitchFamily="18" charset="0"/>
                <a:ea typeface="SimSun" panose="02010600030101010101" pitchFamily="2" charset="-122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80382" y="3551327"/>
            <a:ext cx="2561589" cy="914400"/>
            <a:chOff x="354796" y="0"/>
            <a:chExt cx="2561586" cy="914400"/>
          </a:xfrm>
        </p:grpSpPr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354796" y="0"/>
              <a:ext cx="914400" cy="9144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 </a:t>
              </a:r>
            </a:p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B1</a:t>
              </a: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1510145" y="0"/>
              <a:ext cx="4572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B2</a:t>
              </a: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2459182" y="0"/>
              <a:ext cx="457200" cy="4572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algn="ctr" hangingPunct="0">
                <a:spcBef>
                  <a:spcPts val="680"/>
                </a:spcBef>
                <a:spcAft>
                  <a:spcPts val="0"/>
                </a:spcAft>
                <a:tabLst>
                  <a:tab pos="228600" algn="l"/>
                  <a:tab pos="457200" algn="l"/>
                  <a:tab pos="685800" algn="l"/>
                  <a:tab pos="914400" algn="l"/>
                </a:tabLst>
              </a:pPr>
              <a:r>
                <a:rPr lang="en-US" sz="1100">
                  <a:effectLst/>
                  <a:latin typeface="Times New Roman" panose="02020603050405020304" pitchFamily="18" charset="0"/>
                  <a:ea typeface="SimSun" panose="02010600030101010101" pitchFamily="2" charset="-122"/>
                </a:rPr>
                <a:t>B3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80382" y="4687618"/>
            <a:ext cx="2557144" cy="909319"/>
            <a:chOff x="369031" y="13850"/>
            <a:chExt cx="2561206" cy="907477"/>
          </a:xfrm>
        </p:grpSpPr>
        <p:grpSp>
          <p:nvGrpSpPr>
            <p:cNvPr id="15" name="Group 14"/>
            <p:cNvGrpSpPr/>
            <p:nvPr/>
          </p:nvGrpSpPr>
          <p:grpSpPr>
            <a:xfrm>
              <a:off x="1517073" y="13854"/>
              <a:ext cx="457200" cy="450273"/>
              <a:chOff x="0" y="0"/>
              <a:chExt cx="457200" cy="450273"/>
            </a:xfrm>
          </p:grpSpPr>
          <p:sp>
            <p:nvSpPr>
              <p:cNvPr id="22" name="Rectangle 21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57200" cy="228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hangingPunct="0"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  <a:tab pos="457200" algn="l"/>
                    <a:tab pos="685800" algn="l"/>
                    <a:tab pos="914400" algn="l"/>
                  </a:tabLst>
                </a:pPr>
                <a:r>
                  <a:rPr lang="en-US" sz="11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B6</a:t>
                </a:r>
              </a:p>
            </p:txBody>
          </p:sp>
          <p:sp>
            <p:nvSpPr>
              <p:cNvPr id="23" name="Rectangle 22"/>
              <p:cNvSpPr>
                <a:spLocks noChangeArrowheads="1"/>
              </p:cNvSpPr>
              <p:nvPr/>
            </p:nvSpPr>
            <p:spPr bwMode="auto">
              <a:xfrm>
                <a:off x="0" y="221673"/>
                <a:ext cx="457200" cy="228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hangingPunct="0"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  <a:tab pos="457200" algn="l"/>
                    <a:tab pos="685800" algn="l"/>
                    <a:tab pos="914400" algn="l"/>
                  </a:tabLst>
                </a:pPr>
                <a:r>
                  <a:rPr lang="en-US" sz="11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B7</a:t>
                </a: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473037" y="13850"/>
              <a:ext cx="457200" cy="450212"/>
              <a:chOff x="0" y="13850"/>
              <a:chExt cx="457200" cy="450212"/>
            </a:xfrm>
          </p:grpSpPr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0" y="13850"/>
                <a:ext cx="457200" cy="228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hangingPunct="0"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  <a:tab pos="457200" algn="l"/>
                    <a:tab pos="685800" algn="l"/>
                    <a:tab pos="914400" algn="l"/>
                  </a:tabLst>
                </a:pPr>
                <a:r>
                  <a:rPr lang="en-US" sz="11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B8</a:t>
                </a:r>
              </a:p>
            </p:txBody>
          </p:sp>
          <p:sp>
            <p:nvSpPr>
              <p:cNvPr id="21" name="Rectangle 20"/>
              <p:cNvSpPr>
                <a:spLocks noChangeArrowheads="1"/>
              </p:cNvSpPr>
              <p:nvPr/>
            </p:nvSpPr>
            <p:spPr bwMode="auto">
              <a:xfrm>
                <a:off x="0" y="235462"/>
                <a:ext cx="457200" cy="228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hangingPunct="0">
                  <a:spcBef>
                    <a:spcPts val="0"/>
                  </a:spcBef>
                  <a:spcAft>
                    <a:spcPts val="0"/>
                  </a:spcAft>
                  <a:tabLst>
                    <a:tab pos="228600" algn="l"/>
                    <a:tab pos="457200" algn="l"/>
                    <a:tab pos="685800" algn="l"/>
                    <a:tab pos="914400" algn="l"/>
                  </a:tabLst>
                </a:pPr>
                <a:r>
                  <a:rPr lang="en-US" sz="11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B9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369031" y="13854"/>
              <a:ext cx="914405" cy="907473"/>
              <a:chOff x="369031" y="0"/>
              <a:chExt cx="914405" cy="907473"/>
            </a:xfrm>
          </p:grpSpPr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369031" y="0"/>
                <a:ext cx="914400" cy="4572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hangingPunct="0">
                  <a:spcBef>
                    <a:spcPts val="680"/>
                  </a:spcBef>
                  <a:spcAft>
                    <a:spcPts val="0"/>
                  </a:spcAft>
                  <a:tabLst>
                    <a:tab pos="228600" algn="l"/>
                    <a:tab pos="457200" algn="l"/>
                    <a:tab pos="685800" algn="l"/>
                    <a:tab pos="914400" algn="l"/>
                  </a:tabLst>
                </a:pPr>
                <a:r>
                  <a:rPr lang="en-US" sz="11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B4</a:t>
                </a:r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369036" y="450273"/>
                <a:ext cx="914400" cy="4572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pPr marL="0" marR="0" algn="ctr" hangingPunct="0">
                  <a:spcBef>
                    <a:spcPts val="680"/>
                  </a:spcBef>
                  <a:spcAft>
                    <a:spcPts val="0"/>
                  </a:spcAft>
                  <a:tabLst>
                    <a:tab pos="228600" algn="l"/>
                    <a:tab pos="457200" algn="l"/>
                    <a:tab pos="685800" algn="l"/>
                    <a:tab pos="914400" algn="l"/>
                  </a:tabLst>
                </a:pPr>
                <a:r>
                  <a:rPr lang="en-US" sz="1100">
                    <a:effectLst/>
                    <a:latin typeface="Times New Roman" panose="02020603050405020304" pitchFamily="18" charset="0"/>
                    <a:ea typeface="SimSun" panose="02010600030101010101" pitchFamily="2" charset="-122"/>
                  </a:rPr>
                  <a:t>B5</a:t>
                </a:r>
              </a:p>
            </p:txBody>
          </p:sp>
        </p:grpSp>
      </p:grpSp>
      <p:sp>
        <p:nvSpPr>
          <p:cNvPr id="24" name="Rectangle 23"/>
          <p:cNvSpPr/>
          <p:nvPr/>
        </p:nvSpPr>
        <p:spPr>
          <a:xfrm>
            <a:off x="3728332" y="3502635"/>
            <a:ext cx="2123440" cy="61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Main view</a:t>
            </a:r>
            <a:endParaRPr lang="en-US" sz="1400" dirty="0" smtClean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hangingPunct="0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(YUV 4:2:0 frame)</a:t>
            </a:r>
            <a:endParaRPr lang="en-US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637526" y="4851792"/>
            <a:ext cx="2001520" cy="612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Auxiliary view</a:t>
            </a:r>
            <a:endParaRPr lang="en-US" sz="1400" dirty="0" smtClean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hangingPunct="0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sz="1400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(YUV 4:2:0 frame)</a:t>
            </a:r>
            <a:endParaRPr lang="en-US" sz="14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756857" y="2726064"/>
            <a:ext cx="13694" cy="608454"/>
          </a:xfrm>
          <a:prstGeom prst="straightConnector1">
            <a:avLst/>
          </a:prstGeom>
          <a:ln w="635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577409" y="1874106"/>
            <a:ext cx="1235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lang="en-CA" dirty="0" smtClean="0">
                <a:effectLst/>
                <a:latin typeface="Times New Roman" panose="02020603050405020304" pitchFamily="18" charset="0"/>
                <a:ea typeface="SimSun" panose="02010600030101010101" pitchFamily="2" charset="-122"/>
              </a:rPr>
              <a:t>YUV 4:4:4</a:t>
            </a:r>
            <a:endParaRPr lang="en-US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3271044" y="354664"/>
            <a:ext cx="3857754" cy="828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/>
              <a:t>Frame Packing</a:t>
            </a:r>
            <a:endParaRPr lang="en-US" b="1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177472" y="6149496"/>
            <a:ext cx="1346528" cy="2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107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Different approaches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38200" y="1690688"/>
            <a:ext cx="94090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Three approaches are proposed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Direct mode with/without anti-alias filtering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Band-separation filtering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Lifting-based band separation filtering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Can be added as simple pre-post processing stages to the encoder/decoder.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Discussion and mathematical equations are detailed in the contribution draft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177472" y="6149496"/>
            <a:ext cx="1346528" cy="2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87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Evaluation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36600" y="1635980"/>
            <a:ext cx="45786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Lifting-based band separation has generally superior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Frame packing (Lifting/non-lifting band separation) becomes more competitive </a:t>
            </a:r>
            <a:r>
              <a:rPr lang="en-US" sz="2000" dirty="0" smtClean="0"/>
              <a:t>to HM444 at </a:t>
            </a:r>
            <a:r>
              <a:rPr lang="en-US" sz="2000" dirty="0" smtClean="0"/>
              <a:t>lower </a:t>
            </a:r>
            <a:r>
              <a:rPr lang="en-US" sz="2000" dirty="0" smtClean="0"/>
              <a:t>bitrates </a:t>
            </a:r>
            <a:r>
              <a:rPr lang="en-US" sz="2000" dirty="0" smtClean="0"/>
              <a:t>where quantization error dominates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797909956"/>
              </p:ext>
            </p:extLst>
          </p:nvPr>
        </p:nvGraphicFramePr>
        <p:xfrm>
          <a:off x="5327374" y="1458567"/>
          <a:ext cx="6324600" cy="43856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177472" y="6149496"/>
            <a:ext cx="1346528" cy="2886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15226" y="5850502"/>
            <a:ext cx="6537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1: Sample BD-plot (Chroma) for different packing 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5997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Discussion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38200" y="1522154"/>
            <a:ext cx="45786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 few sequences are operating in the “flat” part of the BD-graph (slight changes in </a:t>
            </a:r>
            <a:r>
              <a:rPr lang="en-US" sz="2000" dirty="0" err="1" smtClean="0"/>
              <a:t>chroma</a:t>
            </a:r>
            <a:r>
              <a:rPr lang="en-US" sz="2000" dirty="0" smtClean="0"/>
              <a:t> </a:t>
            </a:r>
            <a:r>
              <a:rPr lang="en-US" sz="2000" dirty="0" err="1" smtClean="0"/>
              <a:t>psnr</a:t>
            </a:r>
            <a:r>
              <a:rPr lang="en-US" sz="2000" dirty="0" smtClean="0"/>
              <a:t> need many bits).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Varying the Chroma QP-delta </a:t>
            </a:r>
            <a:r>
              <a:rPr lang="en-US" sz="2000" dirty="0" smtClean="0"/>
              <a:t>affects </a:t>
            </a:r>
            <a:r>
              <a:rPr lang="en-US" sz="2000" dirty="0" smtClean="0"/>
              <a:t>both </a:t>
            </a:r>
            <a:r>
              <a:rPr lang="en-US" sz="2000" dirty="0" smtClean="0"/>
              <a:t>the </a:t>
            </a:r>
            <a:r>
              <a:rPr lang="en-US" sz="2000" dirty="0" err="1" smtClean="0"/>
              <a:t>BDrate</a:t>
            </a:r>
            <a:r>
              <a:rPr lang="en-US" sz="2000" dirty="0" smtClean="0"/>
              <a:t>-Y </a:t>
            </a:r>
            <a:r>
              <a:rPr lang="en-US" sz="2000" dirty="0" smtClean="0"/>
              <a:t>and </a:t>
            </a:r>
            <a:r>
              <a:rPr lang="en-US" sz="2000" dirty="0" err="1" smtClean="0"/>
              <a:t>Bdrate</a:t>
            </a:r>
            <a:r>
              <a:rPr lang="en-US" sz="2000" dirty="0" smtClean="0"/>
              <a:t>-U/V curves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Hence, manual inspection of the BD-plots (both Y and U/V) is encouraged to understand the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748729308"/>
              </p:ext>
            </p:extLst>
          </p:nvPr>
        </p:nvGraphicFramePr>
        <p:xfrm>
          <a:off x="5638799" y="1432271"/>
          <a:ext cx="6377609" cy="4640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177472" y="6149496"/>
            <a:ext cx="1346528" cy="2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324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838200" y="1522154"/>
            <a:ext cx="1004514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FF0000"/>
                </a:solidFill>
              </a:rPr>
              <a:t>Proposed frame packing approaches provide the ability to transmit  4:4:4 content over 4:2:0 channels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Simple architecture – only pre-processing and post-processing steps required. No decoder functionality changes are required.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 smtClean="0"/>
              <a:t>Other approaches for transmitting 4:4:4 content (single-layer 4:4:4 codec, auxiliary </a:t>
            </a:r>
            <a:r>
              <a:rPr lang="en-US" sz="2000" dirty="0" smtClean="0"/>
              <a:t>pictures: JCTVC-P0122) are complementary to current contribution.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They also require decoder capability beyond that of an ordinary 4:2:0 decoder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invGray">
          <a:xfrm>
            <a:off x="177472" y="6149496"/>
            <a:ext cx="1346528" cy="288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587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358</Words>
  <Application>Microsoft Office PowerPoint</Application>
  <PresentationFormat>Widescreen</PresentationFormat>
  <Paragraphs>74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SimSun</vt:lpstr>
      <vt:lpstr>Arial</vt:lpstr>
      <vt:lpstr>Calibri</vt:lpstr>
      <vt:lpstr>Calibri Light</vt:lpstr>
      <vt:lpstr>Times New Roman</vt:lpstr>
      <vt:lpstr>Wingdings</vt:lpstr>
      <vt:lpstr>Office Theme</vt:lpstr>
      <vt:lpstr>Additional content interpretation type and experiments for frame packing arrangement SEI message for 4:4:4 content in 4:2:0 bitstreams JCTVC-P0216</vt:lpstr>
      <vt:lpstr>PowerPoint Presentation</vt:lpstr>
      <vt:lpstr>Different approaches</vt:lpstr>
      <vt:lpstr>Evaluation</vt:lpstr>
      <vt:lpstr>Discussion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JCTVC-P0216 Additional content interpretation type and experiments for frame packing arrangement SEI message for 4:4:4 content in 4:2:0 bitstreams</dc:title>
  <dc:creator>Srinath Reddy</dc:creator>
  <cp:lastModifiedBy>Srinath Reddy</cp:lastModifiedBy>
  <cp:revision>131</cp:revision>
  <dcterms:created xsi:type="dcterms:W3CDTF">2014-01-08T20:20:38Z</dcterms:created>
  <dcterms:modified xsi:type="dcterms:W3CDTF">2014-01-08T22:56:17Z</dcterms:modified>
</cp:coreProperties>
</file>