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06" r:id="rId2"/>
    <p:sldId id="436" r:id="rId3"/>
    <p:sldId id="444" r:id="rId4"/>
    <p:sldId id="445" r:id="rId5"/>
    <p:sldId id="443" r:id="rId6"/>
    <p:sldId id="434" r:id="rId7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69" d="100"/>
          <a:sy n="69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-744" y="-102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JCTVC-P0205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JCTVC </a:t>
            </a:r>
            <a:r>
              <a:rPr lang="en-US" altLang="zh-TW" sz="1400" dirty="0" smtClean="0">
                <a:ea typeface="SimHei" pitchFamily="2" charset="-122"/>
              </a:rPr>
              <a:t>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San Jose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9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– 17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, Jan.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JCTVC-P0205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JCTVC-P0205_</a:t>
            </a:r>
            <a:r>
              <a:rPr lang="en-CA" dirty="0" smtClean="0"/>
              <a:t>Non-RCE3: Intra block copy syntax clean up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4233446"/>
            <a:ext cx="5184576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/>
              <a:t>Xiaozhong </a:t>
            </a:r>
            <a:r>
              <a:rPr lang="en-US" sz="2000" u="sng" dirty="0" smtClean="0"/>
              <a:t>Xu</a:t>
            </a:r>
            <a:r>
              <a:rPr lang="en-US" sz="2000" dirty="0" smtClean="0"/>
              <a:t>, </a:t>
            </a:r>
            <a:r>
              <a:rPr lang="en-US" sz="2000" dirty="0" smtClean="0"/>
              <a:t>Kai Zhang, </a:t>
            </a:r>
            <a:r>
              <a:rPr lang="en-US" sz="2000" dirty="0" smtClean="0"/>
              <a:t>Xianguo </a:t>
            </a:r>
            <a:r>
              <a:rPr lang="en-US" sz="2000" dirty="0" smtClean="0"/>
              <a:t>Zhang, Shan Liu,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CU level </a:t>
            </a:r>
            <a:r>
              <a:rPr lang="en-US" dirty="0" err="1" smtClean="0"/>
              <a:t>IntraBC</a:t>
            </a:r>
            <a:r>
              <a:rPr lang="en-US" dirty="0" smtClean="0"/>
              <a:t> Signaling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363273" cy="3250108"/>
          </a:xfrm>
        </p:spPr>
        <p:txBody>
          <a:bodyPr/>
          <a:lstStyle/>
          <a:p>
            <a:r>
              <a:rPr lang="en-US" sz="2000" dirty="0" smtClean="0"/>
              <a:t>Binary tree of CU prediction modes in current </a:t>
            </a:r>
            <a:r>
              <a:rPr lang="en-US" sz="2000" dirty="0" err="1" smtClean="0"/>
              <a:t>Rext</a:t>
            </a:r>
            <a:r>
              <a:rPr lang="en-US" sz="2000" dirty="0" smtClean="0"/>
              <a:t>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2000" dirty="0" smtClean="0"/>
          </a:p>
          <a:p>
            <a:r>
              <a:rPr lang="en-US" sz="2000" dirty="0" smtClean="0"/>
              <a:t>Binary </a:t>
            </a:r>
            <a:r>
              <a:rPr lang="en-US" sz="2000" dirty="0" smtClean="0"/>
              <a:t>tree of CU prediction modes in this contribution</a:t>
            </a:r>
            <a:r>
              <a:rPr lang="en-US" dirty="0" smtClean="0"/>
              <a:t>.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Object 1"/>
          <p:cNvPicPr>
            <a:picLocks noChangeArrowheads="1"/>
          </p:cNvPicPr>
          <p:nvPr/>
        </p:nvPicPr>
        <p:blipFill>
          <a:blip r:embed="rId3" cstate="print"/>
          <a:srcRect l="-2969" t="-4355" r="-6490" b="-2403"/>
          <a:stretch>
            <a:fillRect/>
          </a:stretch>
        </p:blipFill>
        <p:spPr bwMode="auto">
          <a:xfrm>
            <a:off x="827584" y="1412776"/>
            <a:ext cx="5832648" cy="2088232"/>
          </a:xfrm>
          <a:prstGeom prst="rect">
            <a:avLst/>
          </a:prstGeom>
          <a:noFill/>
        </p:spPr>
      </p:pic>
      <p:pic>
        <p:nvPicPr>
          <p:cNvPr id="12" name="Object 2"/>
          <p:cNvPicPr>
            <a:picLocks noChangeArrowheads="1"/>
          </p:cNvPicPr>
          <p:nvPr/>
        </p:nvPicPr>
        <p:blipFill>
          <a:blip r:embed="rId4" cstate="print"/>
          <a:srcRect l="-3273" t="-4488" r="-7372" b="-2377"/>
          <a:stretch>
            <a:fillRect/>
          </a:stretch>
        </p:blipFill>
        <p:spPr bwMode="auto">
          <a:xfrm>
            <a:off x="755576" y="4149080"/>
            <a:ext cx="5904656" cy="208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Change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39317" y="1082808"/>
          <a:ext cx="6577099" cy="4815948"/>
        </p:xfrm>
        <a:graphic>
          <a:graphicData uri="http://schemas.openxmlformats.org/drawingml/2006/table">
            <a:tbl>
              <a:tblPr/>
              <a:tblGrid>
                <a:gridCol w="5568987"/>
                <a:gridCol w="1008112"/>
              </a:tblGrid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latin typeface="Times New Roman"/>
                          <a:ea typeface="Times New Roman"/>
                          <a:cs typeface="Times New Roman"/>
                        </a:rPr>
                        <a:t>coding_unit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( x0, y0, log2CbSize ) {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latin typeface="Times New Roman"/>
                          <a:ea typeface="Times New Roman"/>
                          <a:cs typeface="Times New Roman"/>
                        </a:rPr>
                        <a:t>Descriptor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45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	if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( </a:t>
                      </a:r>
                      <a:r>
                        <a:rPr lang="en-GB" sz="1100" dirty="0" err="1">
                          <a:latin typeface="Times New Roman"/>
                          <a:ea typeface="Times New Roman"/>
                          <a:cs typeface="Times New Roman"/>
                        </a:rPr>
                        <a:t>transquant_bypass_enabled_flag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 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Times New Roman"/>
                          <a:cs typeface="Times New Roman"/>
                        </a:rPr>
                        <a:t>		</a:t>
                      </a:r>
                      <a:r>
                        <a:rPr lang="en-GB" sz="1100" b="1">
                          <a:latin typeface="Times New Roman"/>
                          <a:ea typeface="Times New Roman"/>
                          <a:cs typeface="Times New Roman"/>
                        </a:rPr>
                        <a:t>cu_transquant_bypass_flag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Times New Roman"/>
                          <a:cs typeface="Times New Roman"/>
                        </a:rPr>
                        <a:t>ae(v)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	if( </a:t>
                      </a:r>
                      <a:r>
                        <a:rPr lang="en-GB" sz="1100" dirty="0" err="1">
                          <a:latin typeface="Times New Roman"/>
                          <a:ea typeface="Times New Roman"/>
                          <a:cs typeface="Times New Roman"/>
                        </a:rPr>
                        <a:t>slice_type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  !=  I 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		</a:t>
                      </a:r>
                      <a:r>
                        <a:rPr lang="en-GB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cu_skip_flag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Times New Roman"/>
                          <a:cs typeface="Times New Roman"/>
                        </a:rPr>
                        <a:t>ae(v)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Times New Roman"/>
                          <a:cs typeface="Times New Roman"/>
                        </a:rPr>
                        <a:t>	nCbS = ( 1  &lt;&lt;  log2CbSize 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	if( </a:t>
                      </a:r>
                      <a:r>
                        <a:rPr lang="en-GB" sz="1100" dirty="0" err="1">
                          <a:latin typeface="Times New Roman"/>
                          <a:ea typeface="Times New Roman"/>
                          <a:cs typeface="Times New Roman"/>
                        </a:rPr>
                        <a:t>cu_skip_flag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[ x0 ][ y0 ] 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7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		</a:t>
                      </a:r>
                      <a:r>
                        <a:rPr lang="en-GB" sz="1100" dirty="0" err="1">
                          <a:latin typeface="Times New Roman"/>
                          <a:ea typeface="Times New Roman"/>
                          <a:cs typeface="Times New Roman"/>
                        </a:rPr>
                        <a:t>prediction_unit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( x0, y0, </a:t>
                      </a:r>
                      <a:r>
                        <a:rPr lang="en-GB" sz="1100" dirty="0" err="1">
                          <a:latin typeface="Times New Roman"/>
                          <a:ea typeface="Times New Roman"/>
                          <a:cs typeface="Times New Roman"/>
                        </a:rPr>
                        <a:t>nCbS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, </a:t>
                      </a:r>
                      <a:r>
                        <a:rPr lang="en-GB" sz="1100" dirty="0" err="1">
                          <a:latin typeface="Times New Roman"/>
                          <a:ea typeface="Times New Roman"/>
                          <a:cs typeface="Times New Roman"/>
                        </a:rPr>
                        <a:t>nCbS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 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	else {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45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if( intra_block_copy_enabled_flag 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15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strike="sngStrike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100" b="1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intra_bc_flag</a:t>
                      </a:r>
                      <a:r>
                        <a:rPr lang="en-GB" sz="1100" strike="sngStrike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ae(v)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45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strike="sngStrike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if( !</a:t>
                      </a:r>
                      <a:r>
                        <a:rPr lang="en-GB" sz="11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intra_bc_flag</a:t>
                      </a:r>
                      <a:r>
                        <a:rPr lang="en-GB" sz="1100" strike="sngStrike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[ x0 ][ y0 ] ) {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		if( </a:t>
                      </a:r>
                      <a:r>
                        <a:rPr lang="en-GB" sz="1100" dirty="0" err="1">
                          <a:latin typeface="Times New Roman"/>
                          <a:ea typeface="Times New Roman"/>
                          <a:cs typeface="Times New Roman"/>
                        </a:rPr>
                        <a:t>slice_type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  !=  I 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pred_mode_flag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Times New Roman"/>
                          <a:cs typeface="Times New Roman"/>
                        </a:rPr>
                        <a:t>ae(v)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82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if( </a:t>
                      </a:r>
                      <a:r>
                        <a:rPr lang="en-GB" sz="11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intra_block_copy_enabled_flag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&amp;&amp; </a:t>
                      </a:r>
                      <a:r>
                        <a:rPr lang="en-GB" sz="11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pred_mode_flag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82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100" b="1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intra_bc_flag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ae(v)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5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		if( 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!</a:t>
                      </a:r>
                      <a:r>
                        <a:rPr lang="en-GB" sz="11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intra_bc_flag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[ x0 ][ y0 ] | |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GB" sz="1100" dirty="0" err="1">
                          <a:latin typeface="Times New Roman"/>
                          <a:ea typeface="Times New Roman"/>
                          <a:cs typeface="Times New Roman"/>
                        </a:rPr>
                        <a:t>CuPredMode</a:t>
                      </a: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[ x0 ][ y0 ] !=  	MODE_INTRA  | |  log2CbSize  = =  MinCbLog2SizeY) 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part_mode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Times New Roman"/>
                          <a:cs typeface="Times New Roman"/>
                        </a:rPr>
                        <a:t>ae(v)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	}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41"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Times New Roman"/>
                          <a:cs typeface="Times New Roman"/>
                        </a:rPr>
                        <a:t>		......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51720" y="5898758"/>
            <a:ext cx="48173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pred_mode_flag</a:t>
            </a:r>
            <a:r>
              <a:rPr kumimoji="0" lang="en-US" altLang="zh-TW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inferred to 1 when not present.</a:t>
            </a:r>
            <a:endParaRPr kumimoji="0" lang="en-US" altLang="zh-TW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r>
              <a:rPr lang="en-US" dirty="0" smtClean="0"/>
              <a:t>of the simulation results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Identical results as anchor in All-Intra configurations</a:t>
            </a:r>
          </a:p>
          <a:p>
            <a:pPr lvl="0"/>
            <a:r>
              <a:rPr lang="en-US" dirty="0" smtClean="0"/>
              <a:t>For </a:t>
            </a:r>
            <a:r>
              <a:rPr lang="en-US" dirty="0" smtClean="0"/>
              <a:t>lossless </a:t>
            </a:r>
            <a:r>
              <a:rPr lang="en-US" dirty="0" smtClean="0"/>
              <a:t>simulation in RA and LD, </a:t>
            </a:r>
            <a:endParaRPr lang="en-US" dirty="0" smtClean="0"/>
          </a:p>
          <a:p>
            <a:pPr lvl="1"/>
            <a:r>
              <a:rPr lang="en-US" dirty="0" smtClean="0"/>
              <a:t>Delta BD-rate range for </a:t>
            </a:r>
            <a:r>
              <a:rPr lang="en-US" dirty="0" smtClean="0"/>
              <a:t>this change is </a:t>
            </a:r>
          </a:p>
          <a:p>
            <a:pPr lvl="2"/>
            <a:r>
              <a:rPr lang="en-US" dirty="0" smtClean="0"/>
              <a:t>0.0</a:t>
            </a:r>
            <a:r>
              <a:rPr lang="en-US" smtClean="0"/>
              <a:t>% for </a:t>
            </a:r>
            <a:r>
              <a:rPr lang="en-US" dirty="0" smtClean="0"/>
              <a:t>mandatory </a:t>
            </a:r>
            <a:r>
              <a:rPr lang="en-US" dirty="0" smtClean="0"/>
              <a:t>sequences.</a:t>
            </a:r>
            <a:endParaRPr lang="en-US" dirty="0" smtClean="0"/>
          </a:p>
          <a:p>
            <a:pPr lvl="2"/>
            <a:r>
              <a:rPr lang="en-US" dirty="0" smtClean="0"/>
              <a:t>-0.4% to 0.1% </a:t>
            </a:r>
            <a:r>
              <a:rPr lang="en-US" dirty="0" smtClean="0"/>
              <a:t>for optional sequences.</a:t>
            </a:r>
          </a:p>
          <a:p>
            <a:pPr lvl="0"/>
            <a:r>
              <a:rPr lang="en-US" dirty="0" smtClean="0"/>
              <a:t>For </a:t>
            </a:r>
            <a:r>
              <a:rPr lang="en-US" dirty="0" err="1" smtClean="0"/>
              <a:t>lossy</a:t>
            </a:r>
            <a:r>
              <a:rPr lang="en-US" dirty="0" smtClean="0"/>
              <a:t> </a:t>
            </a:r>
            <a:r>
              <a:rPr lang="en-US" dirty="0" smtClean="0"/>
              <a:t>simulation</a:t>
            </a:r>
            <a:r>
              <a:rPr lang="en-US" dirty="0" smtClean="0"/>
              <a:t> in RA and LD</a:t>
            </a:r>
            <a:r>
              <a:rPr lang="en-US" dirty="0" smtClean="0"/>
              <a:t>, </a:t>
            </a:r>
            <a:endParaRPr lang="en-US" dirty="0" smtClean="0"/>
          </a:p>
          <a:p>
            <a:pPr lvl="1"/>
            <a:r>
              <a:rPr lang="en-US" dirty="0" smtClean="0"/>
              <a:t>Delta BD-rate range for this change is </a:t>
            </a:r>
          </a:p>
          <a:p>
            <a:pPr lvl="2"/>
            <a:r>
              <a:rPr lang="en-US" dirty="0" smtClean="0"/>
              <a:t>-0.2% to </a:t>
            </a:r>
            <a:r>
              <a:rPr lang="en-US" dirty="0" smtClean="0"/>
              <a:t>0.2% </a:t>
            </a:r>
            <a:r>
              <a:rPr lang="en-US" dirty="0" smtClean="0"/>
              <a:t>for mandatory sequences.</a:t>
            </a:r>
          </a:p>
          <a:p>
            <a:pPr lvl="2"/>
            <a:r>
              <a:rPr lang="en-US" dirty="0" smtClean="0"/>
              <a:t>-</a:t>
            </a:r>
            <a:r>
              <a:rPr lang="en-US" dirty="0" smtClean="0"/>
              <a:t>1.1% </a:t>
            </a:r>
            <a:r>
              <a:rPr lang="en-US" dirty="0" smtClean="0"/>
              <a:t>to 0.2% for optional sequences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smtClean="0"/>
              <a:t>Propose to enable </a:t>
            </a:r>
            <a:r>
              <a:rPr lang="en-US" dirty="0" err="1" smtClean="0"/>
              <a:t>intra_bc_flag</a:t>
            </a:r>
            <a:r>
              <a:rPr lang="en-US" dirty="0" smtClean="0"/>
              <a:t> signaling when </a:t>
            </a:r>
            <a:r>
              <a:rPr lang="en-US" dirty="0" err="1" smtClean="0"/>
              <a:t>pred_mode_flag</a:t>
            </a:r>
            <a:r>
              <a:rPr lang="en-US" dirty="0" smtClean="0"/>
              <a:t> is 1 (intra coded CU)</a:t>
            </a:r>
          </a:p>
          <a:p>
            <a:r>
              <a:rPr lang="en-US" dirty="0" smtClean="0"/>
              <a:t>Syntax wise, better classify </a:t>
            </a:r>
            <a:r>
              <a:rPr lang="en-US" dirty="0" err="1" smtClean="0"/>
              <a:t>IntraBC</a:t>
            </a:r>
            <a:r>
              <a:rPr lang="en-US" dirty="0" smtClean="0"/>
              <a:t> as an intra-picture coding tools</a:t>
            </a:r>
          </a:p>
          <a:p>
            <a:r>
              <a:rPr lang="en-US" dirty="0" smtClean="0"/>
              <a:t>Performance wise, on average no impact on mandatory sequences, some small gain (~1%) observed for screen content optional sequences.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18236</TotalTime>
  <Words>216</Words>
  <Application>Microsoft Office PowerPoint</Application>
  <PresentationFormat>On-screen Show (4:3)</PresentationFormat>
  <Paragraphs>61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Corporate ppt templatel_Confidential A</vt:lpstr>
      <vt:lpstr>JCTVC-P0205_Non-RCE3: Intra block copy syntax clean up</vt:lpstr>
      <vt:lpstr>On CU level IntraBC Signaling</vt:lpstr>
      <vt:lpstr>Syntax Change</vt:lpstr>
      <vt:lpstr>Summary of the simulation results: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Mediatek</cp:lastModifiedBy>
  <cp:revision>1997</cp:revision>
  <dcterms:created xsi:type="dcterms:W3CDTF">2008-02-20T09:40:59Z</dcterms:created>
  <dcterms:modified xsi:type="dcterms:W3CDTF">2014-01-09T17:21:36Z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-480806366</vt:i4>
  </property>
  <property fmtid="{D5CDD505-2E9C-101B-9397-08002B2CF9AE}" pid="3" name="_NewReviewCycle">
    <vt:lpwstr/>
  </property>
  <property fmtid="{D5CDD505-2E9C-101B-9397-08002B2CF9AE}" pid="4" name="_EmailSubject">
    <vt:lpwstr>True padding proposal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-2064365103</vt:i4>
  </property>
</Properties>
</file>