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bookmarkIdSeed="4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406" r:id="rId2"/>
    <p:sldId id="435" r:id="rId3"/>
    <p:sldId id="436" r:id="rId4"/>
    <p:sldId id="444" r:id="rId5"/>
    <p:sldId id="437" r:id="rId6"/>
    <p:sldId id="450" r:id="rId7"/>
    <p:sldId id="438" r:id="rId8"/>
    <p:sldId id="445" r:id="rId9"/>
    <p:sldId id="446" r:id="rId10"/>
    <p:sldId id="447" r:id="rId11"/>
    <p:sldId id="448" r:id="rId12"/>
    <p:sldId id="449" r:id="rId13"/>
    <p:sldId id="451" r:id="rId14"/>
    <p:sldId id="453" r:id="rId15"/>
    <p:sldId id="452" r:id="rId16"/>
    <p:sldId id="454" r:id="rId17"/>
    <p:sldId id="455" r:id="rId18"/>
    <p:sldId id="443" r:id="rId19"/>
    <p:sldId id="434" r:id="rId20"/>
  </p:sldIdLst>
  <p:sldSz cx="9144000" cy="6858000" type="screen4x3"/>
  <p:notesSz cx="9926638" cy="6797675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ED6D00"/>
    <a:srgbClr val="CCECFF"/>
    <a:srgbClr val="FFFF99"/>
    <a:srgbClr val="CCFF99"/>
    <a:srgbClr val="66CCFF"/>
    <a:srgbClr val="FFCCFF"/>
    <a:srgbClr val="205885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中等深淺樣式 2 - 輔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中等深淺樣式 2 - 輔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中等深淺樣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84E427A-3D55-4303-BF80-6455036E1DE7}" styleName="佈景主題樣式 1 - 輔色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10A1B5D5-9B99-4C35-A422-299274C87663}" styleName="中等深淺樣式 1 - 輔色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D27102A9-8310-4765-A935-A1911B00CA55}" styleName="淺色樣式 1 - 輔色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566" autoAdjust="0"/>
    <p:restoredTop sz="89601" autoAdjust="0"/>
  </p:normalViewPr>
  <p:slideViewPr>
    <p:cSldViewPr snapToObjects="1">
      <p:cViewPr varScale="1">
        <p:scale>
          <a:sx n="64" d="100"/>
          <a:sy n="64" d="100"/>
        </p:scale>
        <p:origin x="-57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52" d="100"/>
          <a:sy n="52" d="100"/>
        </p:scale>
        <p:origin x="-1950" y="-96"/>
      </p:cViewPr>
      <p:guideLst>
        <p:guide orient="horz" pos="2141"/>
        <p:guide pos="3127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25096" y="0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6457791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25096" y="6457791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150A652D-AB22-4B75-AD19-05C63CB70D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25096" y="0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63900" y="509588"/>
            <a:ext cx="3398838" cy="25495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323552" y="3228896"/>
            <a:ext cx="7279535" cy="3058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6457791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25096" y="6457791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F2F46781-0322-43BD-9B75-18D8508F3C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D2CE0F-CF44-4C7E-B53A-DDBC65E5FEB9}" type="slidenum">
              <a:rPr lang="en-US" smtClean="0"/>
              <a:pPr/>
              <a:t>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1" descr="cover_bac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74850"/>
            <a:ext cx="916305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6" descr="bar_white_bot"/>
          <p:cNvPicPr>
            <a:picLocks noChangeAspect="1" noChangeArrowheads="1"/>
          </p:cNvPicPr>
          <p:nvPr/>
        </p:nvPicPr>
        <p:blipFill>
          <a:blip r:embed="rId3" cstate="print"/>
          <a:srcRect b="1707"/>
          <a:stretch>
            <a:fillRect/>
          </a:stretch>
        </p:blipFill>
        <p:spPr bwMode="auto">
          <a:xfrm>
            <a:off x="0" y="5303838"/>
            <a:ext cx="91440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8" descr="bar_white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4" descr="bar_white_2"/>
          <p:cNvPicPr>
            <a:picLocks noChangeAspect="1" noChangeArrowheads="1"/>
          </p:cNvPicPr>
          <p:nvPr/>
        </p:nvPicPr>
        <p:blipFill>
          <a:blip r:embed="rId4" cstate="print"/>
          <a:srcRect l="47466" r="4236"/>
          <a:stretch>
            <a:fillRect/>
          </a:stretch>
        </p:blipFill>
        <p:spPr bwMode="auto">
          <a:xfrm>
            <a:off x="4178300" y="0"/>
            <a:ext cx="4416425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9" descr="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35"/>
          <p:cNvSpPr>
            <a:spLocks noChangeArrowheads="1"/>
          </p:cNvSpPr>
          <p:nvPr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  <a:cs typeface="+mn-cs"/>
              </a:rPr>
              <a:t>JCT3V-G0xxx</a:t>
            </a:r>
            <a:endParaRPr lang="zh-TW" altLang="en-US" sz="1400" b="1" dirty="0">
              <a:solidFill>
                <a:srgbClr val="E86C1F"/>
              </a:solidFill>
              <a:ea typeface="新細明體" charset="-120"/>
              <a:cs typeface="+mn-cs"/>
            </a:endParaRPr>
          </a:p>
        </p:txBody>
      </p:sp>
      <p:pic>
        <p:nvPicPr>
          <p:cNvPr id="10" name="Picture 37" descr="bar_white_bot"/>
          <p:cNvPicPr>
            <a:picLocks noChangeAspect="1" noChangeArrowheads="1"/>
          </p:cNvPicPr>
          <p:nvPr/>
        </p:nvPicPr>
        <p:blipFill>
          <a:blip r:embed="rId3" cstate="print"/>
          <a:srcRect l="36562" r="27742" b="1707"/>
          <a:stretch>
            <a:fillRect/>
          </a:stretch>
        </p:blipFill>
        <p:spPr bwMode="auto">
          <a:xfrm>
            <a:off x="3151188" y="5303838"/>
            <a:ext cx="32639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8" descr="bar_white_bot"/>
          <p:cNvPicPr>
            <a:picLocks noChangeAspect="1" noChangeArrowheads="1"/>
          </p:cNvPicPr>
          <p:nvPr/>
        </p:nvPicPr>
        <p:blipFill>
          <a:blip r:embed="rId3" cstate="print"/>
          <a:srcRect t="95583"/>
          <a:stretch>
            <a:fillRect/>
          </a:stretch>
        </p:blipFill>
        <p:spPr bwMode="auto">
          <a:xfrm>
            <a:off x="0" y="6770688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66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9563" y="2420938"/>
            <a:ext cx="8524875" cy="144145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altLang="zh-TW"/>
              <a:t>Title: Arial Bold 32pt</a:t>
            </a:r>
            <a:endParaRPr lang="zh-TW" altLang="en-US"/>
          </a:p>
        </p:txBody>
      </p:sp>
      <p:sp>
        <p:nvSpPr>
          <p:cNvPr id="1566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9563" y="4079875"/>
            <a:ext cx="8524875" cy="1223963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en-US" altLang="zh-TW"/>
              <a:t>Subtitle: Arial 24pt</a:t>
            </a:r>
          </a:p>
        </p:txBody>
      </p:sp>
      <p:sp>
        <p:nvSpPr>
          <p:cNvPr id="13" name="Text Box 13"/>
          <p:cNvSpPr txBox="1">
            <a:spLocks noChangeArrowheads="1"/>
          </p:cNvSpPr>
          <p:nvPr userDrawn="1"/>
        </p:nvSpPr>
        <p:spPr bwMode="auto">
          <a:xfrm>
            <a:off x="4800601" y="5621338"/>
            <a:ext cx="4033838" cy="56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7</a:t>
            </a:r>
            <a:r>
              <a:rPr lang="en-US" altLang="zh-TW" sz="1400" baseline="30000" dirty="0" smtClean="0">
                <a:ea typeface="SimHei" pitchFamily="2" charset="-122"/>
              </a:rPr>
              <a:t>th</a:t>
            </a:r>
            <a:r>
              <a:rPr lang="en-US" altLang="zh-TW" sz="1400" dirty="0" smtClean="0">
                <a:ea typeface="SimHei" pitchFamily="2" charset="-122"/>
              </a:rPr>
              <a:t>  JCT3V Meeting </a:t>
            </a:r>
            <a:r>
              <a:rPr kumimoji="1" lang="en-US" altLang="zh-TW" sz="1400" kern="1200" dirty="0" smtClean="0">
                <a:solidFill>
                  <a:schemeClr val="tx1"/>
                </a:solidFill>
                <a:latin typeface="Arial" charset="0"/>
                <a:ea typeface="SimHei" pitchFamily="2" charset="-122"/>
                <a:cs typeface="Arial" charset="0"/>
              </a:rPr>
              <a:t>in </a:t>
            </a:r>
            <a:r>
              <a:rPr kumimoji="1" lang="en-CA" altLang="zh-TW" sz="1400" kern="1200" dirty="0" smtClean="0">
                <a:solidFill>
                  <a:schemeClr val="tx1"/>
                </a:solidFill>
                <a:latin typeface="Arial" charset="0"/>
                <a:ea typeface="SimHei" pitchFamily="2" charset="-122"/>
                <a:cs typeface="Arial" charset="0"/>
              </a:rPr>
              <a:t>San Jose</a:t>
            </a:r>
            <a:endParaRPr kumimoji="1" lang="en-US" altLang="zh-TW" sz="1400" kern="1200" dirty="0" smtClean="0">
              <a:solidFill>
                <a:schemeClr val="tx1"/>
              </a:solidFill>
              <a:latin typeface="Arial" charset="0"/>
              <a:ea typeface="SimHei" pitchFamily="2" charset="-122"/>
              <a:cs typeface="Arial" charset="0"/>
            </a:endParaRPr>
          </a:p>
          <a:p>
            <a:pPr algn="r" fontAlgn="ctr">
              <a:spcBef>
                <a:spcPct val="20000"/>
              </a:spcBef>
            </a:pPr>
            <a:r>
              <a:rPr kumimoji="1" lang="en-CA" sz="1400" kern="1200" dirty="0" smtClean="0">
                <a:solidFill>
                  <a:schemeClr val="tx1"/>
                </a:solidFill>
                <a:latin typeface="Arial" charset="0"/>
                <a:ea typeface="標楷體" pitchFamily="65" charset="-120"/>
                <a:cs typeface="Arial" charset="0"/>
              </a:rPr>
              <a:t>11</a:t>
            </a:r>
            <a:r>
              <a:rPr kumimoji="1" lang="en-CA" sz="1400" kern="1200" baseline="30000" dirty="0" smtClean="0">
                <a:solidFill>
                  <a:schemeClr val="tx1"/>
                </a:solidFill>
                <a:latin typeface="Arial" charset="0"/>
                <a:ea typeface="標楷體" pitchFamily="65" charset="-120"/>
                <a:cs typeface="Arial" charset="0"/>
              </a:rPr>
              <a:t>th</a:t>
            </a:r>
            <a:r>
              <a:rPr kumimoji="1" lang="en-CA" sz="1400" kern="1200" dirty="0" smtClean="0">
                <a:solidFill>
                  <a:schemeClr val="tx1"/>
                </a:solidFill>
                <a:latin typeface="Arial" charset="0"/>
                <a:ea typeface="標楷體" pitchFamily="65" charset="-120"/>
                <a:cs typeface="Arial" charset="0"/>
              </a:rPr>
              <a:t> – 17</a:t>
            </a:r>
            <a:r>
              <a:rPr kumimoji="1" lang="en-CA" sz="1400" kern="1200" baseline="30000" dirty="0" smtClean="0">
                <a:solidFill>
                  <a:schemeClr val="tx1"/>
                </a:solidFill>
                <a:latin typeface="Arial" charset="0"/>
                <a:ea typeface="標楷體" pitchFamily="65" charset="-120"/>
                <a:cs typeface="Arial" charset="0"/>
              </a:rPr>
              <a:t>th</a:t>
            </a:r>
            <a:r>
              <a:rPr kumimoji="1" lang="en-CA" sz="1400" kern="1200" dirty="0" smtClean="0">
                <a:solidFill>
                  <a:schemeClr val="tx1"/>
                </a:solidFill>
                <a:latin typeface="Arial" charset="0"/>
                <a:ea typeface="標楷體" pitchFamily="65" charset="-120"/>
                <a:cs typeface="Arial" charset="0"/>
              </a:rPr>
              <a:t>, Jan. 2014</a:t>
            </a:r>
            <a:endParaRPr lang="en-US" altLang="zh-TW" sz="300" dirty="0" smtClean="0">
              <a:ea typeface="SimHei" pitchFamily="2" charset="-122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45018-0976-42E3-9BAE-1051E5FC0B3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67500" y="384175"/>
            <a:ext cx="2014538" cy="569436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2300" y="384175"/>
            <a:ext cx="5892800" cy="569436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16B327-6ECF-4638-AF55-1F616ABA456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384175"/>
            <a:ext cx="8059738" cy="65881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01746F-F0E7-4298-B3A3-1A8C8228A02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7063" y="384175"/>
            <a:ext cx="8059738" cy="65881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8EEF4E-5E98-4FE8-8110-5B6887B07F4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CCA7C-D523-4022-B4E2-912C76C8447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0C89C3-C8B5-45B1-8BC9-2820BED3FAB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260174-70CD-4599-9C65-362A50E26FA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A078AB-0404-4CE7-B3B2-C3B004FD531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57A521-FE53-4BCE-B70E-0091FEB56AE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2BD4CB-C660-4DB9-9C2F-200B6C3F3C3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0554F8-3353-452C-A753-334CFA90DDE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9" descr="bar_logoc"/>
          <p:cNvPicPr>
            <a:picLocks noChangeAspect="1" noChangeArrowheads="1"/>
          </p:cNvPicPr>
          <p:nvPr/>
        </p:nvPicPr>
        <p:blipFill>
          <a:blip r:embed="rId14" cstate="print"/>
          <a:srcRect l="6937"/>
          <a:stretch>
            <a:fillRect/>
          </a:stretch>
        </p:blipFill>
        <p:spPr bwMode="auto">
          <a:xfrm>
            <a:off x="-20638" y="6237288"/>
            <a:ext cx="8913813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22300" y="384175"/>
            <a:ext cx="8059738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Page Title: 32</a:t>
            </a:r>
            <a:r>
              <a:rPr lang="zh-TW" altLang="zh-TW" smtClean="0"/>
              <a:t> pt Arial</a:t>
            </a:r>
            <a:endParaRPr lang="en-US" altLang="ja-JP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7063" y="1123950"/>
            <a:ext cx="8054975" cy="495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Please use the following font and colors for your presentation.</a:t>
            </a:r>
          </a:p>
          <a:p>
            <a:pPr lvl="1"/>
            <a:r>
              <a:rPr lang="en-US" altLang="zh-TW" smtClean="0"/>
              <a:t>It is strongly recommended to use Arial for all areas of content. </a:t>
            </a:r>
          </a:p>
          <a:p>
            <a:pPr lvl="1"/>
            <a:r>
              <a:rPr lang="en-US" altLang="zh-TW" smtClean="0"/>
              <a:t>The following colors are recommended for various areas.</a:t>
            </a:r>
          </a:p>
          <a:p>
            <a:pPr lvl="2"/>
            <a:r>
              <a:rPr lang="en-US" altLang="zh-TW" smtClean="0"/>
              <a:t>Titles, subtitles and content: bold black.</a:t>
            </a:r>
          </a:p>
          <a:p>
            <a:pPr lvl="2"/>
            <a:r>
              <a:rPr lang="en-US" altLang="zh-TW" smtClean="0"/>
              <a:t>Support text: black, gray, blue and orange.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38638" y="6232525"/>
            <a:ext cx="463550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2E3A18AE-C5A5-4229-8CCC-CCA56E09B2F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7567613" y="165100"/>
            <a:ext cx="140493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kumimoji="1" lang="en-US" altLang="zh-TW" sz="1400" b="1" kern="1200" dirty="0" smtClean="0">
                <a:solidFill>
                  <a:srgbClr val="E86C1F"/>
                </a:solidFill>
                <a:latin typeface="Arial" charset="0"/>
                <a:ea typeface="SimHei" pitchFamily="2" charset="-122"/>
                <a:cs typeface="Arial" charset="0"/>
              </a:rPr>
              <a:t>JCT3V-G0xxx</a:t>
            </a:r>
            <a:endParaRPr kumimoji="1" lang="zh-TW" altLang="en-US" sz="1400" b="1" kern="1200" dirty="0">
              <a:solidFill>
                <a:srgbClr val="E86C1F"/>
              </a:solidFill>
              <a:latin typeface="Arial" charset="0"/>
              <a:ea typeface="新細明體" charset="-120"/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93" r:id="rId1"/>
    <p:sldLayoutId id="2147484182" r:id="rId2"/>
    <p:sldLayoutId id="2147484183" r:id="rId3"/>
    <p:sldLayoutId id="2147484184" r:id="rId4"/>
    <p:sldLayoutId id="2147484185" r:id="rId5"/>
    <p:sldLayoutId id="2147484186" r:id="rId6"/>
    <p:sldLayoutId id="2147484187" r:id="rId7"/>
    <p:sldLayoutId id="2147484188" r:id="rId8"/>
    <p:sldLayoutId id="2147484189" r:id="rId9"/>
    <p:sldLayoutId id="2147484190" r:id="rId10"/>
    <p:sldLayoutId id="2147484191" r:id="rId11"/>
    <p:sldLayoutId id="2147484192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SzPct val="95000"/>
        <a:buFont typeface="Arial" charset="0"/>
        <a:buChar char="•"/>
        <a:defRPr kumimoji="1">
          <a:solidFill>
            <a:schemeClr val="tx1"/>
          </a:solidFill>
          <a:latin typeface="+mn-lt"/>
          <a:ea typeface="+mn-ea"/>
          <a:cs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  <a:ea typeface="+mn-ea"/>
          <a:cs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09563" y="2673350"/>
            <a:ext cx="8524875" cy="1441450"/>
          </a:xfrm>
        </p:spPr>
        <p:txBody>
          <a:bodyPr/>
          <a:lstStyle/>
          <a:p>
            <a:r>
              <a:rPr lang="en-US" dirty="0" smtClean="0"/>
              <a:t>JCTVC-P0190_Non-RCE3_On padding of overlapped area for </a:t>
            </a:r>
            <a:r>
              <a:rPr lang="en-US" dirty="0" err="1" smtClean="0"/>
              <a:t>IntraBC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907704" y="4233446"/>
            <a:ext cx="5184576" cy="913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Kai Zhang, </a:t>
            </a:r>
            <a:r>
              <a:rPr lang="en-US" sz="2000" u="sng" dirty="0" smtClean="0"/>
              <a:t>Xiaozhong Xu</a:t>
            </a:r>
            <a:r>
              <a:rPr lang="en-US" sz="2000" dirty="0" smtClean="0"/>
              <a:t>, Jicheng An, Xianguo Zhang, Shan Liu, Shawmin Lei</a:t>
            </a:r>
            <a:endParaRPr lang="en-US" sz="2000" baseline="30000" dirty="0" smtClean="0"/>
          </a:p>
          <a:p>
            <a:pPr algn="ctr"/>
            <a:endParaRPr lang="en-US" sz="2000" baseline="30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(Method A)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Lossy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9</a:t>
            </a:fld>
            <a:endParaRPr lang="en-US" altLang="ja-JP"/>
          </a:p>
        </p:txBody>
      </p:sp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395534" y="1844828"/>
          <a:ext cx="8496943" cy="3168345"/>
        </p:xfrm>
        <a:graphic>
          <a:graphicData uri="http://schemas.openxmlformats.org/drawingml/2006/table">
            <a:tbl>
              <a:tblPr/>
              <a:tblGrid>
                <a:gridCol w="1632787"/>
                <a:gridCol w="762684"/>
                <a:gridCol w="762684"/>
                <a:gridCol w="762684"/>
                <a:gridCol w="762684"/>
                <a:gridCol w="762684"/>
                <a:gridCol w="762684"/>
                <a:gridCol w="762684"/>
                <a:gridCol w="762684"/>
                <a:gridCol w="762684"/>
              </a:tblGrid>
              <a:tr h="242621">
                <a:tc>
                  <a:txBody>
                    <a:bodyPr/>
                    <a:lstStyle/>
                    <a:p>
                      <a:pPr algn="l" fontAlgn="b"/>
                      <a:endParaRPr lang="en-US" sz="105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Main-tier</a:t>
                      </a:r>
                    </a:p>
                  </a:txBody>
                  <a:tcPr marL="7736" marR="7736" marT="77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High-tier</a:t>
                      </a:r>
                    </a:p>
                  </a:txBody>
                  <a:tcPr marL="7736" marR="7736" marT="77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Super-High-tier</a:t>
                      </a:r>
                    </a:p>
                  </a:txBody>
                  <a:tcPr marL="7736" marR="7736" marT="77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6893">
                <a:tc>
                  <a:txBody>
                    <a:bodyPr/>
                    <a:lstStyle/>
                    <a:p>
                      <a:pPr algn="l" fontAlgn="b"/>
                      <a:endParaRPr lang="en-US" sz="105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736" marR="7736" marT="773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7736" marR="7736" marT="77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7736" marR="7736" marT="77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7736" marR="7736" marT="77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621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F</a:t>
                      </a:r>
                    </a:p>
                  </a:txBody>
                  <a:tcPr marL="7736" marR="7736" marT="77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7736" marR="7736" marT="77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7736" marR="7736" marT="77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736" marR="7736" marT="77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42621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7736" marR="7736" marT="77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736" marR="7736" marT="77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736" marR="7736" marT="77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736" marR="7736" marT="77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2621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 4:4:4 SC</a:t>
                      </a:r>
                    </a:p>
                  </a:txBody>
                  <a:tcPr marL="7736" marR="7736" marT="77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7736" marR="7736" marT="77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7736" marR="7736" marT="77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7736" marR="7736" marT="77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2621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 4:4:4 Animation</a:t>
                      </a:r>
                    </a:p>
                  </a:txBody>
                  <a:tcPr marL="7736" marR="7736" marT="77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736" marR="7736" marT="77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736" marR="7736" marT="77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736" marR="7736" marT="77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2621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YCbCr 4:4:4 SC</a:t>
                      </a:r>
                    </a:p>
                  </a:txBody>
                  <a:tcPr marL="7736" marR="7736" marT="77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7736" marR="7736" marT="77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7736" marR="7736" marT="77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7736" marR="7736" marT="77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2621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YCbCr 4:4:4 Animation</a:t>
                      </a:r>
                    </a:p>
                  </a:txBody>
                  <a:tcPr marL="7736" marR="7736" marT="77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736" marR="7736" marT="77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736" marR="7736" marT="77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736" marR="7736" marT="77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2621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RangeExt</a:t>
                      </a:r>
                    </a:p>
                  </a:txBody>
                  <a:tcPr marL="7736" marR="7736" marT="77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736" marR="7736" marT="77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736" marR="7736" marT="77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736" marR="7736" marT="77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2621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 4:4:4 SC (Optional)</a:t>
                      </a:r>
                    </a:p>
                  </a:txBody>
                  <a:tcPr marL="7736" marR="7736" marT="77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-1.5%</a:t>
                      </a:r>
                    </a:p>
                  </a:txBody>
                  <a:tcPr marL="7736" marR="7736" marT="77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-1.5%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-1.5%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-1.4%</a:t>
                      </a:r>
                    </a:p>
                  </a:txBody>
                  <a:tcPr marL="7736" marR="7736" marT="77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-1.6%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-1.5%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-1.4%</a:t>
                      </a:r>
                    </a:p>
                  </a:txBody>
                  <a:tcPr marL="7736" marR="7736" marT="77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-1.6%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-1.5%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6893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YCbCr 4:4:4 SC (Optional)</a:t>
                      </a:r>
                    </a:p>
                  </a:txBody>
                  <a:tcPr marL="7736" marR="7736" marT="77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-1.6%</a:t>
                      </a:r>
                    </a:p>
                  </a:txBody>
                  <a:tcPr marL="7736" marR="7736" marT="77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-1.2%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-1.3%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-1.6%</a:t>
                      </a:r>
                    </a:p>
                  </a:txBody>
                  <a:tcPr marL="7736" marR="7736" marT="77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-1.3%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-1.5%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-1.5%</a:t>
                      </a:r>
                    </a:p>
                  </a:txBody>
                  <a:tcPr marL="7736" marR="7736" marT="77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-1.4%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-1.5%</a:t>
                      </a:r>
                    </a:p>
                  </a:txBody>
                  <a:tcPr marL="7736" marR="7736" marT="773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349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7736" marR="7736" marT="77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98%</a:t>
                      </a:r>
                    </a:p>
                  </a:txBody>
                  <a:tcPr marL="7736" marR="7736" marT="77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98%</a:t>
                      </a:r>
                    </a:p>
                  </a:txBody>
                  <a:tcPr marL="7736" marR="7736" marT="77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98%</a:t>
                      </a:r>
                    </a:p>
                  </a:txBody>
                  <a:tcPr marL="7736" marR="7736" marT="77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2621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7736" marR="7736" marT="77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90%</a:t>
                      </a:r>
                    </a:p>
                  </a:txBody>
                  <a:tcPr marL="7736" marR="7736" marT="77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88%</a:t>
                      </a:r>
                    </a:p>
                  </a:txBody>
                  <a:tcPr marL="7736" marR="7736" marT="77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80%</a:t>
                      </a:r>
                    </a:p>
                  </a:txBody>
                  <a:tcPr marL="7736" marR="7736" marT="77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(Method A)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Lossy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10</a:t>
            </a:fld>
            <a:endParaRPr lang="en-US" altLang="ja-JP"/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627064" y="2060850"/>
          <a:ext cx="7689354" cy="3024333"/>
        </p:xfrm>
        <a:graphic>
          <a:graphicData uri="http://schemas.openxmlformats.org/drawingml/2006/table">
            <a:tbl>
              <a:tblPr/>
              <a:tblGrid>
                <a:gridCol w="2022114"/>
                <a:gridCol w="944540"/>
                <a:gridCol w="944540"/>
                <a:gridCol w="944540"/>
                <a:gridCol w="944540"/>
                <a:gridCol w="944540"/>
                <a:gridCol w="944540"/>
              </a:tblGrid>
              <a:tr h="226119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Main-tier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High-tier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025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25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F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2611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611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 4:4:4 SC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611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 4:4:4 Animation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611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YCbCr 4:4:4 SC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611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YCbCr 4:4:4 Animation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025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RangeExt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025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 4:4:4 SC (Optional)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025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YCbCr 4:4:4 SC (Optional)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11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025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(Method A)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Lossy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11</a:t>
            </a:fld>
            <a:endParaRPr lang="en-US" altLang="ja-JP"/>
          </a:p>
        </p:txBody>
      </p:sp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539552" y="1772820"/>
          <a:ext cx="8054975" cy="3384375"/>
        </p:xfrm>
        <a:graphic>
          <a:graphicData uri="http://schemas.openxmlformats.org/drawingml/2006/table">
            <a:tbl>
              <a:tblPr/>
              <a:tblGrid>
                <a:gridCol w="2118263"/>
                <a:gridCol w="989452"/>
                <a:gridCol w="989452"/>
                <a:gridCol w="989452"/>
                <a:gridCol w="989452"/>
                <a:gridCol w="989452"/>
                <a:gridCol w="989452"/>
              </a:tblGrid>
              <a:tr h="256635">
                <a:tc>
                  <a:txBody>
                    <a:bodyPr/>
                    <a:lstStyle/>
                    <a:p>
                      <a:pPr algn="l" fontAlgn="b"/>
                      <a:endParaRPr lang="en-US" sz="105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Main-tier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High-tier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2675">
                <a:tc>
                  <a:txBody>
                    <a:bodyPr/>
                    <a:lstStyle/>
                    <a:p>
                      <a:pPr algn="l" fontAlgn="b"/>
                      <a:endParaRPr lang="en-US" sz="105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635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F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56635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6635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 4:4:4 SC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6635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 4:4:4 Animation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6635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YCbCr 4:4:4 SC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6635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YCbCr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4:4:4 Animation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6635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RangeExt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6635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 4:4:4 SC (Optional)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26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YCbCr 4:4:4 SC (Optional)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635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26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84%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2300" y="465931"/>
            <a:ext cx="8059738" cy="658813"/>
          </a:xfrm>
        </p:spPr>
        <p:txBody>
          <a:bodyPr/>
          <a:lstStyle/>
          <a:p>
            <a:r>
              <a:rPr lang="en-US" dirty="0" smtClean="0"/>
              <a:t>Results (Method B)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1922" y="1129754"/>
            <a:ext cx="8934575" cy="5035550"/>
          </a:xfrm>
        </p:spPr>
        <p:txBody>
          <a:bodyPr/>
          <a:lstStyle/>
          <a:p>
            <a:r>
              <a:rPr lang="en-US" dirty="0" smtClean="0"/>
              <a:t>Lossless results</a:t>
            </a:r>
          </a:p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12</a:t>
            </a:fld>
            <a:endParaRPr lang="en-US" altLang="ja-JP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1922" y="2545447"/>
            <a:ext cx="8841407" cy="2831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(Method B)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13</a:t>
            </a:fld>
            <a:endParaRPr lang="en-US" altLang="ja-JP"/>
          </a:p>
        </p:txBody>
      </p:sp>
      <p:pic>
        <p:nvPicPr>
          <p:cNvPr id="2355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094706"/>
            <a:ext cx="8915857" cy="2702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内容占位符 2"/>
          <p:cNvSpPr txBox="1">
            <a:spLocks/>
          </p:cNvSpPr>
          <p:nvPr/>
        </p:nvSpPr>
        <p:spPr bwMode="auto">
          <a:xfrm>
            <a:off x="101922" y="1129754"/>
            <a:ext cx="8934575" cy="503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ED6D00"/>
              </a:buClr>
              <a:buSzTx/>
              <a:buFont typeface="Arial" charset="0"/>
              <a:buChar char="▪"/>
              <a:tabLst/>
              <a:defRPr/>
            </a:pPr>
            <a:r>
              <a:rPr kumimoji="1" 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Lossless results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ED6D00"/>
              </a:buClr>
              <a:buSzTx/>
              <a:buFont typeface="Arial" charset="0"/>
              <a:buChar char="▪"/>
              <a:tabLst/>
              <a:defRPr/>
            </a:pPr>
            <a:endParaRPr kumimoji="1" lang="en-US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(Method </a:t>
            </a:r>
            <a:r>
              <a:rPr lang="en-US" b="0" dirty="0" smtClean="0"/>
              <a:t>B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Lossy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14</a:t>
            </a:fld>
            <a:endParaRPr lang="en-US" altLang="ja-JP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51" y="1700808"/>
            <a:ext cx="9060149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(Method </a:t>
            </a:r>
            <a:r>
              <a:rPr lang="en-US" b="0" dirty="0" smtClean="0"/>
              <a:t>B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Lossy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15</a:t>
            </a:fld>
            <a:endParaRPr lang="en-US" altLang="ja-JP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743368"/>
            <a:ext cx="8507289" cy="3269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(Method </a:t>
            </a:r>
            <a:r>
              <a:rPr lang="en-US" b="0" dirty="0" smtClean="0"/>
              <a:t>B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Lossy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16</a:t>
            </a:fld>
            <a:endParaRPr lang="en-US" altLang="ja-JP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1" y="1628800"/>
            <a:ext cx="8863231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1520" y="1123950"/>
            <a:ext cx="8640959" cy="4954588"/>
          </a:xfrm>
        </p:spPr>
        <p:txBody>
          <a:bodyPr/>
          <a:lstStyle/>
          <a:p>
            <a:r>
              <a:rPr lang="en-US" dirty="0" smtClean="0"/>
              <a:t>Two padding methods are proposed</a:t>
            </a:r>
          </a:p>
          <a:p>
            <a:r>
              <a:rPr lang="en-US" dirty="0" smtClean="0"/>
              <a:t>Method A: Achieve 0.9%, 0.8%, 1.5% and 1.6% BD-rate </a:t>
            </a:r>
            <a:r>
              <a:rPr lang="en-CA" dirty="0" smtClean="0"/>
              <a:t>reduction respectively for RGB SC, YUV SC, optional RGB SC, and optional YUV SC sequences in AI HE Main-Tier configurations</a:t>
            </a:r>
          </a:p>
          <a:p>
            <a:r>
              <a:rPr lang="en-US" dirty="0" smtClean="0"/>
              <a:t>Method B: Achieve 0.5%, </a:t>
            </a:r>
            <a:r>
              <a:rPr lang="en-US" dirty="0" smtClean="0"/>
              <a:t>0</a:t>
            </a:r>
            <a:r>
              <a:rPr lang="en-US" dirty="0" smtClean="0">
                <a:solidFill>
                  <a:schemeClr val="tx1"/>
                </a:solidFill>
              </a:rPr>
              <a:t>.5</a:t>
            </a:r>
            <a:r>
              <a:rPr lang="en-US" dirty="0" smtClean="0"/>
              <a:t>%, </a:t>
            </a:r>
            <a:r>
              <a:rPr lang="en-US" dirty="0" smtClean="0"/>
              <a:t>1.7% and 1.1% BD-rate </a:t>
            </a:r>
            <a:r>
              <a:rPr lang="en-CA" dirty="0" smtClean="0"/>
              <a:t>reduction respectively for RGB SC, YUV SC, optional RGB SC, and optional YUV SC sequences in AI HE Main-Tier configurations</a:t>
            </a:r>
            <a:endParaRPr lang="en-US" dirty="0" smtClean="0"/>
          </a:p>
          <a:p>
            <a:r>
              <a:rPr lang="en-US" dirty="0" smtClean="0"/>
              <a:t>Suggest one to be adopted</a:t>
            </a:r>
          </a:p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17</a:t>
            </a:fld>
            <a:endParaRPr lang="en-US" altLang="ja-JP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09563" y="2673350"/>
            <a:ext cx="8524875" cy="1441450"/>
          </a:xfrm>
        </p:spPr>
        <p:txBody>
          <a:bodyPr/>
          <a:lstStyle/>
          <a:p>
            <a:r>
              <a:rPr lang="en-US" dirty="0" smtClean="0"/>
              <a:t>Thank you for your attention!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Summary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95536" y="1123950"/>
            <a:ext cx="8496945" cy="4954588"/>
          </a:xfrm>
        </p:spPr>
        <p:txBody>
          <a:bodyPr/>
          <a:lstStyle/>
          <a:p>
            <a:r>
              <a:rPr lang="en-US" dirty="0" smtClean="0"/>
              <a:t>The Problem in Intra BC</a:t>
            </a:r>
          </a:p>
          <a:p>
            <a:pPr lvl="1"/>
            <a:r>
              <a:rPr lang="en-US" dirty="0" smtClean="0"/>
              <a:t>The reference block cannot be overlapped with the current block.</a:t>
            </a:r>
          </a:p>
          <a:p>
            <a:pPr lvl="1"/>
            <a:r>
              <a:rPr lang="en-US" dirty="0" smtClean="0"/>
              <a:t>Horizontal/vertical padding has an intrinsic contradiction</a:t>
            </a:r>
          </a:p>
          <a:p>
            <a:r>
              <a:rPr lang="en-US" dirty="0" smtClean="0"/>
              <a:t>Proposed</a:t>
            </a:r>
          </a:p>
          <a:p>
            <a:pPr lvl="1"/>
            <a:r>
              <a:rPr lang="en-US" dirty="0" smtClean="0"/>
              <a:t>Two padding methods</a:t>
            </a:r>
          </a:p>
          <a:p>
            <a:pPr lvl="1"/>
            <a:r>
              <a:rPr lang="en-US" dirty="0" smtClean="0"/>
              <a:t>An unreconstructed sample in the reference block is estimated by its prediction directly</a:t>
            </a:r>
            <a:endParaRPr lang="en-CA" dirty="0" smtClean="0"/>
          </a:p>
          <a:p>
            <a:r>
              <a:rPr lang="en-US" dirty="0" smtClean="0"/>
              <a:t>Results</a:t>
            </a:r>
          </a:p>
          <a:p>
            <a:pPr lvl="1"/>
            <a:r>
              <a:rPr lang="en-US" dirty="0" smtClean="0"/>
              <a:t>Achieve 0.9%, 0.8%, 1.5% and 1.6% BD-rate </a:t>
            </a:r>
            <a:r>
              <a:rPr lang="en-CA" dirty="0" smtClean="0"/>
              <a:t>reduction respectively for RGB SC, YUV SC, optional RGB SC, and optional YUV SC sequences in AI HE Main-Tier configurations.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problem in Intra BC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3528" y="1042988"/>
            <a:ext cx="8363273" cy="4954588"/>
          </a:xfrm>
        </p:spPr>
        <p:txBody>
          <a:bodyPr/>
          <a:lstStyle/>
          <a:p>
            <a:r>
              <a:rPr lang="en-US" dirty="0" smtClean="0"/>
              <a:t>The reference block cannot be overlapped with the current block.</a:t>
            </a:r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r>
              <a:rPr lang="en-US" sz="2400" dirty="0" smtClean="0">
                <a:solidFill>
                  <a:srgbClr val="000000"/>
                </a:solidFill>
                <a:cs typeface="+mn-cs"/>
              </a:rPr>
              <a:t>Horizontal/vertical padding has an intrinsic contradiction</a:t>
            </a:r>
          </a:p>
          <a:p>
            <a:pPr lvl="1"/>
            <a:r>
              <a:rPr lang="en-US" dirty="0" smtClean="0"/>
              <a:t>A sample in the overlapped area is in the reference block as well as in the current block. </a:t>
            </a:r>
          </a:p>
          <a:p>
            <a:pPr lvl="1"/>
            <a:r>
              <a:rPr lang="en-US" dirty="0" smtClean="0"/>
              <a:t>As a sample in the current block, it should be predicted to a prediction value in the prediction process.</a:t>
            </a:r>
          </a:p>
          <a:p>
            <a:pPr lvl="1"/>
            <a:r>
              <a:rPr lang="en-US" dirty="0" smtClean="0"/>
              <a:t>As a sample in the reference block, it should be padded to a padding value in the padding process on the other hand. </a:t>
            </a:r>
          </a:p>
          <a:p>
            <a:pPr lvl="1"/>
            <a:r>
              <a:rPr lang="en-US" dirty="0" smtClean="0"/>
              <a:t>The estimation for sample may be contrary in the prediction and padding process in </a:t>
            </a:r>
            <a:r>
              <a:rPr lang="en-US" dirty="0" smtClean="0">
                <a:solidFill>
                  <a:srgbClr val="000000"/>
                </a:solidFill>
              </a:rPr>
              <a:t>horizontal/vertical padding</a:t>
            </a:r>
            <a:r>
              <a:rPr lang="en-US" dirty="0" smtClean="0"/>
              <a:t>.</a:t>
            </a:r>
          </a:p>
          <a:p>
            <a:endParaRPr lang="en-GB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2</a:t>
            </a:fld>
            <a:endParaRPr lang="en-US" altLang="ja-JP"/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problem in Intra BC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example</a:t>
            </a:r>
          </a:p>
          <a:p>
            <a:pPr lvl="1"/>
            <a:r>
              <a:rPr lang="en-US" dirty="0" smtClean="0"/>
              <a:t>In the Intra BC prediction process, sample </a:t>
            </a:r>
            <a:r>
              <a:rPr lang="en-US" i="1" dirty="0" smtClean="0"/>
              <a:t>A</a:t>
            </a:r>
            <a:r>
              <a:rPr lang="en-US" dirty="0" smtClean="0"/>
              <a:t> is estimated to be equal to sample </a:t>
            </a:r>
            <a:r>
              <a:rPr lang="en-US" i="1" dirty="0" smtClean="0"/>
              <a:t>B</a:t>
            </a:r>
            <a:r>
              <a:rPr lang="en-US" dirty="0" smtClean="0"/>
              <a:t> (white).</a:t>
            </a:r>
          </a:p>
          <a:p>
            <a:pPr lvl="1"/>
            <a:r>
              <a:rPr lang="en-US" dirty="0" smtClean="0"/>
              <a:t>But it is also estimated to be equal to sample </a:t>
            </a:r>
            <a:r>
              <a:rPr lang="en-US" i="1" dirty="0" smtClean="0"/>
              <a:t>D</a:t>
            </a:r>
            <a:r>
              <a:rPr lang="en-US" dirty="0" smtClean="0"/>
              <a:t> (black) in the horizontal padding process 	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3</a:t>
            </a:fld>
            <a:endParaRPr lang="en-US" altLang="ja-JP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25" name="Object 1"/>
          <p:cNvGraphicFramePr>
            <a:graphicFrameLocks noChangeAspect="1"/>
          </p:cNvGraphicFramePr>
          <p:nvPr/>
        </p:nvGraphicFramePr>
        <p:xfrm>
          <a:off x="323528" y="2852936"/>
          <a:ext cx="4765362" cy="3379589"/>
        </p:xfrm>
        <a:graphic>
          <a:graphicData uri="http://schemas.openxmlformats.org/presentationml/2006/ole">
            <p:oleObj spid="_x0000_s1025" name="Visio" r:id="rId3" imgW="5980938" imgH="4252912" progId="">
              <p:embed/>
            </p:oleObj>
          </a:graphicData>
        </a:graphic>
      </p:graphicFrame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5737558" y="3108407"/>
          <a:ext cx="2944480" cy="3344929"/>
        </p:xfrm>
        <a:graphic>
          <a:graphicData uri="http://schemas.openxmlformats.org/presentationml/2006/ole">
            <p:oleObj spid="_x0000_s1027" name="Visio" r:id="rId4" imgW="3922776" imgH="4462780" progId="">
              <p:embed/>
            </p:oleObj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7063" y="105891"/>
            <a:ext cx="8059738" cy="658813"/>
          </a:xfrm>
        </p:spPr>
        <p:txBody>
          <a:bodyPr/>
          <a:lstStyle/>
          <a:p>
            <a:r>
              <a:rPr lang="en-US" dirty="0" smtClean="0"/>
              <a:t>Proposed Method A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9511" y="764704"/>
            <a:ext cx="8712969" cy="5035550"/>
          </a:xfrm>
        </p:spPr>
        <p:txBody>
          <a:bodyPr/>
          <a:lstStyle/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r>
              <a:rPr lang="en-US" sz="2400" dirty="0" smtClean="0"/>
              <a:t>A true padding method is proposed</a:t>
            </a:r>
          </a:p>
          <a:p>
            <a:pPr marL="742950" lvl="2" indent="-342900">
              <a:spcBef>
                <a:spcPct val="50000"/>
              </a:spcBef>
              <a:buFont typeface="Arial" charset="0"/>
              <a:buChar char="▪"/>
            </a:pPr>
            <a:r>
              <a:rPr lang="en-US" sz="2400" dirty="0" smtClean="0"/>
              <a:t>The prediction value for a sample in the prediction process is treated as the padding value directly.</a:t>
            </a:r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r>
              <a:rPr lang="en-US" sz="2400" dirty="0" smtClean="0"/>
              <a:t>Example</a:t>
            </a:r>
          </a:p>
          <a:p>
            <a:pPr marL="742950" lvl="2" indent="-342900">
              <a:spcBef>
                <a:spcPct val="50000"/>
              </a:spcBef>
              <a:buFont typeface="Arial" charset="0"/>
              <a:buChar char="▪"/>
            </a:pPr>
            <a:r>
              <a:rPr lang="en-US" sz="2400" dirty="0" smtClean="0"/>
              <a:t>In the Intra BC prediction process, sample </a:t>
            </a:r>
            <a:r>
              <a:rPr lang="en-US" sz="2400" i="1" dirty="0" smtClean="0"/>
              <a:t>A</a:t>
            </a:r>
            <a:r>
              <a:rPr lang="en-US" sz="2400" dirty="0" smtClean="0"/>
              <a:t> is estimated to be equal to sample </a:t>
            </a:r>
            <a:r>
              <a:rPr lang="en-US" sz="2400" i="1" dirty="0" smtClean="0"/>
              <a:t>B</a:t>
            </a:r>
            <a:r>
              <a:rPr lang="en-US" sz="2400" dirty="0" smtClean="0"/>
              <a:t> (white).</a:t>
            </a:r>
          </a:p>
          <a:p>
            <a:pPr marL="742950" lvl="2" indent="-342900">
              <a:spcBef>
                <a:spcPct val="50000"/>
              </a:spcBef>
              <a:buFont typeface="Arial" charset="0"/>
              <a:buChar char="▪"/>
            </a:pPr>
            <a:r>
              <a:rPr lang="en-US" sz="2400" dirty="0" smtClean="0"/>
              <a:t>So </a:t>
            </a:r>
            <a:r>
              <a:rPr lang="en-US" sz="2400" i="1" dirty="0" smtClean="0"/>
              <a:t>A</a:t>
            </a:r>
            <a:r>
              <a:rPr lang="en-US" sz="2400" dirty="0" smtClean="0"/>
              <a:t> is estimated to be equal to its predicted value, </a:t>
            </a:r>
            <a:r>
              <a:rPr lang="en-US" sz="2400" i="1" dirty="0" smtClean="0"/>
              <a:t>i.e. </a:t>
            </a:r>
            <a:r>
              <a:rPr lang="en-US" sz="2400" dirty="0" smtClean="0"/>
              <a:t>white, in the true padding process.</a:t>
            </a:r>
          </a:p>
          <a:p>
            <a:pPr marL="342900" lvl="1" indent="-342900">
              <a:spcBef>
                <a:spcPct val="50000"/>
              </a:spcBef>
              <a:buFont typeface="Arial" charset="0"/>
              <a:buChar char="▪"/>
            </a:pPr>
            <a:r>
              <a:rPr lang="en-US" sz="2400" dirty="0" smtClean="0"/>
              <a:t>There should be some replicated pattern in a block if the Intra BC is applied mode with overlapped blocks</a:t>
            </a:r>
          </a:p>
          <a:p>
            <a:pPr marL="742950" lvl="2" indent="-342900">
              <a:spcBef>
                <a:spcPct val="50000"/>
              </a:spcBef>
              <a:buFont typeface="Arial" charset="0"/>
              <a:buChar char="▪"/>
            </a:pPr>
            <a:r>
              <a:rPr lang="en-US" sz="2400" dirty="0" smtClean="0"/>
              <a:t>True padding method can reflect the replicated pattern in the reference block much better</a:t>
            </a:r>
            <a:endParaRPr lang="en-US" sz="2200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4</a:t>
            </a:fld>
            <a:endParaRPr lang="en-US" altLang="ja-JP"/>
          </a:p>
        </p:txBody>
      </p:sp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018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Method 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063" y="1123950"/>
            <a:ext cx="8054975" cy="936898"/>
          </a:xfrm>
        </p:spPr>
        <p:txBody>
          <a:bodyPr/>
          <a:lstStyle/>
          <a:p>
            <a:r>
              <a:rPr lang="en-US" dirty="0" smtClean="0"/>
              <a:t>Overlapped area is divided by two regions, using the extended BV along the same line towards the overlapped area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5</a:t>
            </a:fld>
            <a:endParaRPr lang="en-US" altLang="ja-JP"/>
          </a:p>
        </p:txBody>
      </p:sp>
      <p:pic>
        <p:nvPicPr>
          <p:cNvPr id="22530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140968"/>
            <a:ext cx="3168352" cy="3154080"/>
          </a:xfrm>
          <a:prstGeom prst="rect">
            <a:avLst/>
          </a:prstGeom>
          <a:noFill/>
        </p:spPr>
      </p:pic>
      <p:pic>
        <p:nvPicPr>
          <p:cNvPr id="2252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2187" y="3066281"/>
            <a:ext cx="3128751" cy="3171031"/>
          </a:xfrm>
          <a:prstGeom prst="rect">
            <a:avLst/>
          </a:prstGeom>
          <a:noFill/>
        </p:spPr>
      </p:pic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0" y="2562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TW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		</a:t>
            </a:r>
            <a:endParaRPr kumimoji="0" lang="en-US" altLang="zh-TW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2300" y="465931"/>
            <a:ext cx="8059738" cy="658813"/>
          </a:xfrm>
        </p:spPr>
        <p:txBody>
          <a:bodyPr/>
          <a:lstStyle/>
          <a:p>
            <a:r>
              <a:rPr lang="en-US" dirty="0" smtClean="0"/>
              <a:t>Results (Method A)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1922" y="1129754"/>
            <a:ext cx="8934575" cy="5035550"/>
          </a:xfrm>
        </p:spPr>
        <p:txBody>
          <a:bodyPr/>
          <a:lstStyle/>
          <a:p>
            <a:r>
              <a:rPr lang="en-US" dirty="0" smtClean="0"/>
              <a:t>Lossless results</a:t>
            </a:r>
          </a:p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6</a:t>
            </a:fld>
            <a:endParaRPr lang="en-US" altLang="ja-JP"/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323526" y="1844831"/>
          <a:ext cx="8712976" cy="3672400"/>
        </p:xfrm>
        <a:graphic>
          <a:graphicData uri="http://schemas.openxmlformats.org/drawingml/2006/table">
            <a:tbl>
              <a:tblPr/>
              <a:tblGrid>
                <a:gridCol w="1601103"/>
                <a:gridCol w="567833"/>
                <a:gridCol w="567833"/>
                <a:gridCol w="567833"/>
                <a:gridCol w="567833"/>
                <a:gridCol w="567833"/>
                <a:gridCol w="567833"/>
                <a:gridCol w="567833"/>
                <a:gridCol w="567833"/>
                <a:gridCol w="645405"/>
                <a:gridCol w="645405"/>
                <a:gridCol w="645405"/>
                <a:gridCol w="632994"/>
              </a:tblGrid>
              <a:tr h="26282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94" marR="6494" marT="649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C0C0C0"/>
                          </a:solidFill>
                          <a:latin typeface="Calibri"/>
                        </a:rPr>
                        <a:t>AI</a:t>
                      </a:r>
                    </a:p>
                  </a:txBody>
                  <a:tcPr marL="6494" marR="6494" marT="649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282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94" marR="6494" marT="649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C0C0C0"/>
                          </a:solidFill>
                          <a:latin typeface="Calibri"/>
                        </a:rPr>
                        <a:t>Compression ratio</a:t>
                      </a:r>
                    </a:p>
                  </a:txBody>
                  <a:tcPr marL="6494" marR="6494" marT="649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C0C0C0"/>
                          </a:solidFill>
                          <a:latin typeface="Calibri"/>
                        </a:rPr>
                        <a:t>Bit-rate increase</a:t>
                      </a:r>
                    </a:p>
                  </a:txBody>
                  <a:tcPr marL="6494" marR="6494" marT="649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088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94" marR="6494" marT="649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</a:t>
                      </a:r>
                    </a:p>
                  </a:txBody>
                  <a:tcPr marL="6494" marR="6494" marT="649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Average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Min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Max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</a:t>
                      </a:r>
                    </a:p>
                  </a:txBody>
                  <a:tcPr marL="6494" marR="6494" marT="649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Avg</a:t>
                      </a:r>
                    </a:p>
                  </a:txBody>
                  <a:tcPr marL="6494" marR="6494" marT="64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Min</a:t>
                      </a:r>
                    </a:p>
                  </a:txBody>
                  <a:tcPr marL="6494" marR="6494" marT="64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Max</a:t>
                      </a:r>
                    </a:p>
                  </a:txBody>
                  <a:tcPr marL="6494" marR="6494" marT="64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32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94" marR="6494" marT="649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Ref.</a:t>
                      </a:r>
                    </a:p>
                  </a:txBody>
                  <a:tcPr marL="6494" marR="6494" marT="649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Tested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Ref.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Tested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Ref.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Tested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Ref.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Tested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132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Class F</a:t>
                      </a:r>
                    </a:p>
                  </a:txBody>
                  <a:tcPr marL="6494" marR="6494" marT="649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4.58</a:t>
                      </a:r>
                    </a:p>
                  </a:txBody>
                  <a:tcPr marL="6494" marR="6494" marT="649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4.59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5.59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5.59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2.27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2.27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11.20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11.21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-0.1%</a:t>
                      </a:r>
                    </a:p>
                  </a:txBody>
                  <a:tcPr marL="6494" marR="6494" marT="649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-0.1%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-0.2%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32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Class B</a:t>
                      </a:r>
                    </a:p>
                  </a:txBody>
                  <a:tcPr marL="6494" marR="6494" marT="649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2.25</a:t>
                      </a:r>
                    </a:p>
                  </a:txBody>
                  <a:tcPr marL="6494" marR="6494" marT="649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2.25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2.26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2.26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2.08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2.08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2.44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2.44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494" marR="6494" marT="649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32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 4:4:4 SC</a:t>
                      </a:r>
                    </a:p>
                  </a:txBody>
                  <a:tcPr marL="6494" marR="6494" marT="649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9.40</a:t>
                      </a:r>
                    </a:p>
                  </a:txBody>
                  <a:tcPr marL="6494" marR="6494" marT="649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9.43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11.7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11.79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6.50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6.50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19.62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20.07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-0.2%</a:t>
                      </a:r>
                    </a:p>
                  </a:txBody>
                  <a:tcPr marL="6494" marR="6494" marT="649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-0.4%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-2.2%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32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 4:4:4 Animation</a:t>
                      </a:r>
                    </a:p>
                  </a:txBody>
                  <a:tcPr marL="6494" marR="6494" marT="649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2.83</a:t>
                      </a:r>
                    </a:p>
                  </a:txBody>
                  <a:tcPr marL="6494" marR="6494" marT="649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2.83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2.9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2.86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2.41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2.41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3.14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3.14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494" marR="6494" marT="649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32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YCbCr 4:4:4 SC</a:t>
                      </a:r>
                    </a:p>
                  </a:txBody>
                  <a:tcPr marL="6494" marR="6494" marT="649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11.17</a:t>
                      </a:r>
                    </a:p>
                  </a:txBody>
                  <a:tcPr marL="6494" marR="6494" marT="649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11.21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13.5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13.61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7.96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7.97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21.63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22.11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-0.3%</a:t>
                      </a:r>
                    </a:p>
                  </a:txBody>
                  <a:tcPr marL="6494" marR="6494" marT="649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-0.5%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-2.2%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32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YCbCr 4:4:4 Animation</a:t>
                      </a:r>
                    </a:p>
                  </a:txBody>
                  <a:tcPr marL="6494" marR="6494" marT="649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3.05</a:t>
                      </a:r>
                    </a:p>
                  </a:txBody>
                  <a:tcPr marL="6494" marR="6494" marT="649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3.05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3.2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3.22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2.62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2.62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3.98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3.98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494" marR="6494" marT="649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32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RangeExt</a:t>
                      </a:r>
                    </a:p>
                  </a:txBody>
                  <a:tcPr marL="6494" marR="6494" marT="649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1.98</a:t>
                      </a:r>
                    </a:p>
                  </a:txBody>
                  <a:tcPr marL="6494" marR="6494" marT="649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1.98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2.44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2.44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1.52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1.52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4.43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4.43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494" marR="6494" marT="649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32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 4:4:4 SC (Optional)</a:t>
                      </a:r>
                    </a:p>
                  </a:txBody>
                  <a:tcPr marL="6494" marR="6494" marT="649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30.91</a:t>
                      </a:r>
                    </a:p>
                  </a:txBody>
                  <a:tcPr marL="6494" marR="6494" marT="649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31.22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34.30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34.74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17.27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17.28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48.88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49.29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-1.0%</a:t>
                      </a:r>
                    </a:p>
                  </a:txBody>
                  <a:tcPr marL="6494" marR="6494" marT="649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-1.1%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-2.4%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-0.1%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32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YCbCr 4:4:4 SC (Optional)</a:t>
                      </a:r>
                    </a:p>
                  </a:txBody>
                  <a:tcPr marL="6494" marR="6494" marT="649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35.53</a:t>
                      </a:r>
                    </a:p>
                  </a:txBody>
                  <a:tcPr marL="6494" marR="6494" marT="649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36.00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38.63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39.18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24.30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24.37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58.96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59.83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-1.3%</a:t>
                      </a:r>
                    </a:p>
                  </a:txBody>
                  <a:tcPr marL="6494" marR="6494" marT="649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-1.3%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-2.1%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-0.3%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32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Enc Time[%]</a:t>
                      </a:r>
                    </a:p>
                  </a:txBody>
                  <a:tcPr marL="6494" marR="6494" marT="649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100%</a:t>
                      </a:r>
                    </a:p>
                  </a:txBody>
                  <a:tcPr marL="6494" marR="6494" marT="649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132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Dec Time[%]</a:t>
                      </a:r>
                    </a:p>
                  </a:txBody>
                  <a:tcPr marL="6494" marR="6494" marT="649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89%</a:t>
                      </a:r>
                    </a:p>
                  </a:txBody>
                  <a:tcPr marL="6494" marR="6494" marT="649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(Method A)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Lossless results</a:t>
            </a:r>
          </a:p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7</a:t>
            </a:fld>
            <a:endParaRPr lang="en-US" altLang="ja-JP"/>
          </a:p>
        </p:txBody>
      </p:sp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251512" y="1844826"/>
          <a:ext cx="8712975" cy="3672405"/>
        </p:xfrm>
        <a:graphic>
          <a:graphicData uri="http://schemas.openxmlformats.org/drawingml/2006/table">
            <a:tbl>
              <a:tblPr/>
              <a:tblGrid>
                <a:gridCol w="1601102"/>
                <a:gridCol w="567833"/>
                <a:gridCol w="567833"/>
                <a:gridCol w="567833"/>
                <a:gridCol w="567833"/>
                <a:gridCol w="567833"/>
                <a:gridCol w="567833"/>
                <a:gridCol w="567833"/>
                <a:gridCol w="567833"/>
                <a:gridCol w="645405"/>
                <a:gridCol w="645405"/>
                <a:gridCol w="645405"/>
                <a:gridCol w="632994"/>
              </a:tblGrid>
              <a:tr h="244827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94" marR="6494" marT="649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C0C0C0"/>
                          </a:solidFill>
                          <a:latin typeface="Calibri"/>
                        </a:rPr>
                        <a:t>RA</a:t>
                      </a:r>
                    </a:p>
                  </a:txBody>
                  <a:tcPr marL="6494" marR="6494" marT="649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4827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94" marR="6494" marT="649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C0C0C0"/>
                          </a:solidFill>
                          <a:latin typeface="Calibri"/>
                        </a:rPr>
                        <a:t>Compression ratio</a:t>
                      </a:r>
                    </a:p>
                  </a:txBody>
                  <a:tcPr marL="6494" marR="6494" marT="649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C0C0C0"/>
                          </a:solidFill>
                          <a:latin typeface="Calibri"/>
                        </a:rPr>
                        <a:t>Bit-rate increase</a:t>
                      </a:r>
                    </a:p>
                  </a:txBody>
                  <a:tcPr marL="6494" marR="6494" marT="649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4827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94" marR="6494" marT="649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</a:t>
                      </a:r>
                    </a:p>
                  </a:txBody>
                  <a:tcPr marL="6494" marR="6494" marT="649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Average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Min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Max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</a:t>
                      </a:r>
                    </a:p>
                  </a:txBody>
                  <a:tcPr marL="6494" marR="6494" marT="649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Avg</a:t>
                      </a:r>
                    </a:p>
                  </a:txBody>
                  <a:tcPr marL="6494" marR="6494" marT="64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Min</a:t>
                      </a:r>
                    </a:p>
                  </a:txBody>
                  <a:tcPr marL="6494" marR="6494" marT="64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Max</a:t>
                      </a:r>
                    </a:p>
                  </a:txBody>
                  <a:tcPr marL="6494" marR="6494" marT="64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827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94" marR="6494" marT="649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Ref.</a:t>
                      </a:r>
                    </a:p>
                  </a:txBody>
                  <a:tcPr marL="6494" marR="6494" marT="649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Tested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Ref.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Tested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Ref.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Tested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Ref.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Tested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482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Class F</a:t>
                      </a:r>
                    </a:p>
                  </a:txBody>
                  <a:tcPr marL="6494" marR="6494" marT="649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8.64</a:t>
                      </a:r>
                    </a:p>
                  </a:txBody>
                  <a:tcPr marL="6494" marR="6494" marT="649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8.64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35.85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35.87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3.01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3.01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88.86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88.94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494" marR="6494" marT="649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-0.1%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82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Class B</a:t>
                      </a:r>
                    </a:p>
                  </a:txBody>
                  <a:tcPr marL="6494" marR="6494" marT="649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2.60</a:t>
                      </a:r>
                    </a:p>
                  </a:txBody>
                  <a:tcPr marL="6494" marR="6494" marT="649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2.60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2.60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2.60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2.57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2.57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2.64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2.64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494" marR="6494" marT="649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82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 4:4:4 SC</a:t>
                      </a:r>
                    </a:p>
                  </a:txBody>
                  <a:tcPr marL="6494" marR="6494" marT="649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56.83</a:t>
                      </a:r>
                    </a:p>
                  </a:txBody>
                  <a:tcPr marL="6494" marR="6494" marT="649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56.88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140.5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141.67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20.03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20.04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290.96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297.49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-0.1%</a:t>
                      </a:r>
                    </a:p>
                  </a:txBody>
                  <a:tcPr marL="6494" marR="6494" marT="649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-0.4%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-2.2%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82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 4:4:4 Animation</a:t>
                      </a:r>
                    </a:p>
                  </a:txBody>
                  <a:tcPr marL="6494" marR="6494" marT="649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3.67</a:t>
                      </a:r>
                    </a:p>
                  </a:txBody>
                  <a:tcPr marL="6494" marR="6494" marT="649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3.67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3.7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3.68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3.47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3.47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3.86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3.86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494" marR="6494" marT="649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82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YCbCr 4:4:4 SC</a:t>
                      </a:r>
                    </a:p>
                  </a:txBody>
                  <a:tcPr marL="6494" marR="6494" marT="649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71.01</a:t>
                      </a:r>
                    </a:p>
                  </a:txBody>
                  <a:tcPr marL="6494" marR="6494" marT="649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71.09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161.3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162.55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24.73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24.74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321.23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328.18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-0.1%</a:t>
                      </a:r>
                    </a:p>
                  </a:txBody>
                  <a:tcPr marL="6494" marR="6494" marT="649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-0.4%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-2.1%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82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YCbCr 4:4:4 Animation</a:t>
                      </a:r>
                    </a:p>
                  </a:txBody>
                  <a:tcPr marL="6494" marR="6494" marT="649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3.87</a:t>
                      </a:r>
                    </a:p>
                  </a:txBody>
                  <a:tcPr marL="6494" marR="6494" marT="649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3.87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4.5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4.49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2.79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2.79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5.70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5.70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494" marR="6494" marT="649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82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RangeExt</a:t>
                      </a:r>
                    </a:p>
                  </a:txBody>
                  <a:tcPr marL="6494" marR="6494" marT="649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2.14</a:t>
                      </a:r>
                    </a:p>
                  </a:txBody>
                  <a:tcPr marL="6494" marR="6494" marT="649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2.14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2.57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2.57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1.59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1.59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4.50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4.50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494" marR="6494" marT="649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82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 4:4:4 SC (Optional)</a:t>
                      </a:r>
                    </a:p>
                  </a:txBody>
                  <a:tcPr marL="6494" marR="6494" marT="649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70.95</a:t>
                      </a:r>
                    </a:p>
                  </a:txBody>
                  <a:tcPr marL="6494" marR="6494" marT="649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71.17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329.65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337.21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19.93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19.94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498.73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516.71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-0.3%</a:t>
                      </a:r>
                    </a:p>
                  </a:txBody>
                  <a:tcPr marL="6494" marR="6494" marT="649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-1.5%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-3.5%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-0.1%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82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YCbCr 4:4:4 SC (Optional)</a:t>
                      </a:r>
                    </a:p>
                  </a:txBody>
                  <a:tcPr marL="6494" marR="6494" marT="649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109.02</a:t>
                      </a:r>
                    </a:p>
                  </a:txBody>
                  <a:tcPr marL="6494" marR="6494" marT="649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109.63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356.47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363.04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32.52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32.61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601.48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612.10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-0.6%</a:t>
                      </a:r>
                    </a:p>
                  </a:txBody>
                  <a:tcPr marL="6494" marR="6494" marT="649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-1.3%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-2.0%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-0.3%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82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Enc Time[%]</a:t>
                      </a:r>
                    </a:p>
                  </a:txBody>
                  <a:tcPr marL="6494" marR="6494" marT="649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99%</a:t>
                      </a:r>
                    </a:p>
                  </a:txBody>
                  <a:tcPr marL="6494" marR="6494" marT="649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482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Dec Time[%]</a:t>
                      </a:r>
                    </a:p>
                  </a:txBody>
                  <a:tcPr marL="6494" marR="6494" marT="649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97%</a:t>
                      </a:r>
                    </a:p>
                  </a:txBody>
                  <a:tcPr marL="6494" marR="6494" marT="649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(Method A)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Lossless results</a:t>
            </a:r>
          </a:p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8</a:t>
            </a:fld>
            <a:endParaRPr lang="en-US" altLang="ja-JP"/>
          </a:p>
        </p:txBody>
      </p:sp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323526" y="1844826"/>
          <a:ext cx="8568956" cy="3672405"/>
        </p:xfrm>
        <a:graphic>
          <a:graphicData uri="http://schemas.openxmlformats.org/drawingml/2006/table">
            <a:tbl>
              <a:tblPr/>
              <a:tblGrid>
                <a:gridCol w="1574638"/>
                <a:gridCol w="558447"/>
                <a:gridCol w="558447"/>
                <a:gridCol w="558447"/>
                <a:gridCol w="558447"/>
                <a:gridCol w="558447"/>
                <a:gridCol w="558447"/>
                <a:gridCol w="558447"/>
                <a:gridCol w="558447"/>
                <a:gridCol w="634737"/>
                <a:gridCol w="634737"/>
                <a:gridCol w="634737"/>
                <a:gridCol w="622531"/>
              </a:tblGrid>
              <a:tr h="244827">
                <a:tc>
                  <a:txBody>
                    <a:bodyPr/>
                    <a:lstStyle/>
                    <a:p>
                      <a:pPr algn="l" fontAlgn="b"/>
                      <a:endParaRPr lang="en-US" sz="105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94" marR="6494" marT="649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>
                          <a:solidFill>
                            <a:srgbClr val="C0C0C0"/>
                          </a:solidFill>
                          <a:latin typeface="Calibri"/>
                        </a:rPr>
                        <a:t>LB</a:t>
                      </a:r>
                    </a:p>
                  </a:txBody>
                  <a:tcPr marL="6494" marR="6494" marT="649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4827">
                <a:tc>
                  <a:txBody>
                    <a:bodyPr/>
                    <a:lstStyle/>
                    <a:p>
                      <a:pPr algn="l" fontAlgn="b"/>
                      <a:endParaRPr lang="en-US" sz="105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94" marR="6494" marT="649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>
                          <a:solidFill>
                            <a:srgbClr val="C0C0C0"/>
                          </a:solidFill>
                          <a:latin typeface="Calibri"/>
                        </a:rPr>
                        <a:t>Compression ratio</a:t>
                      </a:r>
                    </a:p>
                  </a:txBody>
                  <a:tcPr marL="6494" marR="6494" marT="649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>
                          <a:solidFill>
                            <a:srgbClr val="C0C0C0"/>
                          </a:solidFill>
                          <a:latin typeface="Calibri"/>
                        </a:rPr>
                        <a:t>Bit-rate increase</a:t>
                      </a:r>
                    </a:p>
                  </a:txBody>
                  <a:tcPr marL="6494" marR="6494" marT="649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4827">
                <a:tc>
                  <a:txBody>
                    <a:bodyPr/>
                    <a:lstStyle/>
                    <a:p>
                      <a:pPr algn="l" fontAlgn="b"/>
                      <a:endParaRPr lang="en-US" sz="105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94" marR="6494" marT="649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</a:t>
                      </a:r>
                    </a:p>
                  </a:txBody>
                  <a:tcPr marL="6494" marR="6494" marT="649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Average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Min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Max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</a:t>
                      </a:r>
                    </a:p>
                  </a:txBody>
                  <a:tcPr marL="6494" marR="6494" marT="649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Avg</a:t>
                      </a:r>
                    </a:p>
                  </a:txBody>
                  <a:tcPr marL="6494" marR="6494" marT="64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Min</a:t>
                      </a:r>
                    </a:p>
                  </a:txBody>
                  <a:tcPr marL="6494" marR="6494" marT="64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Max</a:t>
                      </a:r>
                    </a:p>
                  </a:txBody>
                  <a:tcPr marL="6494" marR="6494" marT="649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827">
                <a:tc>
                  <a:txBody>
                    <a:bodyPr/>
                    <a:lstStyle/>
                    <a:p>
                      <a:pPr algn="l" fontAlgn="b"/>
                      <a:endParaRPr lang="en-US" sz="105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94" marR="6494" marT="649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Ref.</a:t>
                      </a:r>
                    </a:p>
                  </a:txBody>
                  <a:tcPr marL="6494" marR="6494" marT="649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Tested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Ref.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Tested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Ref.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Tested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Ref.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Tested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4827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Class F</a:t>
                      </a:r>
                    </a:p>
                  </a:txBody>
                  <a:tcPr marL="6494" marR="6494" marT="649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8.84</a:t>
                      </a:r>
                    </a:p>
                  </a:txBody>
                  <a:tcPr marL="6494" marR="6494" marT="649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8.84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56.21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56.24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3.00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3.00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163.08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163.19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494" marR="6494" marT="649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-0.1%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827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Class B</a:t>
                      </a:r>
                    </a:p>
                  </a:txBody>
                  <a:tcPr marL="6494" marR="6494" marT="649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2.61</a:t>
                      </a:r>
                    </a:p>
                  </a:txBody>
                  <a:tcPr marL="6494" marR="6494" marT="649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2.61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2.61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2.61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2.57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2.57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2.64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2.64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494" marR="6494" marT="649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827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 4:4:4 SC</a:t>
                      </a:r>
                    </a:p>
                  </a:txBody>
                  <a:tcPr marL="6494" marR="6494" marT="649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63.65</a:t>
                      </a:r>
                    </a:p>
                  </a:txBody>
                  <a:tcPr marL="6494" marR="6494" marT="649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63.62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485.60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491.16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21.03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21.03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2111.85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2146.05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494" marR="6494" marT="649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-0.2%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-1.6%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0.7%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827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 4:4:4 Animation</a:t>
                      </a:r>
                    </a:p>
                  </a:txBody>
                  <a:tcPr marL="6494" marR="6494" marT="649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3.65</a:t>
                      </a:r>
                    </a:p>
                  </a:txBody>
                  <a:tcPr marL="6494" marR="6494" marT="649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3.66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3.67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3.67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3.45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3.45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3.83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3.83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494" marR="6494" marT="649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827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YCbCr 4:4:4 SC</a:t>
                      </a:r>
                    </a:p>
                  </a:txBody>
                  <a:tcPr marL="6494" marR="6494" marT="649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80.58</a:t>
                      </a:r>
                    </a:p>
                  </a:txBody>
                  <a:tcPr marL="6494" marR="6494" marT="649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80.62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544.80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551.06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25.92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25.93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2333.65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2370.92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-0.1%</a:t>
                      </a:r>
                    </a:p>
                  </a:txBody>
                  <a:tcPr marL="6494" marR="6494" marT="649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-0.3%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-1.6%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827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YCbCr 4:4:4 Animation</a:t>
                      </a:r>
                    </a:p>
                  </a:txBody>
                  <a:tcPr marL="6494" marR="6494" marT="649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3.88</a:t>
                      </a:r>
                    </a:p>
                  </a:txBody>
                  <a:tcPr marL="6494" marR="6494" marT="649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3.88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4.53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4.53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2.78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2.78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5.75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5.75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494" marR="6494" marT="649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827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RangeExt</a:t>
                      </a:r>
                    </a:p>
                  </a:txBody>
                  <a:tcPr marL="6494" marR="6494" marT="649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2.13</a:t>
                      </a:r>
                    </a:p>
                  </a:txBody>
                  <a:tcPr marL="6494" marR="6494" marT="649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2.13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2.57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2.57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1.59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1.59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4.50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4.50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494" marR="6494" marT="649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827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 4:4:4 SC (Optional)</a:t>
                      </a:r>
                    </a:p>
                  </a:txBody>
                  <a:tcPr marL="6494" marR="6494" marT="649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77.21</a:t>
                      </a:r>
                    </a:p>
                  </a:txBody>
                  <a:tcPr marL="6494" marR="6494" marT="649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77.31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1334.89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1358.94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20.09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20.11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3012.92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3075.88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-0.1%</a:t>
                      </a:r>
                    </a:p>
                  </a:txBody>
                  <a:tcPr marL="6494" marR="6494" marT="649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-1.0%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-2.0%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-0.1%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827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YCbCr 4:4:4 SC (Optional)</a:t>
                      </a:r>
                    </a:p>
                  </a:txBody>
                  <a:tcPr marL="6494" marR="6494" marT="649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125.19</a:t>
                      </a:r>
                    </a:p>
                  </a:txBody>
                  <a:tcPr marL="6494" marR="6494" marT="649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125.68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1294.26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1321.83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33.08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33.17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2516.65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2561.30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-0.4%</a:t>
                      </a:r>
                    </a:p>
                  </a:txBody>
                  <a:tcPr marL="6494" marR="6494" marT="649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-1.6%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-2.8%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-0.3%</a:t>
                      </a:r>
                    </a:p>
                  </a:txBody>
                  <a:tcPr marL="6494" marR="6494" marT="64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827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Enc Time[%]</a:t>
                      </a:r>
                    </a:p>
                  </a:txBody>
                  <a:tcPr marL="6494" marR="6494" marT="649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99%</a:t>
                      </a:r>
                    </a:p>
                  </a:txBody>
                  <a:tcPr marL="6494" marR="6494" marT="649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4827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Dec Time[%]</a:t>
                      </a:r>
                    </a:p>
                  </a:txBody>
                  <a:tcPr marL="6494" marR="6494" marT="649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101%</a:t>
                      </a:r>
                    </a:p>
                  </a:txBody>
                  <a:tcPr marL="6494" marR="6494" marT="649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Corporate ppt templatel_Confidential A">
  <a:themeElements>
    <a:clrScheme name="Corporate ppt templatel_Confidential 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orporate ppt templatel_Confidential A">
      <a:majorFont>
        <a:latin typeface="Arial"/>
        <a:ea typeface="標楷體"/>
        <a:cs typeface=""/>
      </a:majorFont>
      <a:minorFont>
        <a:latin typeface="Arial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rporate ppt templatel_Confidential 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16960</TotalTime>
  <Words>1906</Words>
  <Application>Microsoft Office PowerPoint</Application>
  <PresentationFormat>On-screen Show (4:3)</PresentationFormat>
  <Paragraphs>773</Paragraphs>
  <Slides>19</Slides>
  <Notes>7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1" baseType="lpstr">
      <vt:lpstr>Corporate ppt templatel_Confidential A</vt:lpstr>
      <vt:lpstr>Visio</vt:lpstr>
      <vt:lpstr>JCTVC-P0190_Non-RCE3_On padding of overlapped area for IntraBC</vt:lpstr>
      <vt:lpstr>Overall Summary</vt:lpstr>
      <vt:lpstr>The problem in Intra BC</vt:lpstr>
      <vt:lpstr>The problem in Intra BC</vt:lpstr>
      <vt:lpstr>Proposed Method A</vt:lpstr>
      <vt:lpstr>Proposed Method B</vt:lpstr>
      <vt:lpstr>Results (Method A)</vt:lpstr>
      <vt:lpstr>Results (Method A)</vt:lpstr>
      <vt:lpstr>Results (Method A)</vt:lpstr>
      <vt:lpstr>Results (Method A)</vt:lpstr>
      <vt:lpstr>Results (Method A)</vt:lpstr>
      <vt:lpstr>Results (Method A)</vt:lpstr>
      <vt:lpstr>Results (Method B)</vt:lpstr>
      <vt:lpstr>Results (Method B)</vt:lpstr>
      <vt:lpstr>Results (Method B)</vt:lpstr>
      <vt:lpstr>Results (Method B)</vt:lpstr>
      <vt:lpstr>Results (Method B)</vt:lpstr>
      <vt:lpstr>Conclusion</vt:lpstr>
      <vt:lpstr>Thank you for your attention!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Title: Arial Bold 32pt</dc:title>
  <dc:creator>Chih-Wei Hsu (MediaTek)</dc:creator>
  <cp:keywords>Confidential A</cp:keywords>
  <dc:description>Confidential A</dc:description>
  <cp:lastModifiedBy>Mediatek</cp:lastModifiedBy>
  <cp:revision>1965</cp:revision>
  <dcterms:created xsi:type="dcterms:W3CDTF">2008-02-20T09:40:59Z</dcterms:created>
  <dcterms:modified xsi:type="dcterms:W3CDTF">2014-01-06T18:50:34Z</dcterms:modified>
  <cp:category>Confidential A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-480806366</vt:i4>
  </property>
  <property fmtid="{D5CDD505-2E9C-101B-9397-08002B2CF9AE}" pid="3" name="_NewReviewCycle">
    <vt:lpwstr/>
  </property>
  <property fmtid="{D5CDD505-2E9C-101B-9397-08002B2CF9AE}" pid="4" name="_EmailSubject">
    <vt:lpwstr>True padding proposal</vt:lpwstr>
  </property>
  <property fmtid="{D5CDD505-2E9C-101B-9397-08002B2CF9AE}" pid="5" name="_AuthorEmail">
    <vt:lpwstr>Kai.Zhang@mediatek.com</vt:lpwstr>
  </property>
  <property fmtid="{D5CDD505-2E9C-101B-9397-08002B2CF9AE}" pid="6" name="_AuthorEmailDisplayName">
    <vt:lpwstr>Kai Zhang (张凯)</vt:lpwstr>
  </property>
  <property fmtid="{D5CDD505-2E9C-101B-9397-08002B2CF9AE}" pid="7" name="_PreviousAdHocReviewCycleID">
    <vt:i4>-2064365103</vt:i4>
  </property>
</Properties>
</file>