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1" r:id="rId3"/>
    <p:sldId id="272" r:id="rId4"/>
    <p:sldId id="257" r:id="rId5"/>
    <p:sldId id="267" r:id="rId6"/>
    <p:sldId id="265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144" autoAdjust="0"/>
    <p:restoredTop sz="94660"/>
  </p:normalViewPr>
  <p:slideViewPr>
    <p:cSldViewPr snapToGrid="0">
      <p:cViewPr>
        <p:scale>
          <a:sx n="75" d="100"/>
          <a:sy n="75" d="100"/>
        </p:scale>
        <p:origin x="-708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824B1-0FDC-40EF-85BE-2C512C7C10A6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D0606-979C-438E-8BE3-D5257E2AECA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448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384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571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3612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6444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556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7F104-C7EC-48FB-A723-881DCB06444F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dirty="0" smtClean="0"/>
              <a:t>16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JCT-VC Meeting in San Jose</a:t>
            </a:r>
          </a:p>
          <a:p>
            <a:r>
              <a:rPr lang="en-US" altLang="zh-TW" dirty="0" smtClean="0"/>
              <a:t>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– 17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Jan. 2014</a:t>
            </a:r>
            <a:endParaRPr lang="zh-TW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55EB-943D-4795-B49B-A0ACC9A199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861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4800" dirty="0" smtClean="0">
                <a:solidFill>
                  <a:srgbClr val="0000FF"/>
                </a:solidFill>
              </a:rPr>
              <a:t>Results for PU-based </a:t>
            </a:r>
            <a:r>
              <a:rPr lang="en-US" altLang="zh-TW" sz="4800" dirty="0" err="1" smtClean="0">
                <a:solidFill>
                  <a:srgbClr val="0000FF"/>
                </a:solidFill>
              </a:rPr>
              <a:t>IntraBC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2310394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sz="3600" dirty="0"/>
              <a:t>Chun-Chi </a:t>
            </a:r>
            <a:r>
              <a:rPr lang="en-US" altLang="zh-TW" sz="3600" dirty="0" smtClean="0"/>
              <a:t>Chen and </a:t>
            </a:r>
            <a:r>
              <a:rPr lang="en-US" altLang="zh-TW" sz="3600" dirty="0"/>
              <a:t>Wen-Hsiao Peng</a:t>
            </a:r>
          </a:p>
          <a:p>
            <a:r>
              <a:rPr lang="en-US" altLang="zh-TW" sz="3600" dirty="0"/>
              <a:t>NCTU/ITRI</a:t>
            </a:r>
          </a:p>
          <a:p>
            <a:endParaRPr lang="en-US" altLang="zh-TW" sz="3600" dirty="0"/>
          </a:p>
          <a:p>
            <a:r>
              <a:rPr lang="en-US" altLang="zh-TW" sz="3600" dirty="0"/>
              <a:t> Chao Pang, Joel Sole and Marta Karczewicz </a:t>
            </a:r>
          </a:p>
          <a:p>
            <a:r>
              <a:rPr lang="en-US" altLang="zh-TW" sz="3600" dirty="0"/>
              <a:t>Qualcomm</a:t>
            </a:r>
            <a:endParaRPr lang="zh-TW" altLang="zh-TW" sz="3600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9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>
                <a:solidFill>
                  <a:srgbClr val="0000FF"/>
                </a:solidFill>
              </a:rPr>
              <a:t>Lossy</a:t>
            </a:r>
            <a:r>
              <a:rPr lang="en-US" altLang="zh-TW" dirty="0" smtClean="0">
                <a:solidFill>
                  <a:srgbClr val="0000FF"/>
                </a:solidFill>
              </a:rPr>
              <a:t> Performance</a:t>
            </a:r>
            <a:endParaRPr lang="zh-TW" alt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6968830"/>
              </p:ext>
            </p:extLst>
          </p:nvPr>
        </p:nvGraphicFramePr>
        <p:xfrm>
          <a:off x="275414" y="1390075"/>
          <a:ext cx="8648396" cy="53764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000"/>
                <a:gridCol w="689654"/>
                <a:gridCol w="689654"/>
                <a:gridCol w="689654"/>
                <a:gridCol w="749618"/>
                <a:gridCol w="749618"/>
                <a:gridCol w="689654"/>
                <a:gridCol w="689654"/>
                <a:gridCol w="689654"/>
                <a:gridCol w="749618"/>
                <a:gridCol w="749618"/>
              </a:tblGrid>
              <a:tr h="345051">
                <a:tc rowSpan="2">
                  <a:txBody>
                    <a:bodyPr/>
                    <a:lstStyle/>
                    <a:p>
                      <a:pPr algn="ctr"/>
                      <a:endParaRPr lang="zh-TW" altLang="en-US" sz="1600" dirty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AI-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Main-tier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AI-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Super-High-tier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</a:tr>
              <a:tr h="538846"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baseline="0" dirty="0" smtClean="0">
                          <a:latin typeface="+mn-lt"/>
                        </a:rPr>
                        <a:t>Class F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RGB</a:t>
                      </a:r>
                      <a:r>
                        <a:rPr lang="en-US" altLang="zh-TW" sz="1800" b="1" baseline="0" dirty="0" smtClean="0">
                          <a:latin typeface="+mn-lt"/>
                        </a:rPr>
                        <a:t>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YUV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Enc.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Dec.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baseline="0" dirty="0" smtClean="0">
                          <a:latin typeface="+mn-lt"/>
                        </a:rPr>
                        <a:t>Class F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RGB</a:t>
                      </a:r>
                      <a:r>
                        <a:rPr lang="en-US" altLang="zh-TW" sz="1800" b="1" baseline="0" dirty="0" smtClean="0">
                          <a:latin typeface="+mn-lt"/>
                        </a:rPr>
                        <a:t>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YUV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Enc.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Dec.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4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-8.6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-8.2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136%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-2.3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-9.5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-9.3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134%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505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 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-3.8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-10.5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-10.0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149%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-10.8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-10.5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153%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102%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RA-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Main-tier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RA-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High-tier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</a:tr>
              <a:tr h="53884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-7.7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95%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5388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 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98%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-2.5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-8.8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LB-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Main-tier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LB-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High-tier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</a:tr>
              <a:tr h="53884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-5.2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-4.6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95%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-1.1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97%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5388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 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-6.4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-5.7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107%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-6.5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109%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102%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79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0000FF"/>
                </a:solidFill>
              </a:rPr>
              <a:t>Lossless Performance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649795"/>
              </p:ext>
            </p:extLst>
          </p:nvPr>
        </p:nvGraphicFramePr>
        <p:xfrm>
          <a:off x="1437189" y="1319409"/>
          <a:ext cx="6433945" cy="53769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000"/>
                <a:gridCol w="969989"/>
                <a:gridCol w="969989"/>
                <a:gridCol w="969989"/>
                <a:gridCol w="969989"/>
                <a:gridCol w="969989"/>
              </a:tblGrid>
              <a:tr h="252558">
                <a:tc rowSpan="2">
                  <a:txBody>
                    <a:bodyPr/>
                    <a:lstStyle/>
                    <a:p>
                      <a:pPr algn="ctr"/>
                      <a:endParaRPr lang="zh-TW" altLang="en-US" sz="1600" dirty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AI-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Lossless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</a:tr>
              <a:tr h="136179"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baseline="0" dirty="0" smtClean="0">
                          <a:latin typeface="+mn-lt"/>
                        </a:rPr>
                        <a:t>Class F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RGB</a:t>
                      </a:r>
                      <a:r>
                        <a:rPr lang="en-US" altLang="zh-TW" sz="1800" b="1" baseline="0" dirty="0" smtClean="0">
                          <a:latin typeface="+mn-lt"/>
                        </a:rPr>
                        <a:t>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YUV SC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Enc.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latin typeface="+mn-lt"/>
                        </a:rPr>
                        <a:t>Dec.</a:t>
                      </a:r>
                      <a:endParaRPr lang="zh-TW" altLang="en-US" sz="1800" b="1" dirty="0"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26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-6.6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-6.8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134%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</a:t>
                      </a:r>
                      <a:endParaRPr lang="en-US" altLang="zh-TW" sz="1800" b="1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-1.2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-7.0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-7.2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145%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93%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+mn-lt"/>
                        </a:rPr>
                        <a:t>RA-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Lossless</a:t>
                      </a:r>
                      <a:endParaRPr lang="zh-TW" altLang="en-US" sz="18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0369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-0.6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-5.5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106%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101%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</a:t>
                      </a:r>
                      <a:endParaRPr lang="en-US" altLang="zh-TW" sz="1800" b="1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-0.7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-5.8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-5.9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109%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95%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+mn-lt"/>
                        </a:rPr>
                        <a:t>LB-</a:t>
                      </a:r>
                      <a:r>
                        <a:rPr lang="en-US" altLang="zh-TW" sz="1800" b="1" dirty="0" err="1" smtClean="0">
                          <a:latin typeface="+mn-lt"/>
                        </a:rPr>
                        <a:t>RExt</a:t>
                      </a:r>
                      <a:r>
                        <a:rPr lang="en-US" altLang="zh-TW" sz="1800" b="1" dirty="0" smtClean="0">
                          <a:latin typeface="+mn-lt"/>
                        </a:rPr>
                        <a:t>, Lossless</a:t>
                      </a:r>
                      <a:endParaRPr lang="zh-TW" altLang="en-US" sz="1800" b="1" dirty="0" smtClean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5068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-5.2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-5.1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102%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104%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NxN</a:t>
                      </a:r>
                      <a:r>
                        <a:rPr lang="en-US" altLang="zh-TW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+</a:t>
                      </a:r>
                      <a:endParaRPr lang="en-US" altLang="zh-TW" sz="1800" b="1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+mn-lt"/>
                        </a:rPr>
                        <a:t>2NxN/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Nx2N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-5.4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104%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104%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1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NxN+2NxN/Nx2N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TW" dirty="0" smtClean="0"/>
              <a:t>If </a:t>
            </a:r>
            <a:r>
              <a:rPr lang="en-US" altLang="zh-TW" dirty="0" err="1" smtClean="0"/>
              <a:t>NxN</a:t>
            </a:r>
            <a:r>
              <a:rPr lang="en-US" altLang="zh-TW" dirty="0" smtClean="0"/>
              <a:t> was adopted, </a:t>
            </a:r>
          </a:p>
          <a:p>
            <a:pPr>
              <a:lnSpc>
                <a:spcPct val="150000"/>
              </a:lnSpc>
            </a:pPr>
            <a:r>
              <a:rPr lang="en-US" altLang="zh-TW" dirty="0" smtClean="0"/>
              <a:t>Up to 2</a:t>
            </a:r>
            <a:r>
              <a:rPr lang="en-US" altLang="zh-TW" dirty="0"/>
              <a:t>% more gains when </a:t>
            </a:r>
            <a:r>
              <a:rPr lang="en-US" altLang="zh-TW" dirty="0" smtClean="0"/>
              <a:t>combined with 2NxN</a:t>
            </a:r>
          </a:p>
          <a:p>
            <a:pPr>
              <a:lnSpc>
                <a:spcPct val="150000"/>
              </a:lnSpc>
            </a:pPr>
            <a:r>
              <a:rPr lang="en-US" altLang="zh-TW" dirty="0" smtClean="0"/>
              <a:t>No </a:t>
            </a:r>
            <a:r>
              <a:rPr lang="en-US" altLang="zh-TW" dirty="0"/>
              <a:t>extra burden to </a:t>
            </a:r>
            <a:r>
              <a:rPr lang="en-US" altLang="zh-TW" dirty="0" smtClean="0"/>
              <a:t>decoder</a:t>
            </a:r>
            <a:endParaRPr lang="en-US" altLang="zh-TW" dirty="0"/>
          </a:p>
          <a:p>
            <a:pPr>
              <a:lnSpc>
                <a:spcPct val="150000"/>
              </a:lnSpc>
            </a:pPr>
            <a:r>
              <a:rPr lang="en-US" altLang="zh-TW" dirty="0" err="1" smtClean="0"/>
              <a:t>NxN</a:t>
            </a:r>
            <a:r>
              <a:rPr lang="en-US" altLang="zh-TW" dirty="0" smtClean="0"/>
              <a:t> &amp; 2NxN are complementary to each other</a:t>
            </a:r>
          </a:p>
          <a:p>
            <a:pPr>
              <a:lnSpc>
                <a:spcPct val="150000"/>
              </a:lnSpc>
            </a:pPr>
            <a:r>
              <a:rPr lang="en-US" altLang="zh-TW" dirty="0" smtClean="0"/>
              <a:t>Encoder flexibility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2447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9250" y="2486026"/>
            <a:ext cx="7886700" cy="1325563"/>
          </a:xfrm>
        </p:spPr>
        <p:txBody>
          <a:bodyPr/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Chroma fix to 2NxN/Nx2N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8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Nx2N Chroma BV Fix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20987" y="3379144"/>
            <a:ext cx="2252786" cy="208823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61931" y="3381322"/>
            <a:ext cx="1126393" cy="1052674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08199" y="3427782"/>
            <a:ext cx="1126393" cy="209014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611859" y="5477162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Luma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4930528" y="4433996"/>
            <a:ext cx="1157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7276796" y="5517925"/>
            <a:ext cx="1157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直線接點 9"/>
          <p:cNvCxnSpPr>
            <a:stCxn id="4" idx="0"/>
            <a:endCxn id="7" idx="0"/>
          </p:cNvCxnSpPr>
          <p:nvPr/>
        </p:nvCxnSpPr>
        <p:spPr>
          <a:xfrm flipH="1">
            <a:off x="2742816" y="3379144"/>
            <a:ext cx="4564" cy="2098018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 flipH="1" flipV="1">
            <a:off x="2012380" y="2057775"/>
            <a:ext cx="732721" cy="12876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140172" y="2985943"/>
            <a:ext cx="1471689" cy="393204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1732763" y="4264686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2800003" y="4270476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直線單箭頭接點 14"/>
          <p:cNvCxnSpPr/>
          <p:nvPr/>
        </p:nvCxnSpPr>
        <p:spPr>
          <a:xfrm>
            <a:off x="5012531" y="3287388"/>
            <a:ext cx="1080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5079083" y="286962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線單箭頭接點 16"/>
          <p:cNvCxnSpPr/>
          <p:nvPr/>
        </p:nvCxnSpPr>
        <p:spPr>
          <a:xfrm>
            <a:off x="7337088" y="3316532"/>
            <a:ext cx="1111511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7431087" y="289877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直線單箭頭接點 18"/>
          <p:cNvCxnSpPr/>
          <p:nvPr/>
        </p:nvCxnSpPr>
        <p:spPr>
          <a:xfrm>
            <a:off x="4025827" y="3379826"/>
            <a:ext cx="0" cy="211307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>
            <a:off x="2771427" y="3277220"/>
            <a:ext cx="107377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>
            <a:off x="2847951" y="2847966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3724028" y="424133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898035" y="373963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直線單箭頭接點 23"/>
          <p:cNvCxnSpPr/>
          <p:nvPr/>
        </p:nvCxnSpPr>
        <p:spPr>
          <a:xfrm>
            <a:off x="6209855" y="3374823"/>
            <a:ext cx="0" cy="1044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/>
          <p:cNvCxnSpPr/>
          <p:nvPr/>
        </p:nvCxnSpPr>
        <p:spPr>
          <a:xfrm>
            <a:off x="8594303" y="3427782"/>
            <a:ext cx="0" cy="211307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/>
          <p:cNvSpPr txBox="1"/>
          <p:nvPr/>
        </p:nvSpPr>
        <p:spPr>
          <a:xfrm>
            <a:off x="8292504" y="428928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488602" y="2583119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BV0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1867152" y="1632920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29" name="直線單箭頭接點 28"/>
          <p:cNvCxnSpPr/>
          <p:nvPr/>
        </p:nvCxnSpPr>
        <p:spPr>
          <a:xfrm flipH="1" flipV="1">
            <a:off x="4774483" y="2687216"/>
            <a:ext cx="186341" cy="7190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字方塊 29"/>
          <p:cNvSpPr txBox="1"/>
          <p:nvPr/>
        </p:nvSpPr>
        <p:spPr>
          <a:xfrm>
            <a:off x="4345212" y="2194322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1" name="直線單箭頭接點 30"/>
          <p:cNvCxnSpPr/>
          <p:nvPr/>
        </p:nvCxnSpPr>
        <p:spPr>
          <a:xfrm flipH="1" flipV="1">
            <a:off x="7150747" y="2712901"/>
            <a:ext cx="186341" cy="7190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文字方塊 31"/>
          <p:cNvSpPr txBox="1"/>
          <p:nvPr/>
        </p:nvSpPr>
        <p:spPr>
          <a:xfrm>
            <a:off x="6721476" y="2220007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4419526" y="6031268"/>
            <a:ext cx="226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[4:2:0]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7276796" y="6021856"/>
            <a:ext cx="1470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[4:2:2]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32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2NxN </a:t>
            </a:r>
            <a:r>
              <a:rPr lang="en-US" altLang="zh-TW" dirty="0">
                <a:solidFill>
                  <a:srgbClr val="0000FF"/>
                </a:solidFill>
              </a:rPr>
              <a:t>Chroma BV Fix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600847" y="3159000"/>
            <a:ext cx="2252786" cy="208823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58991" y="3150442"/>
            <a:ext cx="1126393" cy="1052674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99519" y="3196902"/>
            <a:ext cx="1126393" cy="209014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591719" y="5257018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Luam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027588" y="4203116"/>
            <a:ext cx="115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268116" y="5287045"/>
            <a:ext cx="115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直線接點 9"/>
          <p:cNvCxnSpPr>
            <a:stCxn id="4" idx="1"/>
          </p:cNvCxnSpPr>
          <p:nvPr/>
        </p:nvCxnSpPr>
        <p:spPr>
          <a:xfrm flipV="1">
            <a:off x="1600847" y="4187943"/>
            <a:ext cx="2252786" cy="15174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7328408" y="4258463"/>
            <a:ext cx="1084029" cy="135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876928" y="1867545"/>
            <a:ext cx="732721" cy="1287685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 flipH="1" flipV="1">
            <a:off x="107504" y="3794739"/>
            <a:ext cx="1471689" cy="3932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2268068" y="3510337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272632" y="4557817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419728" y="3606790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7421984" y="451089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5061768" y="3027932"/>
            <a:ext cx="1080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5061768" y="261017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直線單箭頭接點 19"/>
          <p:cNvCxnSpPr/>
          <p:nvPr/>
        </p:nvCxnSpPr>
        <p:spPr>
          <a:xfrm>
            <a:off x="7306544" y="3085652"/>
            <a:ext cx="1116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>
            <a:off x="7419728" y="266789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直線單箭頭接點 21"/>
          <p:cNvCxnSpPr/>
          <p:nvPr/>
        </p:nvCxnSpPr>
        <p:spPr>
          <a:xfrm>
            <a:off x="3972148" y="3159682"/>
            <a:ext cx="0" cy="1044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>
            <a:off x="1632200" y="3057076"/>
            <a:ext cx="2196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/>
          <p:cNvSpPr txBox="1"/>
          <p:nvPr/>
        </p:nvSpPr>
        <p:spPr>
          <a:xfrm>
            <a:off x="2272632" y="2649549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3703888" y="3429000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5967040" y="3429000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直線單箭頭接點 26"/>
          <p:cNvCxnSpPr/>
          <p:nvPr/>
        </p:nvCxnSpPr>
        <p:spPr>
          <a:xfrm>
            <a:off x="6306915" y="3143943"/>
            <a:ext cx="0" cy="1044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/>
          <p:cNvCxnSpPr/>
          <p:nvPr/>
        </p:nvCxnSpPr>
        <p:spPr>
          <a:xfrm>
            <a:off x="8585623" y="3196902"/>
            <a:ext cx="0" cy="211307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字方塊 28"/>
          <p:cNvSpPr txBox="1"/>
          <p:nvPr/>
        </p:nvSpPr>
        <p:spPr>
          <a:xfrm>
            <a:off x="8283824" y="405840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468462" y="2362975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BV0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495350" y="4159688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2" name="直線單箭頭接點 31"/>
          <p:cNvCxnSpPr/>
          <p:nvPr/>
        </p:nvCxnSpPr>
        <p:spPr>
          <a:xfrm flipH="1" flipV="1">
            <a:off x="4442272" y="3010282"/>
            <a:ext cx="615613" cy="1650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字方塊 32"/>
          <p:cNvSpPr txBox="1"/>
          <p:nvPr/>
        </p:nvSpPr>
        <p:spPr>
          <a:xfrm>
            <a:off x="4197672" y="249289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4427984" y="5800388"/>
            <a:ext cx="226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[4:2:0]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7268116" y="5790976"/>
            <a:ext cx="1470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[4:2:2]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直線單箭頭接點 35"/>
          <p:cNvCxnSpPr/>
          <p:nvPr/>
        </p:nvCxnSpPr>
        <p:spPr>
          <a:xfrm flipH="1" flipV="1">
            <a:off x="6672760" y="3025528"/>
            <a:ext cx="615613" cy="165088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文字方塊 36"/>
          <p:cNvSpPr txBox="1"/>
          <p:nvPr/>
        </p:nvSpPr>
        <p:spPr>
          <a:xfrm>
            <a:off x="6472029" y="2545740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BV0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6414309" y="367989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9" name="直線單箭頭接點 38"/>
          <p:cNvCxnSpPr/>
          <p:nvPr/>
        </p:nvCxnSpPr>
        <p:spPr>
          <a:xfrm flipH="1" flipV="1">
            <a:off x="6716629" y="4119688"/>
            <a:ext cx="615613" cy="1436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5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>
                <a:solidFill>
                  <a:srgbClr val="0000FF"/>
                </a:solidFill>
              </a:rPr>
              <a:t>NxN</a:t>
            </a:r>
            <a:r>
              <a:rPr lang="en-US" altLang="zh-TW" dirty="0" smtClean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Chroma BV Fix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127695" y="3159000"/>
            <a:ext cx="2252786" cy="208823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247" y="3150442"/>
            <a:ext cx="1126393" cy="1052674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99519" y="3196902"/>
            <a:ext cx="1126393" cy="209014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118567" y="5257018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Luam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4753844" y="4203116"/>
            <a:ext cx="115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268116" y="5287045"/>
            <a:ext cx="115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Chroma CU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直線接點 9"/>
          <p:cNvCxnSpPr>
            <a:stCxn id="4" idx="1"/>
          </p:cNvCxnSpPr>
          <p:nvPr/>
        </p:nvCxnSpPr>
        <p:spPr>
          <a:xfrm flipV="1">
            <a:off x="1127695" y="4187943"/>
            <a:ext cx="2252786" cy="15174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7328408" y="4258463"/>
            <a:ext cx="1084029" cy="135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1493919" y="1867545"/>
            <a:ext cx="732721" cy="1287685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 flipH="1" flipV="1">
            <a:off x="713767" y="3734682"/>
            <a:ext cx="1554327" cy="453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1245416" y="3510337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1245416" y="4557817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PU2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直線單箭頭接點 15"/>
          <p:cNvCxnSpPr/>
          <p:nvPr/>
        </p:nvCxnSpPr>
        <p:spPr>
          <a:xfrm>
            <a:off x="4788024" y="3027932"/>
            <a:ext cx="1080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4788024" y="261017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7306544" y="3085652"/>
            <a:ext cx="1116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7419728" y="266789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直線單箭頭接點 19"/>
          <p:cNvCxnSpPr/>
          <p:nvPr/>
        </p:nvCxnSpPr>
        <p:spPr>
          <a:xfrm>
            <a:off x="3498996" y="3159682"/>
            <a:ext cx="0" cy="1044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>
            <a:off x="2226640" y="3057076"/>
            <a:ext cx="111600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>
            <a:off x="2370656" y="2649549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3230736" y="3429000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5693296" y="346093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直線單箭頭接點 24"/>
          <p:cNvCxnSpPr/>
          <p:nvPr/>
        </p:nvCxnSpPr>
        <p:spPr>
          <a:xfrm>
            <a:off x="6033171" y="3143943"/>
            <a:ext cx="0" cy="1044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>
            <a:off x="8585623" y="3196902"/>
            <a:ext cx="0" cy="111600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8283824" y="3573016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1700024" y="196967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BV1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183042" y="3247142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BV3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0" name="直線單箭頭接點 29"/>
          <p:cNvCxnSpPr/>
          <p:nvPr/>
        </p:nvCxnSpPr>
        <p:spPr>
          <a:xfrm flipH="1" flipV="1">
            <a:off x="4168528" y="3010282"/>
            <a:ext cx="615613" cy="1650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字方塊 30"/>
          <p:cNvSpPr txBox="1"/>
          <p:nvPr/>
        </p:nvSpPr>
        <p:spPr>
          <a:xfrm>
            <a:off x="3923928" y="249289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BV3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4211960" y="5800388"/>
            <a:ext cx="226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[4:2:0]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6990116" y="5790976"/>
            <a:ext cx="1470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b="1" dirty="0" smtClean="0">
                <a:latin typeface="Times New Roman" pitchFamily="18" charset="0"/>
                <a:cs typeface="Times New Roman" pitchFamily="18" charset="0"/>
              </a:rPr>
              <a:t>[4:2:2]</a:t>
            </a:r>
            <a:endParaRPr lang="zh-TW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直線單箭頭接點 33"/>
          <p:cNvCxnSpPr/>
          <p:nvPr/>
        </p:nvCxnSpPr>
        <p:spPr>
          <a:xfrm flipH="1" flipV="1">
            <a:off x="6672760" y="3025528"/>
            <a:ext cx="615613" cy="165088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6472029" y="2545740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BV1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6414309" y="367989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BV3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7" name="直線單箭頭接點 36"/>
          <p:cNvCxnSpPr/>
          <p:nvPr/>
        </p:nvCxnSpPr>
        <p:spPr>
          <a:xfrm flipH="1" flipV="1">
            <a:off x="6716629" y="4119688"/>
            <a:ext cx="615613" cy="1436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線接點 37"/>
          <p:cNvCxnSpPr>
            <a:stCxn id="7" idx="0"/>
            <a:endCxn id="4" idx="0"/>
          </p:cNvCxnSpPr>
          <p:nvPr/>
        </p:nvCxnSpPr>
        <p:spPr>
          <a:xfrm flipV="1">
            <a:off x="2249524" y="3159000"/>
            <a:ext cx="4564" cy="2098018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2397544" y="3504370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2397544" y="455255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PU3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直線單箭頭接點 40"/>
          <p:cNvCxnSpPr/>
          <p:nvPr/>
        </p:nvCxnSpPr>
        <p:spPr>
          <a:xfrm flipH="1" flipV="1">
            <a:off x="282424" y="2610172"/>
            <a:ext cx="862687" cy="55583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/>
          <p:nvPr/>
        </p:nvCxnSpPr>
        <p:spPr>
          <a:xfrm flipH="1" flipV="1">
            <a:off x="282423" y="4119688"/>
            <a:ext cx="862688" cy="9973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09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Reason of not using BV0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805433" y="4137200"/>
            <a:ext cx="2252786" cy="208823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1796305" y="6235218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Current Block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直線接點 21"/>
          <p:cNvCxnSpPr>
            <a:stCxn id="20" idx="0"/>
            <a:endCxn id="21" idx="0"/>
          </p:cNvCxnSpPr>
          <p:nvPr/>
        </p:nvCxnSpPr>
        <p:spPr>
          <a:xfrm flipH="1">
            <a:off x="2927262" y="4137200"/>
            <a:ext cx="4564" cy="2098018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/>
          <p:cNvSpPr txBox="1"/>
          <p:nvPr/>
        </p:nvSpPr>
        <p:spPr>
          <a:xfrm>
            <a:off x="1917209" y="502274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2984449" y="502853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直線單箭頭接點 24"/>
          <p:cNvCxnSpPr/>
          <p:nvPr/>
        </p:nvCxnSpPr>
        <p:spPr>
          <a:xfrm>
            <a:off x="4210273" y="4137882"/>
            <a:ext cx="0" cy="211307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>
            <a:off x="2955873" y="4035276"/>
            <a:ext cx="107377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3032397" y="360602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3908474" y="499938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群組 28"/>
          <p:cNvGrpSpPr/>
          <p:nvPr/>
        </p:nvGrpSpPr>
        <p:grpSpPr>
          <a:xfrm>
            <a:off x="467544" y="2890911"/>
            <a:ext cx="2252786" cy="2088233"/>
            <a:chOff x="1979712" y="3529771"/>
            <a:chExt cx="2252786" cy="2088233"/>
          </a:xfrm>
        </p:grpSpPr>
        <p:cxnSp>
          <p:nvCxnSpPr>
            <p:cNvPr id="30" name="直線接點 29"/>
            <p:cNvCxnSpPr/>
            <p:nvPr/>
          </p:nvCxnSpPr>
          <p:spPr>
            <a:xfrm flipH="1">
              <a:off x="3101541" y="3565538"/>
              <a:ext cx="0" cy="205200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979712" y="3529771"/>
              <a:ext cx="2252786" cy="2088233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文字方塊 31"/>
          <p:cNvSpPr txBox="1"/>
          <p:nvPr/>
        </p:nvSpPr>
        <p:spPr>
          <a:xfrm>
            <a:off x="467544" y="2490801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Reference Block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直線單箭頭接點 32"/>
          <p:cNvCxnSpPr/>
          <p:nvPr/>
        </p:nvCxnSpPr>
        <p:spPr>
          <a:xfrm flipH="1" flipV="1">
            <a:off x="539552" y="2926679"/>
            <a:ext cx="1256753" cy="12105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6384279" y="4137200"/>
            <a:ext cx="2252786" cy="208823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6375151" y="6235218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Current Block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直線接點 35"/>
          <p:cNvCxnSpPr>
            <a:stCxn id="34" idx="0"/>
            <a:endCxn id="35" idx="0"/>
          </p:cNvCxnSpPr>
          <p:nvPr/>
        </p:nvCxnSpPr>
        <p:spPr>
          <a:xfrm flipH="1">
            <a:off x="7506108" y="4137200"/>
            <a:ext cx="4564" cy="2098018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字方塊 36"/>
          <p:cNvSpPr txBox="1"/>
          <p:nvPr/>
        </p:nvSpPr>
        <p:spPr>
          <a:xfrm>
            <a:off x="6496055" y="502274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PU0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7563295" y="502853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直線單箭頭接點 38"/>
          <p:cNvCxnSpPr/>
          <p:nvPr/>
        </p:nvCxnSpPr>
        <p:spPr>
          <a:xfrm>
            <a:off x="8789119" y="4137882"/>
            <a:ext cx="0" cy="2113075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單箭頭接點 39"/>
          <p:cNvCxnSpPr/>
          <p:nvPr/>
        </p:nvCxnSpPr>
        <p:spPr>
          <a:xfrm>
            <a:off x="7534719" y="4035276"/>
            <a:ext cx="107377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7611243" y="3606022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8487320" y="4999388"/>
            <a:ext cx="909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群組 42"/>
          <p:cNvGrpSpPr/>
          <p:nvPr/>
        </p:nvGrpSpPr>
        <p:grpSpPr>
          <a:xfrm>
            <a:off x="4673653" y="1850862"/>
            <a:ext cx="2252786" cy="2088233"/>
            <a:chOff x="1979712" y="3529771"/>
            <a:chExt cx="2252786" cy="2088233"/>
          </a:xfrm>
        </p:grpSpPr>
        <p:cxnSp>
          <p:nvCxnSpPr>
            <p:cNvPr id="44" name="直線接點 43"/>
            <p:cNvCxnSpPr/>
            <p:nvPr/>
          </p:nvCxnSpPr>
          <p:spPr>
            <a:xfrm flipH="1">
              <a:off x="3101541" y="3565538"/>
              <a:ext cx="0" cy="205200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矩形 44"/>
            <p:cNvSpPr/>
            <p:nvPr/>
          </p:nvSpPr>
          <p:spPr>
            <a:xfrm>
              <a:off x="1979712" y="3529771"/>
              <a:ext cx="2252786" cy="2088233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" name="文字方塊 45"/>
          <p:cNvSpPr txBox="1"/>
          <p:nvPr/>
        </p:nvSpPr>
        <p:spPr>
          <a:xfrm>
            <a:off x="4673653" y="1450752"/>
            <a:ext cx="226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Reference Block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直線單箭頭接點 46"/>
          <p:cNvCxnSpPr>
            <a:stCxn id="34" idx="0"/>
          </p:cNvCxnSpPr>
          <p:nvPr/>
        </p:nvCxnSpPr>
        <p:spPr>
          <a:xfrm flipH="1" flipV="1">
            <a:off x="5882892" y="1953076"/>
            <a:ext cx="1627780" cy="21841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文字方塊 47"/>
          <p:cNvSpPr txBox="1"/>
          <p:nvPr/>
        </p:nvSpPr>
        <p:spPr>
          <a:xfrm>
            <a:off x="827584" y="2869526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00FF"/>
                </a:solidFill>
              </a:rPr>
              <a:t>BV0</a:t>
            </a:r>
            <a:endParaRPr lang="zh-TW" altLang="en-US" sz="2800" b="1" dirty="0">
              <a:solidFill>
                <a:srgbClr val="0000FF"/>
              </a:solidFill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6082549" y="1881853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FF0000"/>
                </a:solidFill>
              </a:rPr>
              <a:t>BV1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4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430</Words>
  <Application>Microsoft Office PowerPoint</Application>
  <PresentationFormat>如螢幕大小 (4:3)</PresentationFormat>
  <Paragraphs>222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Results for PU-based IntraBC </vt:lpstr>
      <vt:lpstr>Lossy Performance</vt:lpstr>
      <vt:lpstr>Lossless Performance</vt:lpstr>
      <vt:lpstr>NxN+2NxN/Nx2N</vt:lpstr>
      <vt:lpstr>Chroma fix to 2NxN/Nx2N</vt:lpstr>
      <vt:lpstr>Nx2N Chroma BV Fix</vt:lpstr>
      <vt:lpstr>2NxN Chroma BV Fix</vt:lpstr>
      <vt:lpstr>NxN Chroma BV Fix</vt:lpstr>
      <vt:lpstr>Reason of not using BV0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Weng</dc:creator>
  <cp:lastModifiedBy>Chun-Chi Chen</cp:lastModifiedBy>
  <cp:revision>85</cp:revision>
  <dcterms:created xsi:type="dcterms:W3CDTF">2014-01-13T17:26:03Z</dcterms:created>
  <dcterms:modified xsi:type="dcterms:W3CDTF">2014-01-14T22:26:23Z</dcterms:modified>
</cp:coreProperties>
</file>