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3" r:id="rId2"/>
    <p:sldId id="511" r:id="rId3"/>
    <p:sldId id="517" r:id="rId4"/>
    <p:sldId id="512" r:id="rId5"/>
    <p:sldId id="516" r:id="rId6"/>
    <p:sldId id="518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CCFF"/>
    <a:srgbClr val="FF0000"/>
    <a:srgbClr val="FFFF00"/>
    <a:srgbClr val="FF9900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7" autoAdjust="0"/>
    <p:restoredTop sz="99893" autoAdjust="0"/>
  </p:normalViewPr>
  <p:slideViewPr>
    <p:cSldViewPr snapToObjects="1">
      <p:cViewPr>
        <p:scale>
          <a:sx n="66" d="100"/>
          <a:sy n="66" d="100"/>
        </p:scale>
        <p:origin x="-512" y="188"/>
      </p:cViewPr>
      <p:guideLst>
        <p:guide orient="horz" pos="165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49" d="100"/>
          <a:sy n="49" d="100"/>
        </p:scale>
        <p:origin x="-2704" y="-64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>
                <a:latin typeface="Arial" pitchFamily="34" charset="0"/>
              </a:rPr>
              <a:t>JCTVC-P0171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1918F-83FF-43E0-BDF3-CE2D32F81656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smtClean="0">
                <a:cs typeface="Times New Roman" pitchFamily="18" charset="0"/>
              </a:rPr>
              <a:t>JCTVC-P0171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210CB-10B0-4E3F-8A55-44BF36D828E9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smtClean="0">
                <a:cs typeface="Times New Roman" pitchFamily="18" charset="0"/>
              </a:rPr>
              <a:t>JCTVC-P0171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C6ACF-8CEF-439C-80E7-28CC35E582DB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altLang="zh-CN" smtClean="0">
                <a:latin typeface="Arial" pitchFamily="34" charset="0"/>
              </a:rPr>
              <a:t>JCTVC-P0171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9582E-69B2-4B91-8B22-7FBE2CBB7E44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>
                <a:latin typeface="Arial" pitchFamily="34" charset="0"/>
              </a:rPr>
              <a:t>JCTVC-P0171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35D83-EB6A-4F0D-9715-318687675314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>
                <a:latin typeface="Arial" pitchFamily="34" charset="0"/>
              </a:rPr>
              <a:t>JCTVC-P0171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0FD2F-F815-49C2-99C9-21691D2480EB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>
                <a:latin typeface="Arial" pitchFamily="34" charset="0"/>
              </a:rPr>
              <a:t>JCTVC-P0171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CC722-D21B-4827-A953-886A23E4A8FE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JCTVC-P0171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96D9F-3992-45A8-AC32-84225EE21733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JCTVC-P0171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4220-7113-4091-8B33-33E9D8DE5071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JCTVC-P0171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E7E27-4257-4C11-9421-4D1BEF7F90D3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>
                <a:cs typeface="Times New Roman" pitchFamily="18" charset="0"/>
              </a:rPr>
              <a:t>JCTVC-P0171</a:t>
            </a:r>
            <a:endParaRPr lang="en-US" altLang="zh-CN" dirty="0"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B1845-380A-47E1-ADBC-F979AF64C345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>
                <a:solidFill>
                  <a:schemeClr val="bg1"/>
                </a:solidFill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>
                <a:latin typeface="Arial" pitchFamily="34" charset="0"/>
              </a:rPr>
              <a:t>JCTVC-P0171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7531B0B3-CCFE-4FBF-AA43-2A9369FFD9C0}" type="datetime1">
              <a:rPr lang="en-US" altLang="zh-CN" smtClean="0"/>
              <a:t>1/9/2014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5901"/>
            <a:ext cx="7772400" cy="1938992"/>
          </a:xfrm>
        </p:spPr>
        <p:txBody>
          <a:bodyPr/>
          <a:lstStyle/>
          <a:p>
            <a:r>
              <a:rPr lang="en-CA" dirty="0">
                <a:effectLst/>
              </a:rPr>
              <a:t>AHG14: Extension of SNR scalability with bit-depth scalability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229100"/>
            <a:ext cx="8229600" cy="2628900"/>
          </a:xfrm>
        </p:spPr>
        <p:txBody>
          <a:bodyPr/>
          <a:lstStyle/>
          <a:p>
            <a:r>
              <a:rPr lang="en-US" sz="2800" dirty="0" smtClean="0"/>
              <a:t>Cheung Auyeung, Ohji </a:t>
            </a:r>
            <a:r>
              <a:rPr lang="en-US" sz="2800" dirty="0" err="1" smtClean="0"/>
              <a:t>Nakagmi</a:t>
            </a:r>
            <a:r>
              <a:rPr lang="en-US" sz="2800" dirty="0" smtClean="0"/>
              <a:t>, Kazushi Sato</a:t>
            </a:r>
            <a:endParaRPr lang="en-US" sz="2800" dirty="0"/>
          </a:p>
          <a:p>
            <a:r>
              <a:rPr lang="en-US" sz="2800" dirty="0" smtClean="0"/>
              <a:t>Sony Electronics Inc. and Sony Corporation </a:t>
            </a:r>
          </a:p>
          <a:p>
            <a:r>
              <a:rPr lang="en-US" sz="2800" dirty="0" smtClean="0"/>
              <a:t>Jan 9</a:t>
            </a:r>
            <a:r>
              <a:rPr lang="en-US" sz="2800" dirty="0" smtClean="0"/>
              <a:t>, </a:t>
            </a:r>
            <a:r>
              <a:rPr lang="en-US" sz="2800" dirty="0" smtClean="0"/>
              <a:t>2014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53200"/>
            <a:ext cx="2895600" cy="304800"/>
          </a:xfrm>
        </p:spPr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JCTVC-P0171</a:t>
            </a:r>
            <a:endParaRPr lang="en-US" altLang="zh-CN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HEVC Scalable Extension Draft 4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JCTVC-P0171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5982" y="4686300"/>
            <a:ext cx="68131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Input</a:t>
            </a:r>
          </a:p>
          <a:p>
            <a:pPr algn="ctr"/>
            <a:r>
              <a:rPr lang="en-US" sz="1100" dirty="0" smtClean="0"/>
              <a:t>BT.709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71894" y="2171700"/>
            <a:ext cx="681317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Input</a:t>
            </a:r>
          </a:p>
          <a:p>
            <a:pPr algn="ctr"/>
            <a:r>
              <a:rPr lang="en-US" sz="1100" dirty="0" smtClean="0"/>
              <a:t>BT.2020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840518" y="4683094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1609761" y="2057400"/>
            <a:ext cx="159064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Encoding Loop 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(Weighted Prediction)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799" y="3899356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3116022" y="3652520"/>
            <a:ext cx="87010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Bitstream</a:t>
            </a:r>
          </a:p>
          <a:p>
            <a:pPr algn="ctr"/>
            <a:r>
              <a:rPr lang="en-US" sz="1100" dirty="0" smtClean="0"/>
              <a:t>Multiplex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609760" y="1371600"/>
            <a:ext cx="159064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cxnSp>
        <p:nvCxnSpPr>
          <p:cNvPr id="14" name="Elbow Connector 11"/>
          <p:cNvCxnSpPr>
            <a:stCxn id="9" idx="3"/>
            <a:endCxn id="12" idx="2"/>
          </p:cNvCxnSpPr>
          <p:nvPr/>
        </p:nvCxnSpPr>
        <p:spPr>
          <a:xfrm flipV="1">
            <a:off x="2983520" y="4083407"/>
            <a:ext cx="567556" cy="81513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0" idx="3"/>
          </p:cNvCxnSpPr>
          <p:nvPr/>
        </p:nvCxnSpPr>
        <p:spPr>
          <a:xfrm>
            <a:off x="3200401" y="2411343"/>
            <a:ext cx="338885" cy="1218432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257300" y="2412556"/>
            <a:ext cx="352460" cy="485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3"/>
            <a:endCxn id="9" idx="1"/>
          </p:cNvCxnSpPr>
          <p:nvPr/>
        </p:nvCxnSpPr>
        <p:spPr>
          <a:xfrm flipV="1">
            <a:off x="1257300" y="4898538"/>
            <a:ext cx="583218" cy="32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9"/>
          <p:cNvCxnSpPr>
            <a:stCxn id="11" idx="0"/>
            <a:endCxn id="24" idx="2"/>
          </p:cNvCxnSpPr>
          <p:nvPr/>
        </p:nvCxnSpPr>
        <p:spPr>
          <a:xfrm flipV="1">
            <a:off x="2400300" y="3657600"/>
            <a:ext cx="1" cy="2417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22"/>
          <p:cNvCxnSpPr/>
          <p:nvPr/>
        </p:nvCxnSpPr>
        <p:spPr>
          <a:xfrm>
            <a:off x="2393993" y="4336464"/>
            <a:ext cx="0" cy="3311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33"/>
          <p:cNvCxnSpPr/>
          <p:nvPr/>
        </p:nvCxnSpPr>
        <p:spPr>
          <a:xfrm>
            <a:off x="2400299" y="1802487"/>
            <a:ext cx="1" cy="2549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19"/>
          <p:cNvCxnSpPr>
            <a:stCxn id="24" idx="0"/>
          </p:cNvCxnSpPr>
          <p:nvPr/>
        </p:nvCxnSpPr>
        <p:spPr>
          <a:xfrm flipH="1" flipV="1">
            <a:off x="2400299" y="2765286"/>
            <a:ext cx="2" cy="2906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3"/>
          </p:cNvCxnSpPr>
          <p:nvPr/>
        </p:nvCxnSpPr>
        <p:spPr>
          <a:xfrm>
            <a:off x="3986130" y="3867964"/>
            <a:ext cx="24297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28801" y="3055906"/>
            <a:ext cx="1143000" cy="60169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Joint</a:t>
            </a:r>
          </a:p>
          <a:p>
            <a:pPr algn="ctr"/>
            <a:r>
              <a:rPr lang="en-US" sz="1100" dirty="0" err="1" smtClean="0"/>
              <a:t>Upsampling</a:t>
            </a:r>
            <a:r>
              <a:rPr lang="en-US" sz="1100" dirty="0" smtClean="0"/>
              <a:t> </a:t>
            </a:r>
          </a:p>
          <a:p>
            <a:pPr algn="ctr"/>
            <a:r>
              <a:rPr lang="en-US" sz="1100" dirty="0" smtClean="0"/>
              <a:t>and bit-shift</a:t>
            </a:r>
            <a:endParaRPr lang="en-US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" y="2628900"/>
            <a:ext cx="861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4K 10 bits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42900" y="5095101"/>
            <a:ext cx="102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1080P 8 bits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26741" y="5640169"/>
            <a:ext cx="33673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SHVC Draft 4 </a:t>
            </a:r>
            <a:r>
              <a:rPr lang="en-US" sz="1800" dirty="0">
                <a:solidFill>
                  <a:srgbClr val="FF0000"/>
                </a:solidFill>
              </a:rPr>
              <a:t>s</a:t>
            </a:r>
            <a:r>
              <a:rPr lang="en-US" sz="1800" dirty="0" smtClean="0">
                <a:solidFill>
                  <a:srgbClr val="FF0000"/>
                </a:solidFill>
              </a:rPr>
              <a:t>upport</a:t>
            </a:r>
            <a:r>
              <a:rPr lang="en-US" sz="1800" dirty="0" smtClean="0"/>
              <a:t> joint </a:t>
            </a:r>
          </a:p>
          <a:p>
            <a:r>
              <a:rPr lang="en-US" sz="1800" dirty="0" smtClean="0"/>
              <a:t>spatial &amp; color </a:t>
            </a:r>
            <a:r>
              <a:rPr lang="en-US" sz="1800" dirty="0"/>
              <a:t>s</a:t>
            </a:r>
            <a:r>
              <a:rPr lang="en-US" sz="1800" dirty="0" smtClean="0"/>
              <a:t>pace Scalability</a:t>
            </a:r>
            <a:endParaRPr lang="en-US" sz="1800" dirty="0"/>
          </a:p>
        </p:txBody>
      </p:sp>
      <p:sp>
        <p:nvSpPr>
          <p:cNvPr id="157" name="TextBox 156"/>
          <p:cNvSpPr txBox="1"/>
          <p:nvPr/>
        </p:nvSpPr>
        <p:spPr>
          <a:xfrm>
            <a:off x="5147982" y="4686300"/>
            <a:ext cx="68131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Color</a:t>
            </a:r>
          </a:p>
          <a:p>
            <a:pPr algn="ctr"/>
            <a:r>
              <a:rPr lang="en-US" sz="1100" dirty="0" smtClean="0"/>
              <a:t>Space 2 </a:t>
            </a:r>
            <a:endParaRPr lang="en-US" sz="1100" dirty="0"/>
          </a:p>
        </p:txBody>
      </p:sp>
      <p:sp>
        <p:nvSpPr>
          <p:cNvPr id="158" name="TextBox 157"/>
          <p:cNvSpPr txBox="1"/>
          <p:nvPr/>
        </p:nvSpPr>
        <p:spPr>
          <a:xfrm>
            <a:off x="5143894" y="2171700"/>
            <a:ext cx="681317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Color</a:t>
            </a:r>
          </a:p>
          <a:p>
            <a:pPr algn="ctr"/>
            <a:r>
              <a:rPr lang="en-US" sz="1100" dirty="0" smtClean="0"/>
              <a:t>Space 1</a:t>
            </a:r>
            <a:endParaRPr lang="en-US" sz="11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412518" y="4683094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160" name="TextBox 159"/>
          <p:cNvSpPr txBox="1"/>
          <p:nvPr/>
        </p:nvSpPr>
        <p:spPr>
          <a:xfrm>
            <a:off x="6181761" y="2057400"/>
            <a:ext cx="159064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Encoding Loop </a:t>
            </a:r>
            <a:r>
              <a:rPr lang="en-US" sz="1100" dirty="0">
                <a:solidFill>
                  <a:srgbClr val="FF0000"/>
                </a:solidFill>
              </a:rPr>
              <a:t>(</a:t>
            </a:r>
            <a:r>
              <a:rPr lang="en-US" sz="1100" dirty="0" smtClean="0">
                <a:solidFill>
                  <a:srgbClr val="FF0000"/>
                </a:solidFill>
              </a:rPr>
              <a:t>Weighted Prediction)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400799" y="3899356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sp>
        <p:nvSpPr>
          <p:cNvPr id="162" name="TextBox 161"/>
          <p:cNvSpPr txBox="1"/>
          <p:nvPr/>
        </p:nvSpPr>
        <p:spPr>
          <a:xfrm>
            <a:off x="7688022" y="3652520"/>
            <a:ext cx="87010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Bitstream</a:t>
            </a:r>
          </a:p>
          <a:p>
            <a:pPr algn="ctr"/>
            <a:r>
              <a:rPr lang="en-US" sz="1100" dirty="0" smtClean="0"/>
              <a:t>Multiplex</a:t>
            </a:r>
            <a:endParaRPr lang="en-US" sz="1100" dirty="0"/>
          </a:p>
        </p:txBody>
      </p:sp>
      <p:sp>
        <p:nvSpPr>
          <p:cNvPr id="163" name="TextBox 162"/>
          <p:cNvSpPr txBox="1"/>
          <p:nvPr/>
        </p:nvSpPr>
        <p:spPr>
          <a:xfrm>
            <a:off x="6181760" y="1371600"/>
            <a:ext cx="159064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cxnSp>
        <p:nvCxnSpPr>
          <p:cNvPr id="164" name="Elbow Connector 11"/>
          <p:cNvCxnSpPr>
            <a:stCxn id="159" idx="3"/>
            <a:endCxn id="162" idx="2"/>
          </p:cNvCxnSpPr>
          <p:nvPr/>
        </p:nvCxnSpPr>
        <p:spPr>
          <a:xfrm flipV="1">
            <a:off x="7555520" y="4083407"/>
            <a:ext cx="567556" cy="81513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160" idx="3"/>
          </p:cNvCxnSpPr>
          <p:nvPr/>
        </p:nvCxnSpPr>
        <p:spPr>
          <a:xfrm>
            <a:off x="7772401" y="2411343"/>
            <a:ext cx="338885" cy="1218432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>
            <a:off x="5829300" y="2412556"/>
            <a:ext cx="352460" cy="485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>
            <a:stCxn id="157" idx="3"/>
            <a:endCxn id="159" idx="1"/>
          </p:cNvCxnSpPr>
          <p:nvPr/>
        </p:nvCxnSpPr>
        <p:spPr>
          <a:xfrm flipV="1">
            <a:off x="5829300" y="4898538"/>
            <a:ext cx="583218" cy="32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9"/>
          <p:cNvCxnSpPr>
            <a:stCxn id="161" idx="0"/>
            <a:endCxn id="173" idx="2"/>
          </p:cNvCxnSpPr>
          <p:nvPr/>
        </p:nvCxnSpPr>
        <p:spPr>
          <a:xfrm flipV="1">
            <a:off x="6972300" y="3657600"/>
            <a:ext cx="1" cy="2417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Elbow Connector 22"/>
          <p:cNvCxnSpPr/>
          <p:nvPr/>
        </p:nvCxnSpPr>
        <p:spPr>
          <a:xfrm>
            <a:off x="6965993" y="4336464"/>
            <a:ext cx="0" cy="3311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Elbow Connector 33"/>
          <p:cNvCxnSpPr/>
          <p:nvPr/>
        </p:nvCxnSpPr>
        <p:spPr>
          <a:xfrm>
            <a:off x="6972299" y="1802487"/>
            <a:ext cx="1" cy="2549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Elbow Connector 19"/>
          <p:cNvCxnSpPr>
            <a:stCxn id="173" idx="0"/>
          </p:cNvCxnSpPr>
          <p:nvPr/>
        </p:nvCxnSpPr>
        <p:spPr>
          <a:xfrm flipH="1" flipV="1">
            <a:off x="6972299" y="2765286"/>
            <a:ext cx="2" cy="2906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>
            <a:stCxn id="162" idx="3"/>
          </p:cNvCxnSpPr>
          <p:nvPr/>
        </p:nvCxnSpPr>
        <p:spPr>
          <a:xfrm>
            <a:off x="8558130" y="3867964"/>
            <a:ext cx="24297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6400801" y="3055906"/>
            <a:ext cx="1143000" cy="60169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bit-shift</a:t>
            </a:r>
            <a:endParaRPr lang="en-US" sz="1100" dirty="0"/>
          </a:p>
        </p:txBody>
      </p:sp>
      <p:sp>
        <p:nvSpPr>
          <p:cNvPr id="174" name="TextBox 173"/>
          <p:cNvSpPr txBox="1"/>
          <p:nvPr/>
        </p:nvSpPr>
        <p:spPr>
          <a:xfrm>
            <a:off x="4938730" y="2628900"/>
            <a:ext cx="110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1080P 10 bits</a:t>
            </a:r>
            <a:endParaRPr lang="en-US" dirty="0"/>
          </a:p>
        </p:txBody>
      </p:sp>
      <p:sp>
        <p:nvSpPr>
          <p:cNvPr id="175" name="TextBox 174"/>
          <p:cNvSpPr txBox="1"/>
          <p:nvPr/>
        </p:nvSpPr>
        <p:spPr>
          <a:xfrm>
            <a:off x="4914900" y="5095101"/>
            <a:ext cx="102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1080P 8 bits</a:t>
            </a:r>
            <a:endParaRPr lang="en-US" dirty="0"/>
          </a:p>
        </p:txBody>
      </p:sp>
      <p:sp>
        <p:nvSpPr>
          <p:cNvPr id="176" name="Rectangle 175"/>
          <p:cNvSpPr/>
          <p:nvPr/>
        </p:nvSpPr>
        <p:spPr>
          <a:xfrm>
            <a:off x="4457700" y="5372100"/>
            <a:ext cx="48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SHVC Draft 4 </a:t>
            </a:r>
            <a:r>
              <a:rPr lang="en-US" sz="1800" dirty="0" smtClean="0">
                <a:solidFill>
                  <a:srgbClr val="FF0000"/>
                </a:solidFill>
              </a:rPr>
              <a:t>does not support</a:t>
            </a:r>
          </a:p>
          <a:p>
            <a:r>
              <a:rPr lang="en-US" sz="1800" dirty="0"/>
              <a:t>b</a:t>
            </a:r>
            <a:r>
              <a:rPr lang="en-US" sz="1800" dirty="0" smtClean="0"/>
              <a:t>it-depth and color </a:t>
            </a:r>
            <a:r>
              <a:rPr lang="en-US" sz="1800" dirty="0" smtClean="0"/>
              <a:t>space scalability</a:t>
            </a:r>
            <a:endParaRPr lang="en-US" sz="1800" dirty="0" smtClean="0"/>
          </a:p>
          <a:p>
            <a:r>
              <a:rPr lang="en-US" sz="1800" dirty="0"/>
              <a:t>w</a:t>
            </a:r>
            <a:r>
              <a:rPr lang="en-US" sz="1800" dirty="0" smtClean="0"/>
              <a:t>hen BL and EL have </a:t>
            </a:r>
            <a:r>
              <a:rPr lang="en-US" sz="1800" dirty="0" smtClean="0">
                <a:solidFill>
                  <a:srgbClr val="FF0000"/>
                </a:solidFill>
              </a:rPr>
              <a:t>same picture </a:t>
            </a:r>
            <a:r>
              <a:rPr lang="en-US" sz="1800" dirty="0" smtClean="0">
                <a:solidFill>
                  <a:srgbClr val="FF0000"/>
                </a:solidFill>
              </a:rPr>
              <a:t>size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>
                <a:solidFill>
                  <a:srgbClr val="FF0000"/>
                </a:solidFill>
              </a:rPr>
              <a:t>nd zero offset.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182" name="Straight Connector 181"/>
          <p:cNvCxnSpPr/>
          <p:nvPr/>
        </p:nvCxnSpPr>
        <p:spPr bwMode="auto">
          <a:xfrm flipH="1">
            <a:off x="4572000" y="914400"/>
            <a:ext cx="4107615" cy="40906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5" name="Straight Connector 184"/>
          <p:cNvCxnSpPr/>
          <p:nvPr/>
        </p:nvCxnSpPr>
        <p:spPr bwMode="auto">
          <a:xfrm>
            <a:off x="4571999" y="914400"/>
            <a:ext cx="4114801" cy="40906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629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 choice for the user</a:t>
            </a:r>
          </a:p>
          <a:p>
            <a:pPr lvl="1"/>
            <a:r>
              <a:rPr lang="en-US" sz="2400" dirty="0" smtClean="0"/>
              <a:t>In this internet age, the user may decide to use the same picture size in the BL and EL especially when those contents are available.</a:t>
            </a:r>
          </a:p>
          <a:p>
            <a:pPr lvl="2"/>
            <a:r>
              <a:rPr lang="en-US" sz="2000" dirty="0" smtClean="0"/>
              <a:t>For example, SCE1 distribute BT.709 videos in both 8 bits and 10 bits.</a:t>
            </a:r>
          </a:p>
          <a:p>
            <a:r>
              <a:rPr lang="en-US" sz="2800" dirty="0" smtClean="0"/>
              <a:t>High dynamic range (HDR) and low dynamic range (LDR) video coding</a:t>
            </a:r>
          </a:p>
          <a:p>
            <a:pPr lvl="1"/>
            <a:r>
              <a:rPr lang="en-US" sz="2400" dirty="0" smtClean="0"/>
              <a:t>LDR in BL</a:t>
            </a:r>
          </a:p>
          <a:p>
            <a:pPr lvl="1"/>
            <a:r>
              <a:rPr lang="en-US" sz="2400" dirty="0" smtClean="0"/>
              <a:t>HDR in EL</a:t>
            </a:r>
          </a:p>
          <a:p>
            <a:pPr lvl="1"/>
            <a:r>
              <a:rPr lang="en-US" sz="2400" dirty="0" smtClean="0"/>
              <a:t>Same picture size in BL and EL.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JCTVC-P0171</a:t>
            </a:r>
            <a:endParaRPr lang="en-US" altLang="zh-CN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7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18819"/>
            <a:ext cx="9144000" cy="1323439"/>
          </a:xfrm>
        </p:spPr>
        <p:txBody>
          <a:bodyPr/>
          <a:lstStyle/>
          <a:p>
            <a:r>
              <a:rPr lang="en-US" altLang="zh-CN" dirty="0" smtClean="0"/>
              <a:t>Application of SHVC for HDR Coding</a:t>
            </a:r>
            <a:endParaRPr lang="zh-CN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JCTVC-P0171</a:t>
            </a:r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3662082" y="4428038"/>
            <a:ext cx="681318" cy="2616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LDR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3657994" y="1828800"/>
            <a:ext cx="681317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HDR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4926618" y="4340194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4695861" y="1714500"/>
            <a:ext cx="159064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Encoding Loop with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Weighted Prediction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4899" y="3556456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202122" y="3309620"/>
            <a:ext cx="87010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Bitstream</a:t>
            </a:r>
          </a:p>
          <a:p>
            <a:pPr algn="ctr"/>
            <a:r>
              <a:rPr lang="en-US" sz="1100" dirty="0" smtClean="0"/>
              <a:t>Multiplex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4695860" y="1028700"/>
            <a:ext cx="159064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cxnSp>
        <p:nvCxnSpPr>
          <p:cNvPr id="12" name="Elbow Connector 11"/>
          <p:cNvCxnSpPr>
            <a:stCxn id="7" idx="3"/>
            <a:endCxn id="10" idx="2"/>
          </p:cNvCxnSpPr>
          <p:nvPr/>
        </p:nvCxnSpPr>
        <p:spPr>
          <a:xfrm flipV="1">
            <a:off x="6069620" y="3740507"/>
            <a:ext cx="567556" cy="81513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8" idx="3"/>
          </p:cNvCxnSpPr>
          <p:nvPr/>
        </p:nvCxnSpPr>
        <p:spPr>
          <a:xfrm>
            <a:off x="6286501" y="2068443"/>
            <a:ext cx="338885" cy="1218432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343400" y="2069656"/>
            <a:ext cx="352460" cy="485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7" idx="1"/>
          </p:cNvCxnSpPr>
          <p:nvPr/>
        </p:nvCxnSpPr>
        <p:spPr>
          <a:xfrm flipV="1">
            <a:off x="4343400" y="4555638"/>
            <a:ext cx="583218" cy="320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9"/>
          <p:cNvCxnSpPr>
            <a:stCxn id="9" idx="0"/>
            <a:endCxn id="21" idx="2"/>
          </p:cNvCxnSpPr>
          <p:nvPr/>
        </p:nvCxnSpPr>
        <p:spPr>
          <a:xfrm flipV="1">
            <a:off x="5486400" y="3314700"/>
            <a:ext cx="1" cy="2417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22"/>
          <p:cNvCxnSpPr/>
          <p:nvPr/>
        </p:nvCxnSpPr>
        <p:spPr>
          <a:xfrm>
            <a:off x="5480093" y="3993564"/>
            <a:ext cx="0" cy="3311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33"/>
          <p:cNvCxnSpPr/>
          <p:nvPr/>
        </p:nvCxnSpPr>
        <p:spPr>
          <a:xfrm>
            <a:off x="5486399" y="1459587"/>
            <a:ext cx="1" cy="2549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9"/>
          <p:cNvCxnSpPr>
            <a:stCxn id="21" idx="0"/>
          </p:cNvCxnSpPr>
          <p:nvPr/>
        </p:nvCxnSpPr>
        <p:spPr>
          <a:xfrm flipH="1" flipV="1">
            <a:off x="5486399" y="2422386"/>
            <a:ext cx="2" cy="2906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3"/>
          </p:cNvCxnSpPr>
          <p:nvPr/>
        </p:nvCxnSpPr>
        <p:spPr>
          <a:xfrm>
            <a:off x="7072230" y="3525064"/>
            <a:ext cx="24297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14901" y="2713006"/>
            <a:ext cx="1143000" cy="601694"/>
          </a:xfrm>
          <a:prstGeom prst="rect">
            <a:avLst/>
          </a:prstGeom>
          <a:solidFill>
            <a:srgbClr val="99FF66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Inverse</a:t>
            </a:r>
          </a:p>
          <a:p>
            <a:pPr algn="ctr"/>
            <a:r>
              <a:rPr lang="en-US" sz="1100" dirty="0" smtClean="0"/>
              <a:t>Tone Mapping</a:t>
            </a:r>
            <a:endParaRPr lang="en-US" sz="1100" dirty="0"/>
          </a:p>
        </p:txBody>
      </p:sp>
      <p:sp>
        <p:nvSpPr>
          <p:cNvPr id="24" name="Rectangle 23"/>
          <p:cNvSpPr/>
          <p:nvPr/>
        </p:nvSpPr>
        <p:spPr>
          <a:xfrm>
            <a:off x="342900" y="5077599"/>
            <a:ext cx="8229600" cy="143750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Propose to support joint bit-depth  and color space scalability when picture size of BL and EL are the same.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 use case is to encode high dynamic range (HDR) video and the corresponding low dynamic range (LDR) video.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Both HDR and LDR video have the same picture size.</a:t>
            </a:r>
            <a:endParaRPr lang="en-US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3429000" y="2713006"/>
            <a:ext cx="1143000" cy="601694"/>
          </a:xfrm>
          <a:prstGeom prst="rect">
            <a:avLst/>
          </a:prstGeom>
          <a:solidFill>
            <a:srgbClr val="FFCCFF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Tone Mapping</a:t>
            </a:r>
            <a:endParaRPr lang="en-US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3667894" y="1551801"/>
            <a:ext cx="640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</a:t>
            </a:r>
            <a:r>
              <a:rPr lang="en-US" dirty="0" smtClean="0"/>
              <a:t>bits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703160" y="4686300"/>
            <a:ext cx="604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8 bits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6" idx="2"/>
            <a:endCxn id="25" idx="0"/>
          </p:cNvCxnSpPr>
          <p:nvPr/>
        </p:nvCxnSpPr>
        <p:spPr bwMode="auto">
          <a:xfrm>
            <a:off x="3998653" y="2286000"/>
            <a:ext cx="1847" cy="4270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5" idx="2"/>
            <a:endCxn id="5" idx="0"/>
          </p:cNvCxnSpPr>
          <p:nvPr/>
        </p:nvCxnSpPr>
        <p:spPr bwMode="auto">
          <a:xfrm>
            <a:off x="4000500" y="3314700"/>
            <a:ext cx="2241" cy="111333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127760" y="2601734"/>
            <a:ext cx="21008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Same Picture Size</a:t>
            </a:r>
          </a:p>
          <a:p>
            <a:r>
              <a:rPr lang="en-US" sz="1800" dirty="0" smtClean="0"/>
              <a:t>Different Bit-Depth</a:t>
            </a:r>
          </a:p>
          <a:p>
            <a:r>
              <a:rPr lang="en-US" sz="1800" dirty="0" smtClean="0"/>
              <a:t>Different Color</a:t>
            </a:r>
          </a:p>
        </p:txBody>
      </p:sp>
      <p:cxnSp>
        <p:nvCxnSpPr>
          <p:cNvPr id="34" name="Straight Arrow Connector 33"/>
          <p:cNvCxnSpPr>
            <a:stCxn id="32" idx="0"/>
          </p:cNvCxnSpPr>
          <p:nvPr/>
        </p:nvCxnSpPr>
        <p:spPr bwMode="auto">
          <a:xfrm flipV="1">
            <a:off x="2178208" y="2057400"/>
            <a:ext cx="1250792" cy="5443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stCxn id="32" idx="2"/>
          </p:cNvCxnSpPr>
          <p:nvPr/>
        </p:nvCxnSpPr>
        <p:spPr bwMode="auto">
          <a:xfrm>
            <a:off x="2178208" y="3525064"/>
            <a:ext cx="1250792" cy="10305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3555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Results</a:t>
            </a:r>
            <a:endParaRPr lang="zh-CN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/>
              <a:t>Implemented in SCE1 anchor  </a:t>
            </a:r>
          </a:p>
          <a:p>
            <a:r>
              <a:rPr lang="en-US" altLang="zh-CN" sz="2800" dirty="0" smtClean="0"/>
              <a:t>Tested with SCE1 BT.709 videos</a:t>
            </a:r>
          </a:p>
          <a:p>
            <a:pPr lvl="1"/>
            <a:r>
              <a:rPr lang="en-US" altLang="zh-CN" sz="2400" dirty="0" smtClean="0"/>
              <a:t>8 bits for BL input</a:t>
            </a:r>
          </a:p>
          <a:p>
            <a:pPr lvl="1"/>
            <a:r>
              <a:rPr lang="en-US" altLang="zh-CN" sz="2400" dirty="0" smtClean="0"/>
              <a:t>10 bits for EL input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JCTVC-P0171</a:t>
            </a:r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592801"/>
              </p:ext>
            </p:extLst>
          </p:nvPr>
        </p:nvGraphicFramePr>
        <p:xfrm>
          <a:off x="2285682" y="3314700"/>
          <a:ext cx="4572635" cy="2865120"/>
        </p:xfrm>
        <a:graphic>
          <a:graphicData uri="http://schemas.openxmlformats.org/drawingml/2006/table">
            <a:tbl>
              <a:tblPr firstRow="1" firstCol="1" bandRow="1"/>
              <a:tblGrid>
                <a:gridCol w="2058035"/>
                <a:gridCol w="842010"/>
                <a:gridCol w="830580"/>
                <a:gridCol w="842010"/>
              </a:tblGrid>
              <a:tr h="243840"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1x 8-bit base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Overall (Test vs single layer)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</a:rPr>
                        <a:t>13.5%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</a:rPr>
                        <a:t>13.9%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</a:rPr>
                        <a:t>13.2%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1D1B10"/>
                          </a:solidFill>
                          <a:effectLst/>
                          <a:latin typeface="Arial"/>
                          <a:ea typeface="Times New Roman"/>
                        </a:rPr>
                        <a:t>Overall (Test EL+BL vs single EL+BL)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1D1B10"/>
                          </a:solidFill>
                          <a:effectLst/>
                          <a:latin typeface="Arial"/>
                          <a:ea typeface="Times New Roman"/>
                        </a:rPr>
                        <a:t>-27.9%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1D1B10"/>
                          </a:solidFill>
                          <a:effectLst/>
                          <a:latin typeface="Arial"/>
                          <a:ea typeface="Times New Roman"/>
                        </a:rPr>
                        <a:t>-28.7%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1D1B10"/>
                          </a:solidFill>
                          <a:effectLst/>
                          <a:latin typeface="Arial"/>
                          <a:ea typeface="Times New Roman"/>
                        </a:rPr>
                        <a:t>-28.7%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1x 8-bit base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Overall (Test vs single layer)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</a:rPr>
                        <a:t>24.2%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</a:rPr>
                        <a:t>28.7%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</a:rPr>
                        <a:t>25.6%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Overall (Test EL+BL </a:t>
                      </a:r>
                      <a:r>
                        <a:rPr lang="en-US" sz="1400" b="1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vs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single EL+BL)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-18.9%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-16.5%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-17.8%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86000" y="30019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4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 to add SNR scalability to the CGS studies.</a:t>
            </a:r>
          </a:p>
          <a:p>
            <a:r>
              <a:rPr lang="en-US" dirty="0" smtClean="0"/>
              <a:t>Propose to add bit-shift with SNR scalability to SHM WD.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JCTVC-P0171</a:t>
            </a:r>
            <a:endParaRPr lang="en-US" altLang="zh-CN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72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204310</TotalTime>
  <Words>440</Words>
  <Application>Microsoft Office PowerPoint</Application>
  <PresentationFormat>On-screen Show (4:3)</PresentationFormat>
  <Paragraphs>127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AHG14: Extension of SNR scalability with bit-depth scalability</vt:lpstr>
      <vt:lpstr>HEVC Scalable Extension Draft 4</vt:lpstr>
      <vt:lpstr>Use Cases</vt:lpstr>
      <vt:lpstr>Application of SHVC for HDR Coding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Auyeung, Cheung</cp:lastModifiedBy>
  <cp:revision>7915</cp:revision>
  <dcterms:created xsi:type="dcterms:W3CDTF">2006-02-22T01:05:12Z</dcterms:created>
  <dcterms:modified xsi:type="dcterms:W3CDTF">2014-01-10T01:37:09Z</dcterms:modified>
</cp:coreProperties>
</file>