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311" r:id="rId3"/>
    <p:sldId id="319" r:id="rId4"/>
    <p:sldId id="322" r:id="rId5"/>
    <p:sldId id="325" r:id="rId6"/>
    <p:sldId id="324" r:id="rId7"/>
    <p:sldId id="326" r:id="rId8"/>
    <p:sldId id="328" r:id="rId9"/>
    <p:sldId id="327" r:id="rId10"/>
    <p:sldId id="329" r:id="rId11"/>
    <p:sldId id="32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640" autoAdjust="0"/>
  </p:normalViewPr>
  <p:slideViewPr>
    <p:cSldViewPr>
      <p:cViewPr>
        <p:scale>
          <a:sx n="90" d="100"/>
          <a:sy n="90" d="100"/>
        </p:scale>
        <p:origin x="-1404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7C992-9693-49FA-97DE-CA71BE7ADF0E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9D3069-17EF-4C74-98BC-F0C429250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0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7" descr="SecondaryPage_q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24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6"/>
          <p:cNvSpPr>
            <a:spLocks noChangeArrowheads="1"/>
          </p:cNvSpPr>
          <p:nvPr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6784975" y="5243513"/>
            <a:ext cx="22526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rgbClr val="6685A2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03200" y="6589713"/>
            <a:ext cx="565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PAGE </a:t>
            </a:r>
            <a:fld id="{E9610D60-1526-4ED9-8C6D-9D9A62A6B548}" type="slidenum">
              <a:rPr lang="en-US" sz="7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2878138" y="3749675"/>
            <a:ext cx="5983287" cy="1462088"/>
          </a:xfrm>
        </p:spPr>
        <p:txBody>
          <a:bodyPr/>
          <a:lstStyle>
            <a:lvl1pPr algn="r">
              <a:defRPr sz="31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4488" y="273050"/>
            <a:ext cx="2181225" cy="5843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50" y="273050"/>
            <a:ext cx="6396038" cy="5843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50" y="273050"/>
            <a:ext cx="87296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3513" y="801688"/>
            <a:ext cx="8712200" cy="531495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5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4" descr="botto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94450"/>
            <a:ext cx="9144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273050"/>
            <a:ext cx="8729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203200" y="6505575"/>
            <a:ext cx="5778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PAGE </a:t>
            </a:r>
            <a:fld id="{B64F61C8-377B-46AA-8E15-DFA29CD8A207}" type="slidenum">
              <a:rPr lang="en-US" sz="7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4" name="Text Box 50"/>
          <p:cNvSpPr txBox="1">
            <a:spLocks noChangeArrowheads="1"/>
          </p:cNvSpPr>
          <p:nvPr/>
        </p:nvSpPr>
        <p:spPr bwMode="auto">
          <a:xfrm>
            <a:off x="708025" y="6505575"/>
            <a:ext cx="33020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|</a:t>
            </a:r>
            <a:r>
              <a:rPr lang="en-US" sz="700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3078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801688"/>
            <a:ext cx="8712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AA999-1DCE-4FFC-8816-97ADA0B94C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798513" indent="-2238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A0B3A9"/>
        </a:buClr>
        <a:buSzPct val="125000"/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10874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C76C2C"/>
        </a:buClr>
        <a:buSzPct val="125000"/>
        <a:buFont typeface="Arial" charset="0"/>
        <a:buChar char="»"/>
        <a:defRPr sz="1400">
          <a:solidFill>
            <a:schemeClr val="tx1"/>
          </a:solidFill>
          <a:latin typeface="+mn-lt"/>
          <a:cs typeface="+mn-cs"/>
        </a:defRPr>
      </a:lvl4pPr>
      <a:lvl5pPr marL="13160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/>
              <a:t>JCTVC-P0164: </a:t>
            </a:r>
            <a:r>
              <a:rPr lang="en-CA" b="1" dirty="0"/>
              <a:t>C</a:t>
            </a:r>
            <a:r>
              <a:rPr lang="en-CA" b="1" dirty="0" smtClean="0"/>
              <a:t>hroma </a:t>
            </a:r>
            <a:r>
              <a:rPr lang="en-CA" b="1" dirty="0"/>
              <a:t>phase offset for SHVC resampling process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4" y="5085080"/>
            <a:ext cx="7279116" cy="553719"/>
          </a:xfrm>
        </p:spPr>
        <p:txBody>
          <a:bodyPr/>
          <a:lstStyle/>
          <a:p>
            <a:r>
              <a:rPr lang="en-US" u="sng" dirty="0"/>
              <a:t>K. Rapaka</a:t>
            </a:r>
            <a:r>
              <a:rPr lang="en-US" dirty="0" smtClean="0"/>
              <a:t>, </a:t>
            </a:r>
            <a:r>
              <a:rPr lang="en-CA" dirty="0"/>
              <a:t>Jianle </a:t>
            </a:r>
            <a:r>
              <a:rPr lang="en-CA" dirty="0" smtClean="0"/>
              <a:t>Chen</a:t>
            </a:r>
            <a:r>
              <a:rPr lang="en-US" dirty="0" smtClean="0"/>
              <a:t>, </a:t>
            </a:r>
            <a:r>
              <a:rPr lang="en-CA" dirty="0"/>
              <a:t>Marta Karczewicz</a:t>
            </a:r>
            <a:r>
              <a:rPr lang="it-IT" dirty="0" smtClean="0"/>
              <a:t> (</a:t>
            </a:r>
            <a:r>
              <a:rPr lang="it-IT" dirty="0"/>
              <a:t>Qualcomm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70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hangingPunct="0">
              <a:buNone/>
            </a:pPr>
            <a:r>
              <a:rPr lang="en-CA" dirty="0" smtClean="0"/>
              <a:t>Based on the results we recommend a schemes </a:t>
            </a:r>
            <a:r>
              <a:rPr lang="en-CA" dirty="0"/>
              <a:t>to be used in SHVC to solve </a:t>
            </a:r>
            <a:r>
              <a:rPr lang="en-CA" dirty="0" err="1"/>
              <a:t>chroma</a:t>
            </a:r>
            <a:r>
              <a:rPr lang="en-CA" dirty="0"/>
              <a:t> sample location issue.</a:t>
            </a:r>
            <a:endParaRPr lang="en-US" dirty="0"/>
          </a:p>
          <a:p>
            <a:pPr lvl="1" hangingPunct="0"/>
            <a:r>
              <a:rPr lang="en-CA" dirty="0" smtClean="0"/>
              <a:t>Signal </a:t>
            </a:r>
            <a:r>
              <a:rPr lang="en-CA" dirty="0" err="1"/>
              <a:t>chroma</a:t>
            </a:r>
            <a:r>
              <a:rPr lang="en-CA" dirty="0"/>
              <a:t> sampling position information in VPS and consider the actual </a:t>
            </a:r>
            <a:r>
              <a:rPr lang="en-CA" dirty="0" err="1"/>
              <a:t>chroma</a:t>
            </a:r>
            <a:r>
              <a:rPr lang="en-CA" dirty="0"/>
              <a:t> sample position in resampling process</a:t>
            </a:r>
            <a:r>
              <a:rPr lang="en-CA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GB" sz="1600" b="1" dirty="0" smtClean="0"/>
          </a:p>
          <a:p>
            <a:pPr marL="0" indent="0">
              <a:buNone/>
            </a:pPr>
            <a:r>
              <a:rPr lang="en-GB" sz="1600" b="1" dirty="0" smtClean="0"/>
              <a:t>H.6.2</a:t>
            </a:r>
            <a:r>
              <a:rPr lang="en-GB" sz="1600" b="1" dirty="0"/>
              <a:t>	Derivation process for reference layer sample location used in resampling</a:t>
            </a:r>
            <a:endParaRPr lang="en-US" sz="1600" b="1" dirty="0"/>
          </a:p>
          <a:p>
            <a:pPr marL="0" indent="0">
              <a:buNone/>
            </a:pPr>
            <a:r>
              <a:rPr lang="en-GB" sz="1600" dirty="0" err="1"/>
              <a:t>phaseX</a:t>
            </a:r>
            <a:r>
              <a:rPr lang="en-GB" sz="1600" dirty="0"/>
              <a:t> = ( </a:t>
            </a:r>
            <a:r>
              <a:rPr lang="en-GB" sz="1600" dirty="0" err="1"/>
              <a:t>cIdx</a:t>
            </a:r>
            <a:r>
              <a:rPr lang="en-GB" sz="1600" dirty="0"/>
              <a:t>  = =  0 ) ? ( </a:t>
            </a:r>
            <a:r>
              <a:rPr lang="en-GB" sz="1600" dirty="0" err="1"/>
              <a:t>cross_layer_phase_alignment_flag</a:t>
            </a:r>
            <a:r>
              <a:rPr lang="en-GB" sz="1600" dirty="0"/>
              <a:t> &lt;&lt; 1 ) : 				</a:t>
            </a:r>
            <a:r>
              <a:rPr lang="en-GB" sz="1600" dirty="0" err="1"/>
              <a:t>cross_layer_phase_alignment_flag</a:t>
            </a:r>
            <a:r>
              <a:rPr lang="en-GB" sz="1600" dirty="0"/>
              <a:t>  </a:t>
            </a:r>
            <a:r>
              <a:rPr lang="en-GB" sz="1600" dirty="0">
                <a:solidFill>
                  <a:srgbClr val="FF0000"/>
                </a:solidFill>
              </a:rPr>
              <a:t>+  </a:t>
            </a:r>
            <a:r>
              <a:rPr lang="en-US" sz="1600" dirty="0" err="1">
                <a:solidFill>
                  <a:srgbClr val="FF0000"/>
                </a:solidFill>
              </a:rPr>
              <a:t>chroma_phase_X</a:t>
            </a:r>
            <a:r>
              <a:rPr lang="en-GB" sz="1600" dirty="0"/>
              <a:t>	(H‑5)</a:t>
            </a:r>
            <a:br>
              <a:rPr lang="en-GB" sz="1600" dirty="0"/>
            </a:br>
            <a:r>
              <a:rPr lang="en-GB" sz="1600" dirty="0" err="1"/>
              <a:t>phaseY</a:t>
            </a:r>
            <a:r>
              <a:rPr lang="en-GB" sz="1600" dirty="0"/>
              <a:t> = ( </a:t>
            </a:r>
            <a:r>
              <a:rPr lang="en-GB" sz="1600" dirty="0" err="1"/>
              <a:t>cIdx</a:t>
            </a:r>
            <a:r>
              <a:rPr lang="en-GB" sz="1600" dirty="0"/>
              <a:t>  = =  0 ) ? ( </a:t>
            </a:r>
            <a:r>
              <a:rPr lang="en-GB" sz="1600" dirty="0" err="1"/>
              <a:t>cross_layer_phase_alignment_flag</a:t>
            </a:r>
            <a:r>
              <a:rPr lang="en-GB" sz="1600" dirty="0"/>
              <a:t> &lt;&lt; 1 ) : 				</a:t>
            </a:r>
            <a:r>
              <a:rPr lang="en-GB" sz="1600" dirty="0" err="1"/>
              <a:t>cross_layer_phase_alignment_flag</a:t>
            </a:r>
            <a:r>
              <a:rPr lang="en-GB" sz="1600" dirty="0"/>
              <a:t>  </a:t>
            </a:r>
            <a:r>
              <a:rPr lang="en-GB" sz="1600" dirty="0">
                <a:solidFill>
                  <a:srgbClr val="FF0000"/>
                </a:solidFill>
              </a:rPr>
              <a:t>+  </a:t>
            </a:r>
            <a:r>
              <a:rPr lang="en-US" sz="1600" dirty="0" err="1">
                <a:solidFill>
                  <a:srgbClr val="FF0000"/>
                </a:solidFill>
              </a:rPr>
              <a:t>chroma_phase_Y</a:t>
            </a:r>
            <a:r>
              <a:rPr lang="en-GB" sz="1600" dirty="0"/>
              <a:t>	(H‑6)</a:t>
            </a:r>
            <a:endParaRPr lang="en-US" sz="1600" dirty="0"/>
          </a:p>
          <a:p>
            <a:endParaRPr lang="en-US" dirty="0"/>
          </a:p>
          <a:p>
            <a:pPr hangingPunct="0"/>
            <a:endParaRPr lang="en-CA" dirty="0"/>
          </a:p>
          <a:p>
            <a:pPr hangingPunct="0"/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83218"/>
            <a:ext cx="7467600" cy="223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490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prefer a scheme in SHVC that </a:t>
            </a:r>
            <a:r>
              <a:rPr lang="en-CA" dirty="0" smtClean="0"/>
              <a:t>considers </a:t>
            </a:r>
            <a:r>
              <a:rPr lang="en-CA" dirty="0"/>
              <a:t>the actual </a:t>
            </a:r>
            <a:r>
              <a:rPr lang="en-CA" dirty="0" err="1"/>
              <a:t>chroma</a:t>
            </a:r>
            <a:r>
              <a:rPr lang="en-CA" dirty="0"/>
              <a:t> sample position in resampling </a:t>
            </a:r>
            <a:r>
              <a:rPr lang="en-CA" dirty="0" smtClean="0"/>
              <a:t>process</a:t>
            </a:r>
          </a:p>
          <a:p>
            <a:r>
              <a:rPr lang="en-CA" dirty="0" smtClean="0"/>
              <a:t>We would like to </a:t>
            </a:r>
            <a:r>
              <a:rPr lang="en-CA" dirty="0" smtClean="0"/>
              <a:t>thank </a:t>
            </a:r>
            <a:r>
              <a:rPr lang="en-CA" dirty="0" err="1" smtClean="0"/>
              <a:t>Interdigital</a:t>
            </a:r>
            <a:r>
              <a:rPr lang="en-CA" dirty="0" smtClean="0"/>
              <a:t> for cross-checking the proposal.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28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</a:t>
            </a:r>
            <a:r>
              <a:rPr lang="en-CA" dirty="0" smtClean="0"/>
              <a:t>hroma </a:t>
            </a:r>
            <a:r>
              <a:rPr lang="en-CA" dirty="0"/>
              <a:t>samples location relatively to luma </a:t>
            </a:r>
            <a:r>
              <a:rPr lang="en-CA" dirty="0" smtClean="0"/>
              <a:t>samples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SHVC : position ‘b’ (half </a:t>
            </a:r>
            <a:r>
              <a:rPr lang="en-US" dirty="0"/>
              <a:t>luma sample shift vertically, no shift </a:t>
            </a:r>
            <a:r>
              <a:rPr lang="en-US" dirty="0" smtClean="0"/>
              <a:t>horizontally)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CA" dirty="0" smtClean="0"/>
              <a:t>4:2:0 sampling from 4:4:4 information is not </a:t>
            </a:r>
            <a:r>
              <a:rPr lang="en-CA" dirty="0"/>
              <a:t>specified as mandatory information in </a:t>
            </a:r>
            <a:r>
              <a:rPr lang="en-CA" dirty="0" smtClean="0"/>
              <a:t>decoding process, though it is needed to accurately derive reference </a:t>
            </a:r>
            <a:r>
              <a:rPr lang="en-CA" dirty="0"/>
              <a:t>layer sample location in </a:t>
            </a:r>
            <a:r>
              <a:rPr lang="en-CA" dirty="0" smtClean="0"/>
              <a:t>resampling process.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371600"/>
            <a:ext cx="4419600" cy="34455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669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US" dirty="0" smtClean="0"/>
              <a:t>This topic has been extensively </a:t>
            </a:r>
            <a:r>
              <a:rPr lang="en-US" dirty="0"/>
              <a:t>discussed in the past JCTVC </a:t>
            </a:r>
            <a:r>
              <a:rPr lang="en-US" dirty="0" smtClean="0"/>
              <a:t>meetings. However </a:t>
            </a:r>
            <a:r>
              <a:rPr lang="en-US" dirty="0"/>
              <a:t>no concrete decision was made </a:t>
            </a:r>
            <a:r>
              <a:rPr lang="en-US" dirty="0" smtClean="0"/>
              <a:t>due </a:t>
            </a:r>
            <a:r>
              <a:rPr lang="en-US" dirty="0"/>
              <a:t>to the lack of appropriate test </a:t>
            </a:r>
            <a:r>
              <a:rPr lang="en-US" dirty="0" smtClean="0"/>
              <a:t>results and coding impact analysis.</a:t>
            </a:r>
            <a:endParaRPr lang="en-US" dirty="0"/>
          </a:p>
          <a:p>
            <a:r>
              <a:rPr lang="en-US" dirty="0" smtClean="0"/>
              <a:t>Five 4:4:4 </a:t>
            </a:r>
            <a:r>
              <a:rPr lang="en-US" dirty="0"/>
              <a:t>sequences </a:t>
            </a:r>
            <a:r>
              <a:rPr lang="en-US" dirty="0" smtClean="0"/>
              <a:t>are used located @  </a:t>
            </a:r>
            <a:r>
              <a:rPr lang="en-US" dirty="0"/>
              <a:t>ftp.tnt.uni-hannover.de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/</a:t>
            </a:r>
            <a:r>
              <a:rPr lang="en-US" dirty="0" err="1" smtClean="0"/>
              <a:t>testsequences</a:t>
            </a:r>
            <a:r>
              <a:rPr lang="en-US" dirty="0" smtClean="0"/>
              <a:t>/</a:t>
            </a:r>
            <a:r>
              <a:rPr lang="en-US" dirty="0" err="1" smtClean="0"/>
              <a:t>FrExt</a:t>
            </a:r>
            <a:r>
              <a:rPr lang="en-US" dirty="0" smtClean="0"/>
              <a:t>-candidate-sequences</a:t>
            </a:r>
            <a:br>
              <a:rPr lang="en-US" dirty="0" smtClean="0"/>
            </a:br>
            <a:r>
              <a:rPr lang="en-US" dirty="0" smtClean="0"/>
              <a:t>- BirdsInCage_1920x1080_60_10bit_444.zip</a:t>
            </a:r>
            <a:br>
              <a:rPr lang="en-US" dirty="0" smtClean="0"/>
            </a:br>
            <a:r>
              <a:rPr lang="en-US" dirty="0" smtClean="0"/>
              <a:t>- CrowdRun_1920x1080_50_10bit_444.zip</a:t>
            </a:r>
            <a:br>
              <a:rPr lang="en-US" dirty="0" smtClean="0"/>
            </a:br>
            <a:r>
              <a:rPr lang="en-US" dirty="0" smtClean="0"/>
              <a:t>- Kimono1_1920x1080_24_10bit_444.zip</a:t>
            </a:r>
            <a:br>
              <a:rPr lang="en-US" dirty="0" smtClean="0"/>
            </a:br>
            <a:r>
              <a:rPr lang="en-US" dirty="0" smtClean="0"/>
              <a:t>- EBURainFruits_1920x1080_50_10bit_444_ebu.zip</a:t>
            </a:r>
            <a:br>
              <a:rPr lang="en-US" dirty="0" smtClean="0"/>
            </a:br>
            <a:r>
              <a:rPr lang="en-US" dirty="0" smtClean="0"/>
              <a:t>- BigBuck_1920x1080_60p_8b444.zip</a:t>
            </a:r>
          </a:p>
          <a:p>
            <a:r>
              <a:rPr lang="en-US" dirty="0" smtClean="0"/>
              <a:t>4:4:4 10-bit to 4:2:0 8 bit conversion using 2D separable 12-tap filters used in SHVC downsampler for all the 6 </a:t>
            </a:r>
            <a:r>
              <a:rPr lang="en-US" dirty="0" err="1" smtClean="0"/>
              <a:t>chroma</a:t>
            </a:r>
            <a:r>
              <a:rPr lang="en-US" dirty="0" smtClean="0"/>
              <a:t> positions</a:t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/>
              <a:t>0,  2,  -3,  -9,   6,  39,  58,  39,   6,  -9,  -3,  2,  0},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{</a:t>
            </a:r>
            <a:r>
              <a:rPr lang="en-US" dirty="0"/>
              <a:t>0,  1,   0,  -7,  -5,  22,  53,  53,  22,  -5,  -7,  0,  1},  </a:t>
            </a:r>
            <a:endParaRPr lang="en-US" dirty="0" smtClean="0"/>
          </a:p>
          <a:p>
            <a:r>
              <a:rPr lang="en-US" dirty="0"/>
              <a:t>The 4:2:0 generated sequences are down-sampled using SHM4.0_dev downsampler </a:t>
            </a:r>
            <a:r>
              <a:rPr lang="en-US" dirty="0" smtClean="0"/>
              <a:t>(</a:t>
            </a:r>
            <a:r>
              <a:rPr lang="en-CA" dirty="0"/>
              <a:t>considering the accurate </a:t>
            </a:r>
            <a:r>
              <a:rPr lang="en-CA" dirty="0" err="1"/>
              <a:t>chroma</a:t>
            </a:r>
            <a:r>
              <a:rPr lang="en-CA" dirty="0"/>
              <a:t> sample position 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58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efficiency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CA" dirty="0" smtClean="0"/>
              <a:t>The </a:t>
            </a:r>
            <a:r>
              <a:rPr lang="en-CA" dirty="0"/>
              <a:t>coding gain by considering the </a:t>
            </a:r>
            <a:r>
              <a:rPr lang="en-CA" dirty="0" smtClean="0"/>
              <a:t>actual </a:t>
            </a:r>
            <a:r>
              <a:rPr lang="en-CA" dirty="0" err="1"/>
              <a:t>chroma</a:t>
            </a:r>
            <a:r>
              <a:rPr lang="en-CA" dirty="0"/>
              <a:t> sample position in resampling </a:t>
            </a:r>
            <a:r>
              <a:rPr lang="en-CA" dirty="0" smtClean="0"/>
              <a:t>process,</a:t>
            </a:r>
            <a:r>
              <a:rPr lang="en-CA" dirty="0"/>
              <a:t> compared to </a:t>
            </a:r>
            <a:r>
              <a:rPr lang="en-CA" dirty="0" smtClean="0"/>
              <a:t>SHM4.0, provides </a:t>
            </a:r>
            <a:r>
              <a:rPr lang="en-CA" dirty="0"/>
              <a:t>–0.1% to –0.4% BD rate saving</a:t>
            </a:r>
            <a:r>
              <a:rPr lang="en-CA" dirty="0" smtClean="0"/>
              <a:t>.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6400"/>
            <a:ext cx="7239000" cy="2362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962400"/>
            <a:ext cx="7239000" cy="2351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710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Coding efficiency results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72" y="3581400"/>
            <a:ext cx="7239000" cy="2351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7240772" cy="2360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12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Coding efficiency </a:t>
            </a:r>
            <a:r>
              <a:rPr lang="en-US" dirty="0" smtClean="0"/>
              <a:t>results </a:t>
            </a:r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832" y="1839615"/>
            <a:ext cx="7230140" cy="2340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462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 coding gain by considering the actual </a:t>
            </a:r>
            <a:r>
              <a:rPr lang="en-CA" dirty="0" err="1"/>
              <a:t>chroma</a:t>
            </a:r>
            <a:r>
              <a:rPr lang="en-CA" dirty="0"/>
              <a:t> sample position in resampling process, compared to </a:t>
            </a:r>
            <a:r>
              <a:rPr lang="en-CA" dirty="0" smtClean="0"/>
              <a:t>using </a:t>
            </a:r>
            <a:r>
              <a:rPr lang="en-CA" dirty="0" err="1" smtClean="0"/>
              <a:t>chroma</a:t>
            </a:r>
            <a:r>
              <a:rPr lang="en-CA" dirty="0" smtClean="0"/>
              <a:t> position ‘a’, </a:t>
            </a:r>
            <a:r>
              <a:rPr lang="en-CA" dirty="0"/>
              <a:t>provides </a:t>
            </a:r>
            <a:r>
              <a:rPr lang="en-CA" dirty="0" smtClean="0"/>
              <a:t>       –</a:t>
            </a:r>
            <a:r>
              <a:rPr lang="en-CA" dirty="0"/>
              <a:t>0.1% to </a:t>
            </a:r>
            <a:r>
              <a:rPr lang="en-CA" dirty="0" smtClean="0"/>
              <a:t>–0.9% </a:t>
            </a:r>
            <a:r>
              <a:rPr lang="en-CA" dirty="0"/>
              <a:t>BD rate saving.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7" y="1676400"/>
            <a:ext cx="7239000" cy="2362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7" y="4038601"/>
            <a:ext cx="7239000" cy="2362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416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</a:t>
            </a:r>
            <a:r>
              <a:rPr lang="en-US" dirty="0" smtClean="0"/>
              <a:t>Results </a:t>
            </a:r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38" y="3581400"/>
            <a:ext cx="7238999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40" y="914400"/>
            <a:ext cx="7238999" cy="2362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241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</a:t>
            </a:r>
            <a:r>
              <a:rPr lang="en-US" dirty="0" smtClean="0"/>
              <a:t>Results </a:t>
            </a:r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76" y="1295400"/>
            <a:ext cx="7239000" cy="2377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08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2008_PPT_Master_ConfdProp">
  <a:themeElements>
    <a:clrScheme name="QCT2008_PPT_Master_ConfdProp 13">
      <a:dk1>
        <a:srgbClr val="000000"/>
      </a:dk1>
      <a:lt1>
        <a:srgbClr val="FFFFFF"/>
      </a:lt1>
      <a:dk2>
        <a:srgbClr val="333333"/>
      </a:dk2>
      <a:lt2>
        <a:srgbClr val="4E677E"/>
      </a:lt2>
      <a:accent1>
        <a:srgbClr val="6685A2"/>
      </a:accent1>
      <a:accent2>
        <a:srgbClr val="7EA446"/>
      </a:accent2>
      <a:accent3>
        <a:srgbClr val="FFFFFF"/>
      </a:accent3>
      <a:accent4>
        <a:srgbClr val="000000"/>
      </a:accent4>
      <a:accent5>
        <a:srgbClr val="B8C2CE"/>
      </a:accent5>
      <a:accent6>
        <a:srgbClr val="72943F"/>
      </a:accent6>
      <a:hlink>
        <a:srgbClr val="B97C3F"/>
      </a:hlink>
      <a:folHlink>
        <a:srgbClr val="51692D"/>
      </a:folHlink>
    </a:clrScheme>
    <a:fontScheme name="QCT2008_PPT_Master_ConfdPro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QCT2008_PPT_Master_ConfdPr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QC</Template>
  <TotalTime>4571</TotalTime>
  <Words>269</Words>
  <Application>Microsoft Office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QCT2008_PPT_Master_ConfdProp</vt:lpstr>
      <vt:lpstr>JCTVC-P0164: Chroma phase offset for SHVC resampling process</vt:lpstr>
      <vt:lpstr>Chroma samples location relatively to luma samples</vt:lpstr>
      <vt:lpstr>Test Method</vt:lpstr>
      <vt:lpstr>Coding efficiency results</vt:lpstr>
      <vt:lpstr>Coding efficiency results</vt:lpstr>
      <vt:lpstr>Coding efficiency results Contd…</vt:lpstr>
      <vt:lpstr>Additional Results</vt:lpstr>
      <vt:lpstr>Additional Results Contd…</vt:lpstr>
      <vt:lpstr>Additional Results Contd…</vt:lpstr>
      <vt:lpstr>Proposal</vt:lpstr>
      <vt:lpstr>Conclusion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Qualcomm User</dc:creator>
  <cp:lastModifiedBy>Krishna Rapaka</cp:lastModifiedBy>
  <cp:revision>289</cp:revision>
  <dcterms:created xsi:type="dcterms:W3CDTF">2012-03-19T15:53:13Z</dcterms:created>
  <dcterms:modified xsi:type="dcterms:W3CDTF">2014-01-09T22:56:12Z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-655198307</vt:i4>
  </property>
  <property fmtid="{D5CDD505-2E9C-101B-9397-08002B2CF9AE}" pid="3" name="_NewReviewCycle">
    <vt:lpwstr/>
  </property>
  <property fmtid="{D5CDD505-2E9C-101B-9397-08002B2CF9AE}" pid="4" name="_EmailSubject">
    <vt:lpwstr>Help in quick review</vt:lpwstr>
  </property>
  <property fmtid="{D5CDD505-2E9C-101B-9397-08002B2CF9AE}" pid="5" name="_AuthorEmail">
    <vt:lpwstr>lxiang@qti.qualcomm.com</vt:lpwstr>
  </property>
  <property fmtid="{D5CDD505-2E9C-101B-9397-08002B2CF9AE}" pid="6" name="_AuthorEmailDisplayName">
    <vt:lpwstr>Li, Xiang</vt:lpwstr>
  </property>
  <property fmtid="{D5CDD505-2E9C-101B-9397-08002B2CF9AE}" pid="7" name="_PreviousAdHocReviewCycleID">
    <vt:i4>2146535530</vt:i4>
  </property>
</Properties>
</file>