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4"/>
    <p:sldMasterId id="2147483677" r:id="rId5"/>
    <p:sldMasterId id="2147483679" r:id="rId6"/>
    <p:sldMasterId id="2147483681" r:id="rId7"/>
    <p:sldMasterId id="2147483683" r:id="rId8"/>
  </p:sldMasterIdLst>
  <p:notesMasterIdLst>
    <p:notesMasterId r:id="rId18"/>
  </p:notesMasterIdLst>
  <p:sldIdLst>
    <p:sldId id="256" r:id="rId9"/>
    <p:sldId id="280" r:id="rId10"/>
    <p:sldId id="285" r:id="rId11"/>
    <p:sldId id="281" r:id="rId12"/>
    <p:sldId id="283" r:id="rId13"/>
    <p:sldId id="282" r:id="rId14"/>
    <p:sldId id="286" r:id="rId15"/>
    <p:sldId id="270" r:id="rId16"/>
    <p:sldId id="284" r:id="rId17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 Yuwen" initials="YuwenH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6C21"/>
    <a:srgbClr val="716C6B"/>
    <a:srgbClr val="00AEEF"/>
    <a:srgbClr val="D94D20"/>
    <a:srgbClr val="6C6864"/>
    <a:srgbClr val="63615D"/>
    <a:srgbClr val="54524E"/>
    <a:srgbClr val="0087C3"/>
    <a:srgbClr val="C6D742"/>
    <a:srgbClr val="44A4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8" autoAdjust="0"/>
    <p:restoredTop sz="94656" autoAdjust="0"/>
  </p:normalViewPr>
  <p:slideViewPr>
    <p:cSldViewPr snapToObjects="1">
      <p:cViewPr>
        <p:scale>
          <a:sx n="94" d="100"/>
          <a:sy n="94" d="100"/>
        </p:scale>
        <p:origin x="-1410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9A91834-3F34-4B40-8735-EA115B05FDDA}" type="datetimeFigureOut">
              <a:rPr lang="en-US" smtClean="0"/>
              <a:pPr/>
              <a:t>1/9/2014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38F7F6D-8A3B-DB4E-AE49-8696C0E84EF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755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8838"/>
            <a:ext cx="9144000" cy="513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24948" y="3495675"/>
            <a:ext cx="5029200" cy="381000"/>
          </a:xfrm>
        </p:spPr>
        <p:txBody>
          <a:bodyPr anchor="t"/>
          <a:lstStyle>
            <a:lvl1pPr marL="0" indent="0" algn="l">
              <a:buNone/>
              <a:defRPr sz="2000" b="0" i="0">
                <a:solidFill>
                  <a:srgbClr val="00AEEF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24948" y="1447800"/>
            <a:ext cx="3842252" cy="1895475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InterDigital_logo_RGB_HiR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304800"/>
            <a:ext cx="3372860" cy="37571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endParaRPr lang="en-US" sz="800" b="0" i="0" kern="1200" cap="none" baseline="0" dirty="0" smtClean="0">
              <a:solidFill>
                <a:srgbClr val="716C6B"/>
              </a:solidFill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876800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1219200"/>
          </a:xfrm>
        </p:spPr>
        <p:txBody>
          <a:bodyPr/>
          <a:lstStyle>
            <a:lvl1pPr>
              <a:buFontTx/>
              <a:buNone/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1000" y="2590800"/>
            <a:ext cx="8229600" cy="3657600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25963"/>
          </a:xfrm>
        </p:spPr>
        <p:txBody>
          <a:bodyPr/>
          <a:lstStyle>
            <a:lvl1pPr>
              <a:defRPr sz="2800" b="0" i="0">
                <a:latin typeface="Arial"/>
                <a:cs typeface="Arial"/>
              </a:defRPr>
            </a:lvl1pPr>
            <a:lvl2pPr>
              <a:defRPr sz="2400" b="0" i="0">
                <a:latin typeface="Arial"/>
                <a:cs typeface="Arial"/>
              </a:defRPr>
            </a:lvl2pPr>
            <a:lvl3pPr>
              <a:defRPr sz="20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25963"/>
          </a:xfrm>
        </p:spPr>
        <p:txBody>
          <a:bodyPr/>
          <a:lstStyle>
            <a:lvl1pPr>
              <a:defRPr sz="2800" b="0" i="0">
                <a:latin typeface="Arial"/>
                <a:cs typeface="Arial"/>
              </a:defRPr>
            </a:lvl1pPr>
            <a:lvl2pPr>
              <a:defRPr sz="2400" b="0" i="0">
                <a:latin typeface="Arial"/>
                <a:cs typeface="Arial"/>
              </a:defRPr>
            </a:lvl2pPr>
            <a:lvl3pPr>
              <a:defRPr sz="20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672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98446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D5CFB-22F2-3C47-9198-8923B31E7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AEE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r>
              <a:rPr lang="en-US" sz="800" b="0" i="0" kern="1200" cap="none" baseline="0" dirty="0" smtClean="0">
                <a:solidFill>
                  <a:srgbClr val="716C6B"/>
                </a:solidFill>
                <a:latin typeface="Arial"/>
                <a:ea typeface="+mn-ea"/>
                <a:cs typeface="Arial"/>
              </a:rPr>
              <a:t>© 2013 InterDigital, Inc. All rights reserved.</a:t>
            </a:r>
          </a:p>
        </p:txBody>
      </p:sp>
      <p:pic>
        <p:nvPicPr>
          <p:cNvPr id="9" name="Picture 8" descr="InterDigital_logo_RGB_HiRe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4200" y="6495288"/>
            <a:ext cx="1905000" cy="21220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0"/>
            <a:ext cx="9144000" cy="98446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D5CFB-22F2-3C47-9198-8923B31E7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AEE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3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endParaRPr lang="en-US" sz="800" b="0" i="0" kern="1200" cap="none" baseline="0" dirty="0" smtClean="0">
              <a:solidFill>
                <a:srgbClr val="716C6B"/>
              </a:solidFill>
              <a:latin typeface="Arial"/>
              <a:ea typeface="+mn-ea"/>
              <a:cs typeface="Arial"/>
            </a:endParaRPr>
          </a:p>
        </p:txBody>
      </p:sp>
      <p:pic>
        <p:nvPicPr>
          <p:cNvPr id="14" name="Picture 13" descr="InterDigital_logo_RGB_HiRes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934200" y="6495288"/>
            <a:ext cx="1905000" cy="2122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kern="1200" cap="none">
          <a:solidFill>
            <a:srgbClr val="F36C21"/>
          </a:solidFill>
          <a:latin typeface="Arial"/>
          <a:ea typeface="+mj-ea"/>
          <a:cs typeface="Arial"/>
        </a:defRPr>
      </a:lvl1pPr>
    </p:titleStyle>
    <p:bodyStyle>
      <a:lvl1pPr marL="341313" indent="-341313" algn="l" defTabSz="457200" rtl="0" eaLnBrk="1" latinLnBrk="0" hangingPunct="1">
        <a:spcBef>
          <a:spcPct val="20000"/>
        </a:spcBef>
        <a:buClr>
          <a:srgbClr val="00B0F0"/>
        </a:buClr>
        <a:buSzPct val="120000"/>
        <a:buFont typeface="Arial" pitchFamily="34" charset="0"/>
        <a:buChar char="•"/>
        <a:tabLst/>
        <a:defRPr sz="2600" b="0" i="0" kern="1200">
          <a:solidFill>
            <a:srgbClr val="716C6B"/>
          </a:solidFill>
          <a:latin typeface="Arial"/>
          <a:ea typeface="+mn-ea"/>
          <a:cs typeface="Arial"/>
        </a:defRPr>
      </a:lvl1pPr>
      <a:lvl2pPr marL="573088" indent="-231775" algn="l" defTabSz="457200" rtl="0" eaLnBrk="1" latinLnBrk="0" hangingPunct="1">
        <a:spcBef>
          <a:spcPts val="300"/>
        </a:spcBef>
        <a:buClr>
          <a:srgbClr val="00B0F0"/>
        </a:buClr>
        <a:buFont typeface="Arial" pitchFamily="34" charset="0"/>
        <a:buChar char="•"/>
        <a:defRPr sz="2400" b="0" i="0" kern="1200">
          <a:solidFill>
            <a:srgbClr val="716C6B"/>
          </a:solidFill>
          <a:latin typeface="Arial"/>
          <a:ea typeface="+mn-ea"/>
          <a:cs typeface="Arial"/>
        </a:defRPr>
      </a:lvl2pPr>
      <a:lvl3pPr marL="682625" indent="-109538" algn="l" defTabSz="457200" rtl="0" eaLnBrk="1" latinLnBrk="0" hangingPunct="1">
        <a:spcBef>
          <a:spcPts val="0"/>
        </a:spcBef>
        <a:buClr>
          <a:schemeClr val="tx1">
            <a:lumMod val="50000"/>
            <a:lumOff val="50000"/>
          </a:schemeClr>
        </a:buClr>
        <a:buFont typeface="Arial"/>
        <a:buChar char="•"/>
        <a:defRPr sz="2000" b="0" i="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b="0" i="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b="0" i="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672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8446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7D5CFB-22F2-3C47-9198-8923B31E7A3C}" type="slidenum">
              <a:rPr lang="en-US" sz="1000" smtClean="0">
                <a:solidFill>
                  <a:srgbClr val="00AEEF"/>
                </a:solidFill>
              </a:rPr>
              <a:pPr>
                <a:defRPr/>
              </a:pPr>
              <a:t>‹#›</a:t>
            </a:fld>
            <a:endParaRPr lang="en-US" sz="1000" dirty="0" smtClean="0">
              <a:solidFill>
                <a:srgbClr val="00AEEF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/>
            <a:r>
              <a:rPr lang="en-US" sz="800" b="0" cap="none" dirty="0" smtClean="0">
                <a:solidFill>
                  <a:srgbClr val="716C6B"/>
                </a:solidFill>
              </a:rPr>
              <a:t>© 2012 InterDigital, Inc. All rights reserved.</a:t>
            </a:r>
          </a:p>
        </p:txBody>
      </p:sp>
      <p:pic>
        <p:nvPicPr>
          <p:cNvPr id="9" name="Picture 8" descr="InterDigital_logo_RGB_HiRe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34200" y="6495288"/>
            <a:ext cx="1905000" cy="2122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kern="1200" cap="none">
          <a:solidFill>
            <a:srgbClr val="F36C21"/>
          </a:solidFill>
          <a:latin typeface="Arial"/>
          <a:ea typeface="+mj-ea"/>
          <a:cs typeface="Arial"/>
        </a:defRPr>
      </a:lvl1pPr>
    </p:titleStyle>
    <p:bodyStyle>
      <a:lvl1pPr marL="341313" indent="-341313" algn="l" defTabSz="457200" rtl="0" eaLnBrk="1" latinLnBrk="0" hangingPunct="1">
        <a:spcBef>
          <a:spcPct val="20000"/>
        </a:spcBef>
        <a:buClr>
          <a:srgbClr val="00B0F0"/>
        </a:buClr>
        <a:buSzPct val="120000"/>
        <a:buFont typeface="Arial" pitchFamily="34" charset="0"/>
        <a:buChar char="•"/>
        <a:tabLst/>
        <a:defRPr sz="2600" b="0" i="0" kern="1200">
          <a:solidFill>
            <a:srgbClr val="716C6B"/>
          </a:solidFill>
          <a:latin typeface="Arial"/>
          <a:ea typeface="+mn-ea"/>
          <a:cs typeface="Arial"/>
        </a:defRPr>
      </a:lvl1pPr>
      <a:lvl2pPr marL="573088" indent="-231775" algn="l" defTabSz="457200" rtl="0" eaLnBrk="1" latinLnBrk="0" hangingPunct="1">
        <a:spcBef>
          <a:spcPts val="300"/>
        </a:spcBef>
        <a:buClr>
          <a:srgbClr val="00B0F0"/>
        </a:buClr>
        <a:buFont typeface="Arial" pitchFamily="34" charset="0"/>
        <a:buChar char="•"/>
        <a:defRPr sz="2400" b="0" i="0" kern="1200">
          <a:solidFill>
            <a:srgbClr val="716C6B"/>
          </a:solidFill>
          <a:latin typeface="Arial"/>
          <a:ea typeface="+mn-ea"/>
          <a:cs typeface="Arial"/>
        </a:defRPr>
      </a:lvl2pPr>
      <a:lvl3pPr marL="682625" indent="-109538" algn="l" defTabSz="457200" rtl="0" eaLnBrk="1" latinLnBrk="0" hangingPunct="1">
        <a:spcBef>
          <a:spcPts val="0"/>
        </a:spcBef>
        <a:buClr>
          <a:schemeClr val="tx1">
            <a:lumMod val="50000"/>
            <a:lumOff val="50000"/>
          </a:schemeClr>
        </a:buClr>
        <a:buFont typeface="Arial"/>
        <a:buChar char="•"/>
        <a:defRPr sz="2000" b="0" i="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b="0" i="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b="0" i="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672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8446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7D5CFB-22F2-3C47-9198-8923B31E7A3C}" type="slidenum">
              <a:rPr lang="en-US" sz="1000" smtClean="0">
                <a:solidFill>
                  <a:srgbClr val="00AEEF"/>
                </a:solidFill>
              </a:rPr>
              <a:pPr>
                <a:defRPr/>
              </a:pPr>
              <a:t>‹#›</a:t>
            </a:fld>
            <a:endParaRPr lang="en-US" sz="1000" dirty="0" smtClean="0">
              <a:solidFill>
                <a:srgbClr val="00AEEF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/>
            <a:r>
              <a:rPr lang="en-US" sz="800" b="0" cap="none" dirty="0" smtClean="0">
                <a:solidFill>
                  <a:srgbClr val="716C6B"/>
                </a:solidFill>
              </a:rPr>
              <a:t>© 2012 InterDigital, Inc. All rights reserved.</a:t>
            </a:r>
          </a:p>
        </p:txBody>
      </p:sp>
      <p:pic>
        <p:nvPicPr>
          <p:cNvPr id="9" name="Picture 8" descr="InterDigital_logo_RGB_HiRe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34200" y="6495288"/>
            <a:ext cx="1905000" cy="2122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kern="1200" cap="none">
          <a:solidFill>
            <a:srgbClr val="F36C21"/>
          </a:solidFill>
          <a:latin typeface="Arial"/>
          <a:ea typeface="+mj-ea"/>
          <a:cs typeface="Arial"/>
        </a:defRPr>
      </a:lvl1pPr>
    </p:titleStyle>
    <p:bodyStyle>
      <a:lvl1pPr marL="341313" indent="-341313" algn="l" defTabSz="457200" rtl="0" eaLnBrk="1" latinLnBrk="0" hangingPunct="1">
        <a:spcBef>
          <a:spcPct val="20000"/>
        </a:spcBef>
        <a:buClr>
          <a:srgbClr val="00B0F0"/>
        </a:buClr>
        <a:buSzPct val="120000"/>
        <a:buFont typeface="Arial" pitchFamily="34" charset="0"/>
        <a:buChar char="•"/>
        <a:tabLst/>
        <a:defRPr sz="2600" b="0" i="0" kern="1200">
          <a:solidFill>
            <a:srgbClr val="716C6B"/>
          </a:solidFill>
          <a:latin typeface="Arial"/>
          <a:ea typeface="+mn-ea"/>
          <a:cs typeface="Arial"/>
        </a:defRPr>
      </a:lvl1pPr>
      <a:lvl2pPr marL="573088" indent="-231775" algn="l" defTabSz="457200" rtl="0" eaLnBrk="1" latinLnBrk="0" hangingPunct="1">
        <a:spcBef>
          <a:spcPts val="300"/>
        </a:spcBef>
        <a:buClr>
          <a:srgbClr val="00B0F0"/>
        </a:buClr>
        <a:buFont typeface="Arial" pitchFamily="34" charset="0"/>
        <a:buChar char="•"/>
        <a:defRPr sz="2400" b="0" i="0" kern="1200">
          <a:solidFill>
            <a:srgbClr val="716C6B"/>
          </a:solidFill>
          <a:latin typeface="Arial"/>
          <a:ea typeface="+mn-ea"/>
          <a:cs typeface="Arial"/>
        </a:defRPr>
      </a:lvl2pPr>
      <a:lvl3pPr marL="682625" indent="-109538" algn="l" defTabSz="457200" rtl="0" eaLnBrk="1" latinLnBrk="0" hangingPunct="1">
        <a:spcBef>
          <a:spcPts val="0"/>
        </a:spcBef>
        <a:buClr>
          <a:schemeClr val="tx1">
            <a:lumMod val="50000"/>
            <a:lumOff val="50000"/>
          </a:schemeClr>
        </a:buClr>
        <a:buFont typeface="Arial"/>
        <a:buChar char="•"/>
        <a:defRPr sz="2000" b="0" i="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b="0" i="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b="0" i="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672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8446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7D5CFB-22F2-3C47-9198-8923B31E7A3C}" type="slidenum">
              <a:rPr lang="en-US" sz="1000" smtClean="0">
                <a:solidFill>
                  <a:srgbClr val="00AEEF"/>
                </a:solidFill>
              </a:rPr>
              <a:pPr>
                <a:defRPr/>
              </a:pPr>
              <a:t>‹#›</a:t>
            </a:fld>
            <a:endParaRPr lang="en-US" sz="1000" dirty="0" smtClean="0">
              <a:solidFill>
                <a:srgbClr val="00AEEF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/>
            <a:r>
              <a:rPr lang="en-US" sz="800" b="0" cap="none" dirty="0" smtClean="0">
                <a:solidFill>
                  <a:srgbClr val="716C6B"/>
                </a:solidFill>
              </a:rPr>
              <a:t>© 2012 InterDigital, Inc. All rights reserved.</a:t>
            </a:r>
          </a:p>
        </p:txBody>
      </p:sp>
      <p:pic>
        <p:nvPicPr>
          <p:cNvPr id="9" name="Picture 8" descr="InterDigital_logo_RGB_HiRe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34200" y="6495288"/>
            <a:ext cx="1905000" cy="2122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kern="1200" cap="none">
          <a:solidFill>
            <a:srgbClr val="F36C21"/>
          </a:solidFill>
          <a:latin typeface="Arial"/>
          <a:ea typeface="+mj-ea"/>
          <a:cs typeface="Arial"/>
        </a:defRPr>
      </a:lvl1pPr>
    </p:titleStyle>
    <p:bodyStyle>
      <a:lvl1pPr marL="341313" indent="-341313" algn="l" defTabSz="457200" rtl="0" eaLnBrk="1" latinLnBrk="0" hangingPunct="1">
        <a:spcBef>
          <a:spcPct val="20000"/>
        </a:spcBef>
        <a:buClr>
          <a:srgbClr val="00B0F0"/>
        </a:buClr>
        <a:buSzPct val="120000"/>
        <a:buFont typeface="Arial" pitchFamily="34" charset="0"/>
        <a:buChar char="•"/>
        <a:tabLst/>
        <a:defRPr sz="2600" b="0" i="0" kern="1200">
          <a:solidFill>
            <a:srgbClr val="716C6B"/>
          </a:solidFill>
          <a:latin typeface="Arial"/>
          <a:ea typeface="+mn-ea"/>
          <a:cs typeface="Arial"/>
        </a:defRPr>
      </a:lvl1pPr>
      <a:lvl2pPr marL="573088" indent="-231775" algn="l" defTabSz="457200" rtl="0" eaLnBrk="1" latinLnBrk="0" hangingPunct="1">
        <a:spcBef>
          <a:spcPts val="300"/>
        </a:spcBef>
        <a:buClr>
          <a:srgbClr val="00B0F0"/>
        </a:buClr>
        <a:buFont typeface="Arial" pitchFamily="34" charset="0"/>
        <a:buChar char="•"/>
        <a:defRPr sz="2400" b="0" i="0" kern="1200">
          <a:solidFill>
            <a:srgbClr val="716C6B"/>
          </a:solidFill>
          <a:latin typeface="Arial"/>
          <a:ea typeface="+mn-ea"/>
          <a:cs typeface="Arial"/>
        </a:defRPr>
      </a:lvl2pPr>
      <a:lvl3pPr marL="682625" indent="-109538" algn="l" defTabSz="457200" rtl="0" eaLnBrk="1" latinLnBrk="0" hangingPunct="1">
        <a:spcBef>
          <a:spcPts val="0"/>
        </a:spcBef>
        <a:buClr>
          <a:schemeClr val="tx1">
            <a:lumMod val="50000"/>
            <a:lumOff val="50000"/>
          </a:schemeClr>
        </a:buClr>
        <a:buFont typeface="Arial"/>
        <a:buChar char="•"/>
        <a:defRPr sz="2000" b="0" i="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b="0" i="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b="0" i="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672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8446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867D5CFB-22F2-3C47-9198-8923B31E7A3C}" type="slidenum">
              <a:rPr lang="en-US" sz="1000" smtClean="0">
                <a:solidFill>
                  <a:srgbClr val="00AEEF"/>
                </a:solidFill>
              </a:rPr>
              <a:pPr>
                <a:defRPr/>
              </a:pPr>
              <a:t>‹#›</a:t>
            </a:fld>
            <a:endParaRPr lang="en-US" sz="1000" dirty="0" smtClean="0">
              <a:solidFill>
                <a:srgbClr val="00AEEF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/>
            <a:r>
              <a:rPr lang="en-US" sz="800" b="0" cap="none" dirty="0" smtClean="0">
                <a:solidFill>
                  <a:srgbClr val="716C6B"/>
                </a:solidFill>
              </a:rPr>
              <a:t>© 2012 InterDigital, Inc. All rights reserved.</a:t>
            </a:r>
          </a:p>
        </p:txBody>
      </p:sp>
      <p:pic>
        <p:nvPicPr>
          <p:cNvPr id="9" name="Picture 8" descr="InterDigital_logo_RGB_HiRe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34200" y="6495288"/>
            <a:ext cx="1905000" cy="2122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kern="1200" cap="none">
          <a:solidFill>
            <a:srgbClr val="F36C21"/>
          </a:solidFill>
          <a:latin typeface="Arial"/>
          <a:ea typeface="+mj-ea"/>
          <a:cs typeface="Arial"/>
        </a:defRPr>
      </a:lvl1pPr>
    </p:titleStyle>
    <p:bodyStyle>
      <a:lvl1pPr marL="341313" indent="-341313" algn="l" defTabSz="457200" rtl="0" eaLnBrk="1" latinLnBrk="0" hangingPunct="1">
        <a:spcBef>
          <a:spcPct val="20000"/>
        </a:spcBef>
        <a:buClr>
          <a:srgbClr val="00B0F0"/>
        </a:buClr>
        <a:buSzPct val="120000"/>
        <a:buFont typeface="Arial" pitchFamily="34" charset="0"/>
        <a:buChar char="•"/>
        <a:tabLst/>
        <a:defRPr sz="2600" b="0" i="0" kern="1200">
          <a:solidFill>
            <a:srgbClr val="716C6B"/>
          </a:solidFill>
          <a:latin typeface="Arial"/>
          <a:ea typeface="+mn-ea"/>
          <a:cs typeface="Arial"/>
        </a:defRPr>
      </a:lvl1pPr>
      <a:lvl2pPr marL="573088" indent="-231775" algn="l" defTabSz="457200" rtl="0" eaLnBrk="1" latinLnBrk="0" hangingPunct="1">
        <a:spcBef>
          <a:spcPts val="300"/>
        </a:spcBef>
        <a:buClr>
          <a:srgbClr val="00B0F0"/>
        </a:buClr>
        <a:buFont typeface="Arial" pitchFamily="34" charset="0"/>
        <a:buChar char="•"/>
        <a:defRPr sz="2400" b="0" i="0" kern="1200">
          <a:solidFill>
            <a:srgbClr val="716C6B"/>
          </a:solidFill>
          <a:latin typeface="Arial"/>
          <a:ea typeface="+mn-ea"/>
          <a:cs typeface="Arial"/>
        </a:defRPr>
      </a:lvl2pPr>
      <a:lvl3pPr marL="682625" indent="-109538" algn="l" defTabSz="457200" rtl="0" eaLnBrk="1" latinLnBrk="0" hangingPunct="1">
        <a:spcBef>
          <a:spcPts val="0"/>
        </a:spcBef>
        <a:buClr>
          <a:schemeClr val="tx1">
            <a:lumMod val="50000"/>
            <a:lumOff val="50000"/>
          </a:schemeClr>
        </a:buClr>
        <a:buFont typeface="Arial"/>
        <a:buChar char="•"/>
        <a:defRPr sz="2000" b="0" i="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b="0" i="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b="0" i="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876800" y="4791074"/>
            <a:ext cx="3886200" cy="153352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Yan Ye, Yong He, Yuwen He</a:t>
            </a:r>
          </a:p>
          <a:p>
            <a:r>
              <a:rPr lang="en-US" dirty="0" err="1" smtClean="0"/>
              <a:t>InterDigital</a:t>
            </a:r>
            <a:r>
              <a:rPr lang="en-US" dirty="0" smtClean="0"/>
              <a:t> Communications, Inc.</a:t>
            </a:r>
          </a:p>
          <a:p>
            <a:endParaRPr lang="en-US" dirty="0"/>
          </a:p>
          <a:p>
            <a:r>
              <a:rPr lang="en-US" dirty="0" smtClean="0"/>
              <a:t>16</a:t>
            </a:r>
            <a:r>
              <a:rPr lang="en-US" baseline="30000" dirty="0" smtClean="0"/>
              <a:t>th</a:t>
            </a:r>
            <a:r>
              <a:rPr lang="en-US" dirty="0" smtClean="0"/>
              <a:t> JCT-VC meeting, Jan 9–17, 2014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1000" y="1447800"/>
            <a:ext cx="3842252" cy="2209800"/>
          </a:xfrm>
        </p:spPr>
        <p:txBody>
          <a:bodyPr/>
          <a:lstStyle/>
          <a:p>
            <a:r>
              <a:rPr lang="en-US" sz="2400" cap="none" dirty="0" smtClean="0"/>
              <a:t>JCTVC-P0163</a:t>
            </a:r>
            <a:br>
              <a:rPr lang="en-US" sz="2400" cap="none" dirty="0" smtClean="0"/>
            </a:br>
            <a:r>
              <a:rPr lang="en-CA" sz="2400" dirty="0" smtClean="0"/>
              <a:t>AHG15: Interlaced </a:t>
            </a:r>
            <a:r>
              <a:rPr lang="en-CA" sz="2400" dirty="0"/>
              <a:t>to progressive scalability for SHVC hybrid codec use </a:t>
            </a:r>
            <a:r>
              <a:rPr lang="en-CA" sz="2400" dirty="0" smtClean="0"/>
              <a:t>case </a:t>
            </a:r>
            <a:endParaRPr lang="en-US" sz="2400" cap="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SHVC supports the hybrid codec use case with non-HEVC coded base layer </a:t>
            </a:r>
          </a:p>
          <a:p>
            <a:pPr lvl="1"/>
            <a:r>
              <a:rPr lang="en-US" dirty="0" err="1"/>
              <a:t>a</a:t>
            </a:r>
            <a:r>
              <a:rPr lang="en-US" dirty="0" err="1" smtClean="0"/>
              <a:t>vc_base_layer_flag</a:t>
            </a:r>
            <a:r>
              <a:rPr lang="en-US" dirty="0" smtClean="0"/>
              <a:t> in </a:t>
            </a:r>
            <a:r>
              <a:rPr lang="en-US" dirty="0" err="1" smtClean="0"/>
              <a:t>vps_extensions</a:t>
            </a:r>
            <a:r>
              <a:rPr lang="en-US" dirty="0" smtClean="0"/>
              <a:t>() </a:t>
            </a:r>
          </a:p>
          <a:p>
            <a:r>
              <a:rPr lang="en-US" dirty="0" smtClean="0"/>
              <a:t>Much of AVC coded content is interlaced</a:t>
            </a:r>
          </a:p>
          <a:p>
            <a:r>
              <a:rPr lang="en-US" dirty="0" smtClean="0"/>
              <a:t>Need efficient scalable coding for AVC </a:t>
            </a:r>
            <a:r>
              <a:rPr lang="en-US" dirty="0" smtClean="0"/>
              <a:t>coded interlaced video to migrate to HEVC coded progressive video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.g. AVC 1080i to HEVC 1080p</a:t>
            </a:r>
          </a:p>
          <a:p>
            <a:r>
              <a:rPr lang="en-US" dirty="0" smtClean="0"/>
              <a:t>Current resampling process does not consider the field parity </a:t>
            </a:r>
            <a:r>
              <a:rPr lang="en-US" dirty="0" smtClean="0"/>
              <a:t>of the </a:t>
            </a:r>
            <a:r>
              <a:rPr lang="en-US" dirty="0" smtClean="0"/>
              <a:t>base </a:t>
            </a:r>
            <a:r>
              <a:rPr lang="en-US" dirty="0" smtClean="0"/>
              <a:t>layer picture</a:t>
            </a:r>
            <a:endParaRPr lang="en-US" dirty="0" smtClean="0"/>
          </a:p>
          <a:p>
            <a:r>
              <a:rPr lang="en-US" dirty="0" smtClean="0"/>
              <a:t>We propose field parity based </a:t>
            </a:r>
            <a:r>
              <a:rPr lang="en-US" dirty="0" err="1" smtClean="0"/>
              <a:t>upsampling</a:t>
            </a:r>
            <a:r>
              <a:rPr lang="en-US" dirty="0" smtClean="0"/>
              <a:t> for efficient inter layer prediction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647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parity based </a:t>
            </a:r>
            <a:r>
              <a:rPr lang="en-US" dirty="0" err="1" smtClean="0"/>
              <a:t>upsampling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3561852"/>
              </p:ext>
            </p:extLst>
          </p:nvPr>
        </p:nvGraphicFramePr>
        <p:xfrm>
          <a:off x="5476875" y="1452563"/>
          <a:ext cx="3098800" cy="1300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Visio" r:id="rId3" imgW="3106366" imgH="1295041" progId="Visio.Drawing.11">
                  <p:embed/>
                </p:oleObj>
              </mc:Choice>
              <mc:Fallback>
                <p:oleObj name="Visio" r:id="rId3" imgW="3106366" imgH="1295041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6875" y="1452563"/>
                        <a:ext cx="3098800" cy="1300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1533734"/>
              </p:ext>
            </p:extLst>
          </p:nvPr>
        </p:nvGraphicFramePr>
        <p:xfrm>
          <a:off x="5507038" y="3200400"/>
          <a:ext cx="2935287" cy="2733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Visio" r:id="rId5" imgW="2928296" imgH="2734843" progId="Visio.Drawing.11">
                  <p:embed/>
                </p:oleObj>
              </mc:Choice>
              <mc:Fallback>
                <p:oleObj name="Visio" r:id="rId5" imgW="2928296" imgH="2734843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7038" y="3200400"/>
                        <a:ext cx="2935287" cy="2733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457200" y="1228725"/>
            <a:ext cx="4953000" cy="5112008"/>
          </a:xfrm>
          <a:prstGeom prst="rect">
            <a:avLst/>
          </a:prstGeom>
        </p:spPr>
        <p:txBody>
          <a:bodyPr>
            <a:normAutofit/>
          </a:bodyPr>
          <a:lstStyle/>
          <a:p>
            <a:pPr hangingPunct="0"/>
            <a:r>
              <a:rPr lang="en-US" b="1" u="sng" dirty="0" smtClean="0"/>
              <a:t>Field </a:t>
            </a:r>
            <a:r>
              <a:rPr lang="en-US" b="1" u="sng" dirty="0"/>
              <a:t>parity based </a:t>
            </a:r>
            <a:r>
              <a:rPr lang="en-US" b="1" u="sng" dirty="0" err="1" smtClean="0"/>
              <a:t>upsampling</a:t>
            </a:r>
            <a:r>
              <a:rPr lang="en-US" b="1" u="sng" dirty="0" smtClean="0"/>
              <a:t> (</a:t>
            </a:r>
            <a:r>
              <a:rPr lang="en-US" b="1" u="sng" dirty="0" err="1" smtClean="0"/>
              <a:t>luma</a:t>
            </a:r>
            <a:r>
              <a:rPr lang="en-US" b="1" u="sng" dirty="0" smtClean="0"/>
              <a:t>/</a:t>
            </a:r>
            <a:r>
              <a:rPr lang="en-US" b="1" u="sng" dirty="0" err="1" smtClean="0"/>
              <a:t>chroma</a:t>
            </a:r>
            <a:r>
              <a:rPr lang="en-US" b="1" u="sng" dirty="0" smtClean="0"/>
              <a:t>): </a:t>
            </a:r>
            <a:endParaRPr lang="en-US" b="1" dirty="0"/>
          </a:p>
          <a:p>
            <a:pPr hangingPunct="0"/>
            <a:endParaRPr lang="en-US" dirty="0" smtClean="0"/>
          </a:p>
          <a:p>
            <a:pPr hangingPunct="0"/>
            <a:r>
              <a:rPr lang="en-US" dirty="0" smtClean="0"/>
              <a:t>if </a:t>
            </a:r>
            <a:r>
              <a:rPr lang="en-US" dirty="0" smtClean="0"/>
              <a:t>( top </a:t>
            </a:r>
            <a:r>
              <a:rPr lang="en-US" dirty="0"/>
              <a:t>field </a:t>
            </a:r>
            <a:r>
              <a:rPr lang="en-US" dirty="0" smtClean="0"/>
              <a:t>)</a:t>
            </a:r>
            <a:endParaRPr lang="en-US" dirty="0"/>
          </a:p>
          <a:p>
            <a:pPr hangingPunct="0"/>
            <a:r>
              <a:rPr lang="en-US" dirty="0"/>
              <a:t>{</a:t>
            </a:r>
          </a:p>
          <a:p>
            <a:pPr hangingPunct="0"/>
            <a:r>
              <a:rPr lang="en-US" dirty="0"/>
              <a:t>    for (y = 0; y &lt; frame height; y++) </a:t>
            </a:r>
          </a:p>
          <a:p>
            <a:pPr hangingPunct="0"/>
            <a:r>
              <a:rPr lang="en-US" dirty="0"/>
              <a:t>    </a:t>
            </a:r>
            <a:r>
              <a:rPr lang="en-US" dirty="0" smtClean="0"/>
              <a:t>{</a:t>
            </a:r>
          </a:p>
          <a:p>
            <a:pPr hangingPunct="0"/>
            <a:r>
              <a:rPr lang="en-US" dirty="0"/>
              <a:t>	</a:t>
            </a:r>
            <a:r>
              <a:rPr lang="en-US" dirty="0" smtClean="0"/>
              <a:t>   for even lines, copy from </a:t>
            </a:r>
            <a:r>
              <a:rPr lang="en-US" dirty="0"/>
              <a:t>the top field </a:t>
            </a:r>
          </a:p>
          <a:p>
            <a:pPr hangingPunct="0"/>
            <a:r>
              <a:rPr lang="en-US" dirty="0"/>
              <a:t>	</a:t>
            </a:r>
            <a:r>
              <a:rPr lang="en-US" dirty="0" smtClean="0"/>
              <a:t>   for odd lines, </a:t>
            </a:r>
            <a:r>
              <a:rPr lang="en-US" dirty="0" err="1" smtClean="0"/>
              <a:t>upsample</a:t>
            </a:r>
            <a:r>
              <a:rPr lang="en-US" dirty="0" smtClean="0"/>
              <a:t> with </a:t>
            </a:r>
            <a:r>
              <a:rPr lang="en-US" dirty="0"/>
              <a:t>phase-8 filter</a:t>
            </a:r>
          </a:p>
          <a:p>
            <a:pPr hangingPunct="0"/>
            <a:r>
              <a:rPr lang="en-US" dirty="0"/>
              <a:t>     </a:t>
            </a:r>
            <a:r>
              <a:rPr lang="en-US" dirty="0" smtClean="0"/>
              <a:t>}</a:t>
            </a:r>
            <a:endParaRPr lang="en-US" dirty="0"/>
          </a:p>
          <a:p>
            <a:pPr hangingPunct="0"/>
            <a:r>
              <a:rPr lang="en-US" dirty="0"/>
              <a:t>}</a:t>
            </a:r>
          </a:p>
          <a:p>
            <a:pPr hangingPunct="0"/>
            <a:r>
              <a:rPr lang="en-US" dirty="0"/>
              <a:t>else </a:t>
            </a:r>
            <a:r>
              <a:rPr lang="en-US" dirty="0" smtClean="0"/>
              <a:t>// bottom field   </a:t>
            </a:r>
            <a:endParaRPr lang="en-US" dirty="0"/>
          </a:p>
          <a:p>
            <a:pPr hangingPunct="0"/>
            <a:r>
              <a:rPr lang="en-US" dirty="0"/>
              <a:t>{</a:t>
            </a:r>
          </a:p>
          <a:p>
            <a:pPr hangingPunct="0"/>
            <a:r>
              <a:rPr lang="en-US" dirty="0"/>
              <a:t>    for (y = 0; y &lt; frame height; y++) </a:t>
            </a:r>
          </a:p>
          <a:p>
            <a:pPr hangingPunct="0"/>
            <a:r>
              <a:rPr lang="en-US" dirty="0"/>
              <a:t>    {</a:t>
            </a:r>
          </a:p>
          <a:p>
            <a:pPr hangingPunct="0"/>
            <a:r>
              <a:rPr lang="en-US" dirty="0" smtClean="0"/>
              <a:t>	   for even lines, </a:t>
            </a:r>
            <a:r>
              <a:rPr lang="en-US" dirty="0" err="1" smtClean="0"/>
              <a:t>upsample</a:t>
            </a:r>
            <a:r>
              <a:rPr lang="en-US" dirty="0" smtClean="0"/>
              <a:t> with phase-8 </a:t>
            </a:r>
            <a:r>
              <a:rPr lang="en-US" dirty="0"/>
              <a:t>filter</a:t>
            </a:r>
          </a:p>
          <a:p>
            <a:pPr hangingPunct="0"/>
            <a:r>
              <a:rPr lang="en-US" dirty="0" smtClean="0"/>
              <a:t>	   for odd lines, copy from </a:t>
            </a:r>
            <a:r>
              <a:rPr lang="en-US" dirty="0"/>
              <a:t>the bottom </a:t>
            </a:r>
            <a:r>
              <a:rPr lang="en-US" dirty="0" smtClean="0"/>
              <a:t>field</a:t>
            </a:r>
          </a:p>
          <a:p>
            <a:pPr hangingPunct="0"/>
            <a:r>
              <a:rPr lang="en-US" dirty="0"/>
              <a:t> </a:t>
            </a:r>
            <a:r>
              <a:rPr lang="en-US" dirty="0" smtClean="0"/>
              <a:t>   }</a:t>
            </a:r>
            <a:endParaRPr lang="en-US" dirty="0"/>
          </a:p>
          <a:p>
            <a:pPr hangingPunct="0"/>
            <a:r>
              <a:rPr lang="en-US" dirty="0"/>
              <a:t>}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57800" y="2863334"/>
            <a:ext cx="3032125" cy="337066"/>
          </a:xfrm>
          <a:prstGeom prst="rect">
            <a:avLst/>
          </a:prstGeom>
          <a:noFill/>
        </p:spPr>
        <p:txBody>
          <a:bodyPr wrap="square" rtlCol="0">
            <a:normAutofit fontScale="62500" lnSpcReduction="20000"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Default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luma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/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chroma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location in progressive 420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7800" y="6003667"/>
            <a:ext cx="3032125" cy="337066"/>
          </a:xfrm>
          <a:prstGeom prst="rect">
            <a:avLst/>
          </a:prstGeom>
          <a:noFill/>
        </p:spPr>
        <p:txBody>
          <a:bodyPr wrap="square" rtlCol="0">
            <a:normAutofit fontScale="62500" lnSpcReduction="20000"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Default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luma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/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</a:rPr>
              <a:t>chroma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location in interlaced 420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500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text change in VPS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55532"/>
              </p:ext>
            </p:extLst>
          </p:nvPr>
        </p:nvGraphicFramePr>
        <p:xfrm>
          <a:off x="685800" y="1295400"/>
          <a:ext cx="7696200" cy="304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58710"/>
                <a:gridCol w="1637490"/>
              </a:tblGrid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 err="1">
                          <a:effectLst/>
                        </a:rPr>
                        <a:t>vps_extension</a:t>
                      </a:r>
                      <a:r>
                        <a:rPr lang="en-US" sz="1600" dirty="0">
                          <a:effectLst/>
                        </a:rPr>
                        <a:t>( ) {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Descriptor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effectLst/>
                        </a:rPr>
                        <a:t>	avc_base_layer_flag</a:t>
                      </a:r>
                      <a:endParaRPr lang="en-US" sz="12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u(1)</a:t>
                      </a:r>
                      <a:endParaRPr lang="en-US" sz="12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</a:rPr>
                        <a:t>    if ( </a:t>
                      </a:r>
                      <a:r>
                        <a:rPr lang="en-US" sz="1600" dirty="0" err="1">
                          <a:effectLst/>
                          <a:highlight>
                            <a:srgbClr val="FFFF00"/>
                          </a:highlight>
                        </a:rPr>
                        <a:t>avc_base_layer_flag</a:t>
                      </a: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</a:rPr>
                        <a:t> )</a:t>
                      </a:r>
                      <a:endParaRPr lang="en-US" sz="12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2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</a:rPr>
                        <a:t>	  vps_base_layer_frame_pic_only_flag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effectLst/>
                        </a:rPr>
                        <a:t>	vps_vui_present_flag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u(1)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effectLst/>
                        </a:rPr>
                        <a:t>    ….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</a:rPr>
                        <a:t>    if ( </a:t>
                      </a:r>
                      <a:r>
                        <a:rPr lang="en-US" sz="1600" dirty="0" err="1">
                          <a:effectLst/>
                          <a:highlight>
                            <a:srgbClr val="FFFF00"/>
                          </a:highlight>
                        </a:rPr>
                        <a:t>vps_base_layer_frame_pic_only_flag</a:t>
                      </a: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</a:rPr>
                        <a:t> )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effectLst/>
                        </a:rPr>
                        <a:t>	  cross_layer_phase_alignment_flag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u(1)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effectLst/>
                        </a:rPr>
                        <a:t>   ….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effectLst/>
                        </a:rPr>
                        <a:t>}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75640" y="4495800"/>
            <a:ext cx="763016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alt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vps_base_layer_frame_pic_only_flag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equal to 1 specifies that the coded pictures of the base layer coded video sequence contain only coded frames. </a:t>
            </a:r>
            <a:r>
              <a:rPr kumimoji="0" lang="en-US" alt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vps_base_layer_frame_pic_only_flag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equal to 0 specifies that the coded pictures of the base layer coded video sequence may be either coded fields or coded frames. When </a:t>
            </a:r>
            <a:r>
              <a:rPr kumimoji="0" lang="en-US" alt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vps_base_layer_frame_pic_only_flag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is not present, it is inferred to be 1.</a:t>
            </a:r>
            <a:endParaRPr kumimoji="0" lang="en-US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982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text change in slice segment header</a:t>
            </a:r>
            <a:endParaRPr lang="en-US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33400" y="4572000"/>
            <a:ext cx="80772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base_layer_frame_pic_flag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equal to 1 specifies that the base layer picture used in inter layer sample prediction is a frame picture.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base_layer_frame_pic_flag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equal to 0 specifies that the base layer picture used in inter layer sample prediction is a top or bottom field picture. When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base_layer_frame_pic_flag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is not present, it is inferred to be 1.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base_layer_bottom_field_flag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equal to 1 specifies that the base layer picture used in inter layer sample prediction is a bottom field picture.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base_layer_bottom_field_flag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equal to 0 specifies that the base layer picture used in inter layer sample prediction is a top field picture. When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base_layer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_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bottom_field_flag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is not present, it is inferred to be 0.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615835"/>
              </p:ext>
            </p:extLst>
          </p:nvPr>
        </p:nvGraphicFramePr>
        <p:xfrm>
          <a:off x="685800" y="1295400"/>
          <a:ext cx="7696200" cy="30784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24600"/>
                <a:gridCol w="1371600"/>
              </a:tblGrid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 err="1" smtClean="0">
                          <a:effectLst/>
                          <a:latin typeface="+mn-lt"/>
                        </a:rPr>
                        <a:t>slice_segment_header</a:t>
                      </a:r>
                      <a:r>
                        <a:rPr lang="en-US" sz="1600" dirty="0" smtClean="0">
                          <a:effectLst/>
                          <a:latin typeface="+mn-lt"/>
                        </a:rPr>
                        <a:t>(</a:t>
                      </a:r>
                      <a:r>
                        <a:rPr lang="en-US" sz="1600" dirty="0">
                          <a:effectLst/>
                          <a:latin typeface="+mn-lt"/>
                        </a:rPr>
                        <a:t> ) {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Descriptor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    ….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 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 gridSpan="2"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dirty="0">
                          <a:effectLst/>
                          <a:latin typeface="+mn-lt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MS Mincho"/>
                          <a:cs typeface="Times New Roman"/>
                        </a:rPr>
                        <a:t>if (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  <a:latin typeface="+mn-lt"/>
                          <a:ea typeface="MS Mincho"/>
                          <a:cs typeface="Times New Roman"/>
                        </a:rPr>
                        <a:t>nuh_layer_id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MS Mincho"/>
                          <a:cs typeface="Times New Roman"/>
                        </a:rPr>
                        <a:t> &gt; 0 &amp;&amp;   </a:t>
                      </a:r>
                      <a:endParaRPr lang="en-US" sz="1400" dirty="0">
                        <a:effectLst/>
                        <a:latin typeface="+mn-lt"/>
                        <a:ea typeface="Malgun Gothic"/>
                        <a:cs typeface="Times New Roman"/>
                      </a:endParaRPr>
                    </a:p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de-DE" sz="14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Malgun Gothic"/>
                          <a:cs typeface="Times New Roman"/>
                        </a:rPr>
                        <a:t>VpsInterLayerSamplePredictionEnabled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  <a:latin typeface="+mn-lt"/>
                          <a:ea typeface="Malgun Gothic"/>
                          <a:cs typeface="Times New Roman"/>
                        </a:rPr>
                        <a:t>LayerIdxInVPS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Malgun Gothic"/>
                          <a:cs typeface="Times New Roman"/>
                        </a:rPr>
                        <a:t> [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  <a:latin typeface="+mn-lt"/>
                          <a:ea typeface="Malgun Gothic"/>
                          <a:cs typeface="Times New Roman"/>
                        </a:rPr>
                        <a:t>nuh_layer_id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Malgun Gothic"/>
                          <a:cs typeface="Times New Roman"/>
                        </a:rPr>
                        <a:t> ] ][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  <a:latin typeface="+mn-lt"/>
                          <a:ea typeface="Malgun Gothic"/>
                          <a:cs typeface="Times New Roman"/>
                        </a:rPr>
                        <a:t>LayerIdxInVPS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Malgun Gothic"/>
                          <a:cs typeface="Times New Roman"/>
                        </a:rPr>
                        <a:t> [ 0 ] ] &amp;&amp; 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MS Mincho"/>
                          <a:cs typeface="Times New Roman"/>
                        </a:rPr>
                        <a:t>!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  <a:latin typeface="+mn-lt"/>
                          <a:ea typeface="MS Mincho"/>
                          <a:cs typeface="Times New Roman"/>
                        </a:rPr>
                        <a:t>vps_base_layer_frame_pic_only_flag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MS Mincho"/>
                          <a:cs typeface="Times New Roman"/>
                        </a:rPr>
                        <a:t> )  {</a:t>
                      </a:r>
                      <a:endParaRPr lang="en-US" sz="1400" dirty="0">
                        <a:effectLst/>
                        <a:latin typeface="+mn-lt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MS Mincho"/>
                        </a:rPr>
                        <a:t>			</a:t>
                      </a:r>
                      <a:r>
                        <a:rPr lang="en-US" sz="1600" b="1" dirty="0" err="1">
                          <a:effectLst/>
                          <a:highlight>
                            <a:srgbClr val="FFFF00"/>
                          </a:highlight>
                          <a:latin typeface="+mn-lt"/>
                          <a:ea typeface="MS Mincho"/>
                        </a:rPr>
                        <a:t>base_layer_frame_pic_flag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MS Mincho"/>
                        </a:rPr>
                        <a:t>u(1)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MS Mincho"/>
                        </a:rPr>
                        <a:t>			</a:t>
                      </a: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MS Mincho"/>
                        </a:rPr>
                        <a:t>if (! </a:t>
                      </a:r>
                      <a:r>
                        <a:rPr lang="en-US" sz="1600" dirty="0" err="1">
                          <a:effectLst/>
                          <a:highlight>
                            <a:srgbClr val="FFFF00"/>
                          </a:highlight>
                          <a:latin typeface="+mn-lt"/>
                          <a:ea typeface="MS Mincho"/>
                        </a:rPr>
                        <a:t>base_layer_frame_pic_flag</a:t>
                      </a: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MS Mincho"/>
                        </a:rPr>
                        <a:t> )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  <a:latin typeface="+mn-lt"/>
                          <a:ea typeface="MS Mincho"/>
                        </a:rPr>
                        <a:t> 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91440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err="1">
                          <a:effectLst/>
                          <a:highlight>
                            <a:srgbClr val="FFFF00"/>
                          </a:highlight>
                          <a:latin typeface="+mn-lt"/>
                          <a:ea typeface="MS Mincho"/>
                        </a:rPr>
                        <a:t>base_layer_bottom_field_flag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  <a:latin typeface="+mn-lt"/>
                          <a:ea typeface="MS Mincho"/>
                        </a:rPr>
                        <a:t>u(1)</a:t>
                      </a:r>
                      <a:endParaRPr lang="en-US" sz="16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+mn-lt"/>
                          <a:ea typeface="MS Mincho"/>
                        </a:rPr>
                        <a:t>		</a:t>
                      </a: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MS Mincho"/>
                        </a:rPr>
                        <a:t>}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MS Mincho"/>
                        </a:rPr>
                        <a:t> 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</a:rPr>
                        <a:t>    ….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+mn-lt"/>
                          <a:ea typeface="Times New Roman"/>
                        </a:rPr>
                        <a:t>}</a:t>
                      </a:r>
                      <a:endParaRPr lang="en-US" sz="16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3186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text change in decoding process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1676400"/>
            <a:ext cx="7924800" cy="3352800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hangingPunct="0"/>
            <a:r>
              <a:rPr lang="en-GB" b="1" dirty="0" smtClean="0"/>
              <a:t>H.6.2 Derivation </a:t>
            </a:r>
            <a:r>
              <a:rPr lang="en-GB" b="1" dirty="0"/>
              <a:t>process for reference layer sample location used in </a:t>
            </a:r>
            <a:r>
              <a:rPr lang="en-GB" b="1" dirty="0" smtClean="0"/>
              <a:t>resampling</a:t>
            </a:r>
          </a:p>
          <a:p>
            <a:pPr hangingPunct="0"/>
            <a:endParaRPr lang="en-GB" dirty="0" smtClean="0"/>
          </a:p>
          <a:p>
            <a:pPr hangingPunct="0"/>
            <a:r>
              <a:rPr lang="en-GB" dirty="0" smtClean="0"/>
              <a:t>The </a:t>
            </a:r>
            <a:r>
              <a:rPr lang="en-GB" dirty="0"/>
              <a:t>variables </a:t>
            </a:r>
            <a:r>
              <a:rPr lang="en-GB" dirty="0" err="1"/>
              <a:t>phaseX</a:t>
            </a:r>
            <a:r>
              <a:rPr lang="en-GB" dirty="0"/>
              <a:t>, </a:t>
            </a:r>
            <a:r>
              <a:rPr lang="en-GB" dirty="0" err="1"/>
              <a:t>phaseY</a:t>
            </a:r>
            <a:r>
              <a:rPr lang="en-GB" dirty="0"/>
              <a:t>, </a:t>
            </a:r>
            <a:r>
              <a:rPr lang="en-GB" dirty="0" err="1"/>
              <a:t>addX</a:t>
            </a:r>
            <a:r>
              <a:rPr lang="en-GB" dirty="0"/>
              <a:t> and </a:t>
            </a:r>
            <a:r>
              <a:rPr lang="en-GB" dirty="0" err="1"/>
              <a:t>addY</a:t>
            </a:r>
            <a:r>
              <a:rPr lang="en-GB" dirty="0"/>
              <a:t> are derived as follows:</a:t>
            </a:r>
            <a:endParaRPr lang="en-US" dirty="0"/>
          </a:p>
          <a:p>
            <a:pPr hangingPunct="0"/>
            <a:r>
              <a:rPr lang="en-GB" dirty="0" err="1"/>
              <a:t>phaseX</a:t>
            </a:r>
            <a:r>
              <a:rPr lang="en-GB" dirty="0"/>
              <a:t> = ( </a:t>
            </a:r>
            <a:r>
              <a:rPr lang="en-GB" dirty="0" err="1"/>
              <a:t>cIdx</a:t>
            </a:r>
            <a:r>
              <a:rPr lang="en-GB" dirty="0"/>
              <a:t>  = =  0 ) ? ( </a:t>
            </a:r>
            <a:r>
              <a:rPr lang="en-GB" dirty="0" err="1"/>
              <a:t>cross_layer_phase_alignment_flag</a:t>
            </a:r>
            <a:r>
              <a:rPr lang="en-GB" dirty="0"/>
              <a:t> &lt;&lt; 1 ) : </a:t>
            </a:r>
            <a:r>
              <a:rPr lang="en-GB" dirty="0" err="1"/>
              <a:t>cross_layer_phase_alignment_flag</a:t>
            </a:r>
            <a:r>
              <a:rPr lang="en-GB" dirty="0"/>
              <a:t>	(H‑5)	</a:t>
            </a:r>
            <a:endParaRPr lang="en-US" dirty="0"/>
          </a:p>
          <a:p>
            <a:pPr hangingPunct="0"/>
            <a:r>
              <a:rPr lang="en-GB" dirty="0" err="1"/>
              <a:t>phaseY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</a:rPr>
              <a:t>(</a:t>
            </a:r>
            <a:r>
              <a:rPr lang="en-GB" dirty="0" err="1">
                <a:solidFill>
                  <a:srgbClr val="FF0000"/>
                </a:solidFill>
              </a:rPr>
              <a:t>base_layer_frame_pic_flag</a:t>
            </a:r>
            <a:r>
              <a:rPr lang="en-GB" dirty="0">
                <a:solidFill>
                  <a:srgbClr val="FF0000"/>
                </a:solidFill>
              </a:rPr>
              <a:t> = = 0) ? ( </a:t>
            </a:r>
            <a:r>
              <a:rPr lang="en-GB" dirty="0" err="1">
                <a:solidFill>
                  <a:srgbClr val="FF0000"/>
                </a:solidFill>
              </a:rPr>
              <a:t>base_layer_bottom_field_flag</a:t>
            </a:r>
            <a:r>
              <a:rPr lang="en-GB" dirty="0">
                <a:solidFill>
                  <a:srgbClr val="FF0000"/>
                </a:solidFill>
              </a:rPr>
              <a:t> &lt;&lt; 2 ) : </a:t>
            </a:r>
            <a:r>
              <a:rPr lang="en-GB" dirty="0"/>
              <a:t>( </a:t>
            </a:r>
            <a:r>
              <a:rPr lang="en-GB" dirty="0" err="1"/>
              <a:t>cIdx</a:t>
            </a:r>
            <a:r>
              <a:rPr lang="en-GB" dirty="0"/>
              <a:t>  = =  0 ) ? ( </a:t>
            </a:r>
            <a:r>
              <a:rPr lang="en-GB" dirty="0" err="1"/>
              <a:t>cross_layer_phase_alignment_flag</a:t>
            </a:r>
            <a:r>
              <a:rPr lang="en-GB" dirty="0"/>
              <a:t> &lt;&lt; 1 ) : </a:t>
            </a:r>
            <a:r>
              <a:rPr lang="en-GB" dirty="0" err="1"/>
              <a:t>cross_layer_phase_alignment_flag</a:t>
            </a:r>
            <a:r>
              <a:rPr lang="en-GB" dirty="0"/>
              <a:t> + 1 	(H‑6)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770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5 </a:t>
            </a:r>
            <a:r>
              <a:rPr lang="en-CA" dirty="0"/>
              <a:t>native pairs of 1080i and 1080p sequences </a:t>
            </a:r>
            <a:endParaRPr lang="en-CA" dirty="0" smtClean="0"/>
          </a:p>
          <a:p>
            <a:pPr lvl="1"/>
            <a:r>
              <a:rPr lang="en-CA" dirty="0" smtClean="0"/>
              <a:t>Professionally </a:t>
            </a:r>
            <a:r>
              <a:rPr lang="en-CA" dirty="0"/>
              <a:t>captured in progressive </a:t>
            </a:r>
            <a:r>
              <a:rPr lang="en-CA" dirty="0" smtClean="0"/>
              <a:t>and </a:t>
            </a:r>
            <a:r>
              <a:rPr lang="en-CA" dirty="0"/>
              <a:t>converted to </a:t>
            </a:r>
            <a:r>
              <a:rPr lang="en-CA" dirty="0" smtClean="0"/>
              <a:t>interlaced</a:t>
            </a:r>
          </a:p>
          <a:p>
            <a:pPr lvl="1"/>
            <a:r>
              <a:rPr lang="en-CA" dirty="0"/>
              <a:t>F</a:t>
            </a:r>
            <a:r>
              <a:rPr lang="en-CA" dirty="0" smtClean="0"/>
              <a:t>rame/field rates: 50fps</a:t>
            </a:r>
            <a:r>
              <a:rPr lang="en-CA" dirty="0"/>
              <a:t> </a:t>
            </a:r>
            <a:r>
              <a:rPr lang="en-CA" dirty="0" smtClean="0"/>
              <a:t>and 60fps </a:t>
            </a:r>
          </a:p>
          <a:p>
            <a:pPr lvl="1"/>
            <a:r>
              <a:rPr lang="en-CA" dirty="0" smtClean="0"/>
              <a:t>Including </a:t>
            </a:r>
            <a:r>
              <a:rPr lang="en-CA" dirty="0" smtClean="0"/>
              <a:t>fast motion and news room content</a:t>
            </a:r>
          </a:p>
          <a:p>
            <a:pPr hangingPunct="0"/>
            <a:endParaRPr lang="en-CA" dirty="0" smtClean="0"/>
          </a:p>
          <a:p>
            <a:pPr hangingPunct="0"/>
            <a:r>
              <a:rPr lang="en-CA" dirty="0" smtClean="0"/>
              <a:t>AVC base layer coding: </a:t>
            </a:r>
          </a:p>
          <a:p>
            <a:pPr lvl="1" hangingPunct="0"/>
            <a:r>
              <a:rPr lang="en-CA" dirty="0" err="1" smtClean="0"/>
              <a:t>CfP</a:t>
            </a:r>
            <a:r>
              <a:rPr lang="en-CA" dirty="0" smtClean="0"/>
              <a:t> </a:t>
            </a:r>
            <a:r>
              <a:rPr lang="en-CA" dirty="0" err="1" smtClean="0"/>
              <a:t>config</a:t>
            </a:r>
            <a:r>
              <a:rPr lang="en-CA" dirty="0" smtClean="0"/>
              <a:t> for RA was used</a:t>
            </a:r>
          </a:p>
          <a:p>
            <a:pPr lvl="1" hangingPunct="0"/>
            <a:r>
              <a:rPr lang="en-CA" dirty="0" smtClean="0"/>
              <a:t>PAFF </a:t>
            </a:r>
            <a:r>
              <a:rPr lang="en-CA" dirty="0"/>
              <a:t>was turned off </a:t>
            </a:r>
            <a:r>
              <a:rPr lang="en-CA" dirty="0" smtClean="0"/>
              <a:t>due to JM18.3 </a:t>
            </a:r>
            <a:r>
              <a:rPr lang="en-CA" dirty="0"/>
              <a:t>decoder </a:t>
            </a:r>
            <a:r>
              <a:rPr lang="en-CA" dirty="0" smtClean="0"/>
              <a:t>crash </a:t>
            </a:r>
          </a:p>
          <a:p>
            <a:pPr lvl="1" hangingPunct="0"/>
            <a:r>
              <a:rPr lang="en-CA" dirty="0" smtClean="0"/>
              <a:t>MBAFF </a:t>
            </a:r>
            <a:r>
              <a:rPr lang="en-CA" dirty="0"/>
              <a:t>was </a:t>
            </a:r>
            <a:r>
              <a:rPr lang="en-CA" dirty="0" smtClean="0"/>
              <a:t>turned </a:t>
            </a:r>
            <a:r>
              <a:rPr lang="en-CA" dirty="0"/>
              <a:t>off due to </a:t>
            </a:r>
            <a:r>
              <a:rPr lang="en-CA" dirty="0" smtClean="0"/>
              <a:t>software issues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Random access setting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19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92802" y="274638"/>
            <a:ext cx="8470198" cy="563562"/>
          </a:xfrm>
        </p:spPr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597053"/>
              </p:ext>
            </p:extLst>
          </p:nvPr>
        </p:nvGraphicFramePr>
        <p:xfrm>
          <a:off x="457200" y="4170410"/>
          <a:ext cx="8229600" cy="177212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0587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AVC 1080i to HEVC1080p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87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Y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U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V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587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Overall (Test vs Ref)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-20.3%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-15.6%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-14.8%</a:t>
                      </a:r>
                      <a:endParaRPr lang="en-US" sz="2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507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Overall (Test vs single layer)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69.5%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79.6%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49.0%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587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EL only (Test vs Ref)</a:t>
                      </a:r>
                      <a:endParaRPr lang="en-US" sz="2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-42.6%</a:t>
                      </a:r>
                      <a:endParaRPr lang="en-US" sz="28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-38.6%</a:t>
                      </a:r>
                      <a:endParaRPr lang="en-US" sz="280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-38.0%</a:t>
                      </a:r>
                      <a:endParaRPr lang="en-US" sz="28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466135"/>
              </p:ext>
            </p:extLst>
          </p:nvPr>
        </p:nvGraphicFramePr>
        <p:xfrm>
          <a:off x="457200" y="1504480"/>
          <a:ext cx="8229600" cy="177212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0587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 </a:t>
                      </a:r>
                      <a:endParaRPr lang="en-US" sz="2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</a:rPr>
                        <a:t>AVC 1080i to HEVC1080p</a:t>
                      </a:r>
                      <a:endParaRPr lang="en-US" sz="2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587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</a:rPr>
                        <a:t> </a:t>
                      </a:r>
                      <a:endParaRPr lang="en-US" sz="2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Y</a:t>
                      </a:r>
                      <a:endParaRPr lang="en-US" sz="2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</a:rPr>
                        <a:t>U</a:t>
                      </a:r>
                      <a:endParaRPr lang="en-US" sz="2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</a:rPr>
                        <a:t>V</a:t>
                      </a:r>
                      <a:endParaRPr lang="en-US" sz="2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587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Overall (Test vs Ref)</a:t>
                      </a:r>
                      <a:endParaRPr lang="en-US" sz="2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-1.6%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-1.4%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-1.1%</a:t>
                      </a:r>
                    </a:p>
                  </a:txBody>
                  <a:tcPr marL="68580" marR="68580" marT="0" marB="0" anchor="b"/>
                </a:tc>
              </a:tr>
              <a:tr h="450783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</a:rPr>
                        <a:t>Overall (Test vs single layer)</a:t>
                      </a:r>
                      <a:endParaRPr lang="en-US" sz="2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69.5%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79.6%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49.0%</a:t>
                      </a:r>
                    </a:p>
                  </a:txBody>
                  <a:tcPr marL="68580" marR="68580" marT="0" marB="0" anchor="b"/>
                </a:tc>
              </a:tr>
              <a:tr h="30587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</a:rPr>
                        <a:t>EL only (Test vs Ref)</a:t>
                      </a:r>
                      <a:endParaRPr lang="en-US" sz="2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-3.5%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-3.4%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-3.1%</a:t>
                      </a: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81400" y="1002268"/>
            <a:ext cx="1833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P0163 vs SHM4.0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1400" y="3745468"/>
            <a:ext cx="1973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P0163 vs simulcast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Interlace to progressive scalability was studied in this contribution</a:t>
            </a:r>
          </a:p>
          <a:p>
            <a:r>
              <a:rPr lang="en-US" dirty="0" smtClean="0"/>
              <a:t>Main use case considered was AVC→HEVC scalability</a:t>
            </a:r>
          </a:p>
          <a:p>
            <a:r>
              <a:rPr lang="en-US" dirty="0" smtClean="0"/>
              <a:t>Proposed parity based </a:t>
            </a:r>
            <a:r>
              <a:rPr lang="en-US" dirty="0" err="1" smtClean="0"/>
              <a:t>upsampling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{-1.6%, -1.4%, -1.1%} BD-rate over SHM4.0</a:t>
            </a:r>
          </a:p>
          <a:p>
            <a:pPr lvl="1"/>
            <a:r>
              <a:rPr lang="en-US" dirty="0" smtClean="0"/>
              <a:t>Rate reduction for the HEVC coded progressive content ~42.6% compared to non-scalable coding</a:t>
            </a:r>
          </a:p>
          <a:p>
            <a:r>
              <a:rPr lang="en-US" dirty="0" smtClean="0"/>
              <a:t>Small changes to SHVC draft text </a:t>
            </a:r>
          </a:p>
          <a:p>
            <a:r>
              <a:rPr lang="en-US" dirty="0" smtClean="0"/>
              <a:t>Suggest to </a:t>
            </a:r>
            <a:r>
              <a:rPr lang="en-US" dirty="0" smtClean="0"/>
              <a:t>add interlace </a:t>
            </a:r>
            <a:r>
              <a:rPr lang="en-US" smtClean="0"/>
              <a:t>to progressive support in</a:t>
            </a:r>
            <a:r>
              <a:rPr lang="en-US" smtClean="0"/>
              <a:t> </a:t>
            </a:r>
            <a:r>
              <a:rPr lang="en-US" dirty="0" smtClean="0"/>
              <a:t>SHVC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042628"/>
      </p:ext>
    </p:extLst>
  </p:cSld>
  <p:clrMapOvr>
    <a:masterClrMapping/>
  </p:clrMapOvr>
</p:sld>
</file>

<file path=ppt/theme/theme1.xml><?xml version="1.0" encoding="utf-8"?>
<a:theme xmlns:a="http://schemas.openxmlformats.org/drawingml/2006/main" name="ClearCase_Introduction">
  <a:themeElements>
    <a:clrScheme name="InterDigital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D94D20"/>
      </a:accent1>
      <a:accent2>
        <a:srgbClr val="54524E"/>
      </a:accent2>
      <a:accent3>
        <a:srgbClr val="009EEA"/>
      </a:accent3>
      <a:accent4>
        <a:srgbClr val="BEB1AD"/>
      </a:accent4>
      <a:accent5>
        <a:srgbClr val="9ABD61"/>
      </a:accent5>
      <a:accent6>
        <a:srgbClr val="ABABA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InterDigital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D94D20"/>
      </a:accent1>
      <a:accent2>
        <a:srgbClr val="54524E"/>
      </a:accent2>
      <a:accent3>
        <a:srgbClr val="009EEA"/>
      </a:accent3>
      <a:accent4>
        <a:srgbClr val="BEB1AD"/>
      </a:accent4>
      <a:accent5>
        <a:srgbClr val="9ABD61"/>
      </a:accent5>
      <a:accent6>
        <a:srgbClr val="ABABA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InterDigital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D94D20"/>
      </a:accent1>
      <a:accent2>
        <a:srgbClr val="54524E"/>
      </a:accent2>
      <a:accent3>
        <a:srgbClr val="009EEA"/>
      </a:accent3>
      <a:accent4>
        <a:srgbClr val="BEB1AD"/>
      </a:accent4>
      <a:accent5>
        <a:srgbClr val="9ABD61"/>
      </a:accent5>
      <a:accent6>
        <a:srgbClr val="ABABA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InterDigital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D94D20"/>
      </a:accent1>
      <a:accent2>
        <a:srgbClr val="54524E"/>
      </a:accent2>
      <a:accent3>
        <a:srgbClr val="009EEA"/>
      </a:accent3>
      <a:accent4>
        <a:srgbClr val="BEB1AD"/>
      </a:accent4>
      <a:accent5>
        <a:srgbClr val="9ABD61"/>
      </a:accent5>
      <a:accent6>
        <a:srgbClr val="ABABA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InterDigital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D94D20"/>
      </a:accent1>
      <a:accent2>
        <a:srgbClr val="54524E"/>
      </a:accent2>
      <a:accent3>
        <a:srgbClr val="009EEA"/>
      </a:accent3>
      <a:accent4>
        <a:srgbClr val="BEB1AD"/>
      </a:accent4>
      <a:accent5>
        <a:srgbClr val="9ABD61"/>
      </a:accent5>
      <a:accent6>
        <a:srgbClr val="ABABA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Document_x0020_Number xmlns="721ffc36-e7e7-4057-adae-2ba1f63c0f40">9048</Document_x0020_Number>
    <Document_x0020_Type xmlns="721ffc36-e7e7-4057-adae-2ba1f63c0f40">Template</Document_x0020_Type>
    <Dept xmlns="721ffc36-e7e7-4057-adae-2ba1f63c0f40">Public Relations and Corporate Communications</Dept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E5B7B99B1F9E44A0E0E8F35F63D231" ma:contentTypeVersion="7" ma:contentTypeDescription="Create a new document." ma:contentTypeScope="" ma:versionID="d9da98699e014801aae66624a5e6fc1f">
  <xsd:schema xmlns:xsd="http://www.w3.org/2001/XMLSchema" xmlns:p="http://schemas.microsoft.com/office/2006/metadata/properties" xmlns:ns2="721ffc36-e7e7-4057-adae-2ba1f63c0f40" targetNamespace="http://schemas.microsoft.com/office/2006/metadata/properties" ma:root="true" ma:fieldsID="7c211813880f4e9bbbcbdd4465c136b3" ns2:_="">
    <xsd:import namespace="721ffc36-e7e7-4057-adae-2ba1f63c0f40"/>
    <xsd:element name="properties">
      <xsd:complexType>
        <xsd:sequence>
          <xsd:element name="documentManagement">
            <xsd:complexType>
              <xsd:all>
                <xsd:element ref="ns2:Dept"/>
                <xsd:element ref="ns2:Document_x0020_Number" minOccurs="0"/>
                <xsd:element ref="ns2:Document_x0020_Type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721ffc36-e7e7-4057-adae-2ba1f63c0f40" elementFormDefault="qualified">
    <xsd:import namespace="http://schemas.microsoft.com/office/2006/documentManagement/types"/>
    <xsd:element name="Dept" ma:index="8" ma:displayName="Dept" ma:default="Advanced Products" ma:format="Dropdown" ma:internalName="Dept">
      <xsd:simpleType>
        <xsd:restriction base="dms:Choice">
          <xsd:enumeration value="Advanced Products"/>
          <xsd:enumeration value="Chief Executive Office"/>
          <xsd:enumeration value="Corporate"/>
          <xsd:enumeration value="Corporate Compliance (QUALITY)"/>
          <xsd:enumeration value="Corporate Strategy"/>
          <xsd:enumeration value="Facilities"/>
          <xsd:enumeration value="Finance"/>
          <xsd:enumeration value="Human Resources"/>
          <xsd:enumeration value="Information Technology"/>
          <xsd:enumeration value="Investor Relations"/>
          <xsd:enumeration value="IP Sales"/>
          <xsd:enumeration value="Legal"/>
          <xsd:enumeration value="Patents and Licensing"/>
          <xsd:enumeration value="Public Relations and Corporate Communications"/>
          <xsd:enumeration value="Purchasing"/>
          <xsd:enumeration value="R and D"/>
          <xsd:enumeration value="Standards"/>
        </xsd:restriction>
      </xsd:simpleType>
    </xsd:element>
    <xsd:element name="Document_x0020_Number" ma:index="9" nillable="true" ma:displayName="Document Number" ma:internalName="Document_x0020_Number">
      <xsd:simpleType>
        <xsd:restriction base="dms:Text">
          <xsd:maxLength value="255"/>
        </xsd:restriction>
      </xsd:simpleType>
    </xsd:element>
    <xsd:element name="Document_x0020_Type" ma:index="10" ma:displayName="Document Type" ma:default="Deviation/Waiver" ma:format="Dropdown" ma:internalName="Document_x0020_Type">
      <xsd:simpleType>
        <xsd:restriction base="dms:Choice">
          <xsd:enumeration value="Deviation/Waiver"/>
          <xsd:enumeration value="Form/Checklist"/>
          <xsd:enumeration value="Guideline"/>
          <xsd:enumeration value="Manual"/>
          <xsd:enumeration value="Policy"/>
          <xsd:enumeration value="SOP"/>
          <xsd:enumeration value="Standard"/>
          <xsd:enumeration value="Table"/>
          <xsd:enumeration value="Template"/>
          <xsd:enumeration value="Work Instruction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A01E55F1-0F71-4CA7-BC3D-3567FF4BB34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755A8B-04C8-4131-A0B3-79C640392FF3}">
  <ds:schemaRefs>
    <ds:schemaRef ds:uri="http://schemas.microsoft.com/office/2006/metadata/properties"/>
    <ds:schemaRef ds:uri="721ffc36-e7e7-4057-adae-2ba1f63c0f40"/>
  </ds:schemaRefs>
</ds:datastoreItem>
</file>

<file path=customXml/itemProps3.xml><?xml version="1.0" encoding="utf-8"?>
<ds:datastoreItem xmlns:ds="http://schemas.openxmlformats.org/officeDocument/2006/customXml" ds:itemID="{AE13C78F-73B1-4A00-B345-3B12C91936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1ffc36-e7e7-4057-adae-2ba1f63c0f4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8228</TotalTime>
  <Words>636</Words>
  <Application>Microsoft Office PowerPoint</Application>
  <PresentationFormat>On-screen Show (4:3)</PresentationFormat>
  <Paragraphs>140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ClearCase_Introduction</vt:lpstr>
      <vt:lpstr>1_Office Theme</vt:lpstr>
      <vt:lpstr>2_Office Theme</vt:lpstr>
      <vt:lpstr>3_Office Theme</vt:lpstr>
      <vt:lpstr>4_Office Theme</vt:lpstr>
      <vt:lpstr>Visio</vt:lpstr>
      <vt:lpstr>JCTVC-P0163 AHG15: Interlaced to progressive scalability for SHVC hybrid codec use case </vt:lpstr>
      <vt:lpstr>Introduction</vt:lpstr>
      <vt:lpstr>Field parity based upsampling</vt:lpstr>
      <vt:lpstr>Proposed text change in VPS</vt:lpstr>
      <vt:lpstr>Proposed text change in slice segment header</vt:lpstr>
      <vt:lpstr>Proposed text change in decoding process</vt:lpstr>
      <vt:lpstr>Simulations</vt:lpstr>
      <vt:lpstr>Simulation Results</vt:lpstr>
      <vt:lpstr>Conclusion</vt:lpstr>
    </vt:vector>
  </TitlesOfParts>
  <Company>Garfield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JCTVC-N0204-v1</dc:title>
  <dc:subject>InterDigital External Public</dc:subject>
  <dc:creator>Yuwen He</dc:creator>
  <cp:keywords>DocNum:9048</cp:keywords>
  <cp:lastModifiedBy>Ye, Yan</cp:lastModifiedBy>
  <cp:revision>163</cp:revision>
  <dcterms:created xsi:type="dcterms:W3CDTF">2012-05-10T18:03:06Z</dcterms:created>
  <dcterms:modified xsi:type="dcterms:W3CDTF">2014-01-10T15:57:59Z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0x01010067E5B7B99B1F9E44A0E0E8F35F63D231</vt:lpwstr>
  </property>
</Properties>
</file>