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8"/>
  </p:notesMasterIdLst>
  <p:handoutMasterIdLst>
    <p:handoutMasterId r:id="rId9"/>
  </p:handoutMasterIdLst>
  <p:sldIdLst>
    <p:sldId id="376" r:id="rId2"/>
    <p:sldId id="377" r:id="rId3"/>
    <p:sldId id="379" r:id="rId4"/>
    <p:sldId id="378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24191"/>
    <a:srgbClr val="646464"/>
    <a:srgbClr val="C9C9C9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11/01/2014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11/01/2014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729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690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751488"/>
          </a:xfrm>
        </p:spPr>
        <p:txBody>
          <a:bodyPr/>
          <a:lstStyle/>
          <a:p>
            <a:r>
              <a:rPr lang="tr-TR" dirty="0" smtClean="0"/>
              <a:t>A. Aminlou, K. Ugur</a:t>
            </a:r>
          </a:p>
          <a:p>
            <a:r>
              <a:rPr lang="tr-TR" dirty="0" smtClean="0"/>
              <a:t>JCTVC-P0162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16-bit coding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1732422"/>
          </a:xfrm>
        </p:spPr>
        <p:txBody>
          <a:bodyPr>
            <a:normAutofit/>
          </a:bodyPr>
          <a:lstStyle/>
          <a:p>
            <a:r>
              <a:rPr lang="tr-TR" b="1" dirty="0" smtClean="0"/>
              <a:t>Proposal:</a:t>
            </a:r>
            <a:r>
              <a:rPr lang="tr-TR" dirty="0" smtClean="0"/>
              <a:t> Seperate the 16-bit source into two 8-bit sources and code each 8-bit source with </a:t>
            </a:r>
            <a:r>
              <a:rPr lang="tr-TR" dirty="0" smtClean="0"/>
              <a:t>8-bit </a:t>
            </a:r>
            <a:r>
              <a:rPr lang="tr-TR" dirty="0" smtClean="0"/>
              <a:t>HEVC.</a:t>
            </a:r>
            <a:endParaRPr lang="tr-TR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90" y="2636912"/>
            <a:ext cx="7344816" cy="330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pPr algn="ctr"/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L</a:t>
            </a:r>
            <a:r>
              <a:rPr lang="en-US" dirty="0" err="1" smtClean="0"/>
              <a:t>ossless</a:t>
            </a:r>
            <a:r>
              <a:rPr lang="en-US" dirty="0" smtClean="0"/>
              <a:t> </a:t>
            </a:r>
            <a:r>
              <a:rPr lang="en-US" dirty="0"/>
              <a:t>coding, Intra configuration, number of frames = </a:t>
            </a:r>
            <a:r>
              <a:rPr lang="en-US" dirty="0" smtClean="0"/>
              <a:t>50</a:t>
            </a:r>
            <a:endParaRPr lang="tr-TR" dirty="0" smtClean="0"/>
          </a:p>
          <a:p>
            <a:pPr algn="ctr"/>
            <a:endParaRPr lang="tr-TR" dirty="0"/>
          </a:p>
          <a:p>
            <a:pPr algn="ctr"/>
            <a:endParaRPr lang="tr-TR" dirty="0" smtClean="0"/>
          </a:p>
          <a:p>
            <a:pPr algn="ctr"/>
            <a:endParaRPr lang="tr-TR" dirty="0"/>
          </a:p>
          <a:p>
            <a:pPr algn="ctr"/>
            <a:endParaRPr lang="tr-TR" dirty="0" smtClean="0"/>
          </a:p>
          <a:p>
            <a:pPr algn="ctr"/>
            <a:endParaRPr lang="tr-TR" dirty="0"/>
          </a:p>
          <a:p>
            <a:pPr algn="ctr"/>
            <a:endParaRPr lang="tr-TR" dirty="0" smtClean="0"/>
          </a:p>
          <a:p>
            <a:pPr algn="ctr"/>
            <a:r>
              <a:rPr lang="tr-TR" dirty="0"/>
              <a:t>L</a:t>
            </a:r>
            <a:r>
              <a:rPr lang="en-US" dirty="0" err="1"/>
              <a:t>ossless</a:t>
            </a:r>
            <a:r>
              <a:rPr lang="en-US" dirty="0"/>
              <a:t> coding, </a:t>
            </a:r>
            <a:r>
              <a:rPr lang="tr-TR" dirty="0" smtClean="0"/>
              <a:t>Low-delay </a:t>
            </a:r>
            <a:r>
              <a:rPr lang="en-US" dirty="0" smtClean="0"/>
              <a:t>configuration</a:t>
            </a:r>
            <a:r>
              <a:rPr lang="en-US" dirty="0"/>
              <a:t>, number of frames = 50</a:t>
            </a:r>
          </a:p>
          <a:p>
            <a:pPr algn="ctr"/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988368"/>
              </p:ext>
            </p:extLst>
          </p:nvPr>
        </p:nvGraphicFramePr>
        <p:xfrm>
          <a:off x="1475656" y="1397408"/>
          <a:ext cx="6583281" cy="1887576"/>
        </p:xfrm>
        <a:graphic>
          <a:graphicData uri="http://schemas.openxmlformats.org/drawingml/2006/table">
            <a:tbl>
              <a:tblPr firstRow="1" firstCol="1" bandRow="1"/>
              <a:tblGrid>
                <a:gridCol w="1539912"/>
                <a:gridCol w="972388"/>
                <a:gridCol w="972388"/>
                <a:gridCol w="972388"/>
                <a:gridCol w="1178842"/>
                <a:gridCol w="947363"/>
              </a:tblGrid>
              <a:tr h="235947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bitrate (kbps)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Rate savings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Sequence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16bit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 8bit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LSB 8bit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MSB+LSB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CrowdRun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5170146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1679605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2700102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4379706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-15.3%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DucksTakeOff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5280572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1734432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2700147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4434579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-16.0%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InToTree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4980271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1584147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2699054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4283200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-14.0%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OldTownCross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5219718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1701319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2699015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4400334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-15.7%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ParkJoy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4939025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1575163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2702194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4277357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-13.4%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-14.9%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6524" marR="965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801636"/>
              </p:ext>
            </p:extLst>
          </p:nvPr>
        </p:nvGraphicFramePr>
        <p:xfrm>
          <a:off x="1475656" y="3933056"/>
          <a:ext cx="6547410" cy="1872208"/>
        </p:xfrm>
        <a:graphic>
          <a:graphicData uri="http://schemas.openxmlformats.org/drawingml/2006/table">
            <a:tbl>
              <a:tblPr firstRow="1" firstCol="1" bandRow="1"/>
              <a:tblGrid>
                <a:gridCol w="1526488"/>
                <a:gridCol w="970676"/>
                <a:gridCol w="970676"/>
                <a:gridCol w="970676"/>
                <a:gridCol w="1169244"/>
                <a:gridCol w="939650"/>
              </a:tblGrid>
              <a:tr h="234026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bitrate (kbps)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Rate savings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Sequence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16bit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 8bit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LSB 8bit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MSB+LSB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CrowdRun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4902434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1563738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2699941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4263680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-13.0%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DucksTakeOff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5203950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1699171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2700041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4399213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-15.5%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InToTree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4777475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1492226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2698961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4191187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-12.3%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OldTownCross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5075446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1623213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2698879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4322092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-14.8%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ParkJoy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4717655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1479947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2702016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4181962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-11.4%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-13.4%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738" marR="957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854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Update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180443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/>
              <a:t>Code the 16-bit original with two 12-bit low bit-depth sources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MSB part is coded </a:t>
            </a:r>
            <a:r>
              <a:rPr lang="tr-TR" b="1" dirty="0" smtClean="0"/>
              <a:t>lossy 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LSB part is generated by taking the residual between original MSB and the reconstructed MSB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LSB part is coded in a lossless manner</a:t>
            </a:r>
          </a:p>
          <a:p>
            <a:endParaRPr lang="tr-TR" dirty="0" smtClean="0"/>
          </a:p>
          <a:p>
            <a:r>
              <a:rPr lang="tr-TR" dirty="0" smtClean="0"/>
              <a:t>Additional coding efficiency is achieved as transform coding is utilized in coding MSB part.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6768752" cy="338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1914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196752"/>
            <a:ext cx="8407400" cy="5328592"/>
          </a:xfrm>
        </p:spPr>
        <p:txBody>
          <a:bodyPr>
            <a:normAutofit fontScale="92500" lnSpcReduction="20000"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tr-TR" dirty="0" smtClean="0"/>
          </a:p>
          <a:p>
            <a:pPr algn="ctr"/>
            <a:endParaRPr lang="tr-TR" dirty="0"/>
          </a:p>
          <a:p>
            <a:pPr algn="ctr"/>
            <a:r>
              <a:rPr lang="en-US" sz="2200" dirty="0" smtClean="0"/>
              <a:t>MSB10bit </a:t>
            </a:r>
            <a:r>
              <a:rPr lang="en-US" sz="2200" dirty="0"/>
              <a:t>(QP=13), LSB12bit (lossless) ,All Intra configuration, number of frames = 50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2200" dirty="0"/>
          </a:p>
          <a:p>
            <a:pPr algn="ctr"/>
            <a:r>
              <a:rPr lang="en-US" sz="2200" dirty="0"/>
              <a:t>MSB10bit (QP=12), LSB12bit (lossless) , Low-delay configuration, number of frames = 50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397598"/>
              </p:ext>
            </p:extLst>
          </p:nvPr>
        </p:nvGraphicFramePr>
        <p:xfrm>
          <a:off x="1403648" y="980728"/>
          <a:ext cx="6780823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586120"/>
                <a:gridCol w="1001566"/>
                <a:gridCol w="1001566"/>
                <a:gridCol w="1001566"/>
                <a:gridCol w="1214215"/>
                <a:gridCol w="975790"/>
              </a:tblGrid>
              <a:tr h="243027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bitrate (kbps)</a:t>
                      </a:r>
                      <a:endParaRPr lang="en-US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Rate savings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Sequence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16bit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LSB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MSB+LSB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CrowdRun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5170146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1100126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3120699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4220825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-18.4%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DucksTakeOff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5280572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1178481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3116777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4295258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-18.7%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InToTree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4980271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1008456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3124676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4133132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-17.0%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OldTownCross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5219718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1147577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3117242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4264819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-18.3%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ParkJoy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4939025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1000396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3121820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4122216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-16.5%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-17.8%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420" marR="994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928498"/>
              </p:ext>
            </p:extLst>
          </p:nvPr>
        </p:nvGraphicFramePr>
        <p:xfrm>
          <a:off x="1403649" y="3753288"/>
          <a:ext cx="6768752" cy="1979968"/>
        </p:xfrm>
        <a:graphic>
          <a:graphicData uri="http://schemas.openxmlformats.org/drawingml/2006/table">
            <a:tbl>
              <a:tblPr firstRow="1" firstCol="1" bandRow="1"/>
              <a:tblGrid>
                <a:gridCol w="1583296"/>
                <a:gridCol w="999783"/>
                <a:gridCol w="999783"/>
                <a:gridCol w="999783"/>
                <a:gridCol w="1212054"/>
                <a:gridCol w="974053"/>
              </a:tblGrid>
              <a:tr h="247496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bitrate (kbps)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Rate savings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Sequence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16bit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LSB 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MSB+LSB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CrowdRun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4902434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918960.1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3213495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4132455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-15.7%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DucksTakeOff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5203950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1074202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3205133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4279335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-17.8%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InToTree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4777475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861407.6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3219510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4080918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-14.6%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OldTownCross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5075446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1020216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3205216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4225432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-16.7%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ParkJoy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4717655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826333.2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3223275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4049608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-14.2%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9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</a:t>
                      </a:r>
                      <a:endParaRPr lang="en-US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u="sng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-15.8%</a:t>
                      </a:r>
                      <a:endParaRPr lang="en-US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9243" marR="992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707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The proposal could be implemented in two ways: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MSB and LSB part could be packed into and frame packing arrangement SEI message could be used.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LSB part could be signaled as an auxiliary picture layer and MSB picture could be the base picture.</a:t>
            </a:r>
          </a:p>
          <a:p>
            <a:endParaRPr lang="tr-TR" b="1" dirty="0" smtClean="0"/>
          </a:p>
          <a:p>
            <a:r>
              <a:rPr lang="tr-TR" b="1" dirty="0" smtClean="0"/>
              <a:t>Conclusion: </a:t>
            </a:r>
            <a:r>
              <a:rPr lang="tr-TR" dirty="0" smtClean="0"/>
              <a:t>16-bit lossless coding is seen as an important area (e.g. Coding of medical content).</a:t>
            </a:r>
          </a:p>
          <a:p>
            <a:endParaRPr lang="tr-TR" dirty="0" smtClean="0"/>
          </a:p>
          <a:p>
            <a:r>
              <a:rPr lang="tr-TR" dirty="0" smtClean="0"/>
              <a:t>Benefits of this proposal: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Improved coding efficiency for 16-bit lossless coding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Backwards compatibility to HEVC </a:t>
            </a:r>
            <a:r>
              <a:rPr lang="tr-TR" dirty="0" smtClean="0"/>
              <a:t>low bit depth coders</a:t>
            </a:r>
            <a:endParaRPr lang="tr-TR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92654949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136</TotalTime>
  <Words>444</Words>
  <Application>Microsoft Office PowerPoint</Application>
  <PresentationFormat>On-screen Show (4:3)</PresentationFormat>
  <Paragraphs>218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Nokia-Long-v1</vt:lpstr>
      <vt:lpstr>On 16-bit coding</vt:lpstr>
      <vt:lpstr>Overview</vt:lpstr>
      <vt:lpstr>Results</vt:lpstr>
      <vt:lpstr>Update</vt:lpstr>
      <vt:lpstr>Results</vt:lpstr>
      <vt:lpstr>Conclusions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16-bit coding</dc:title>
  <dc:creator>Kemal Ugur</dc:creator>
  <cp:lastModifiedBy>Kemal Ugur</cp:lastModifiedBy>
  <cp:revision>3</cp:revision>
  <dcterms:created xsi:type="dcterms:W3CDTF">2014-01-11T17:38:16Z</dcterms:created>
  <dcterms:modified xsi:type="dcterms:W3CDTF">2014-01-11T23:28:11Z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