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sldIdLst>
    <p:sldId id="257" r:id="rId2"/>
    <p:sldId id="398" r:id="rId3"/>
    <p:sldId id="442" r:id="rId4"/>
    <p:sldId id="446" r:id="rId5"/>
    <p:sldId id="452" r:id="rId6"/>
    <p:sldId id="453" r:id="rId7"/>
    <p:sldId id="450" r:id="rId8"/>
    <p:sldId id="457" r:id="rId9"/>
    <p:sldId id="37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100" d="100"/>
          <a:sy n="100" d="100"/>
        </p:scale>
        <p:origin x="-1848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sz="3600" b="1" dirty="0" smtClean="0">
                <a:solidFill>
                  <a:srgbClr val="000000"/>
                </a:solidFill>
                <a:ea typeface="HY견고딕" pitchFamily="18" charset="-127"/>
              </a:rPr>
              <a:t>Non-RCE4</a:t>
            </a:r>
            <a:r>
              <a:rPr kumimoji="1" lang="en-US" sz="3600" b="1" dirty="0">
                <a:solidFill>
                  <a:srgbClr val="000000"/>
                </a:solidFill>
                <a:ea typeface="HY견고딕" pitchFamily="18" charset="-127"/>
              </a:rPr>
              <a:t>: Simplification of major color based palette </a:t>
            </a:r>
            <a:r>
              <a:rPr kumimoji="1" lang="en-US" sz="3600" b="1" dirty="0" smtClean="0">
                <a:solidFill>
                  <a:srgbClr val="000000"/>
                </a:solidFill>
                <a:ea typeface="HY견고딕" pitchFamily="18" charset="-127"/>
              </a:rPr>
              <a:t>prediction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b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Guoxin Jin, Ankur Saxena, </a:t>
            </a:r>
            <a:r>
              <a:rPr kumimoji="1" lang="en-CA" sz="2400" b="1" i="1" dirty="0" smtClean="0">
                <a:solidFill>
                  <a:srgbClr val="000000"/>
                </a:solidFill>
                <a:ea typeface="HY견고딕" pitchFamily="18" charset="-127"/>
              </a:rPr>
              <a:t>Chanyul </a:t>
            </a:r>
            <a:r>
              <a:rPr kumimoji="1" lang="en-CA" sz="2400" b="1" i="1" dirty="0">
                <a:solidFill>
                  <a:srgbClr val="000000"/>
                </a:solidFill>
                <a:ea typeface="HY견고딕" pitchFamily="18" charset="-127"/>
              </a:rPr>
              <a:t>Park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 and 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highlights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r>
              <a:rPr lang="en-US" sz="2400" dirty="0" smtClean="0"/>
              <a:t>Palette Prediction in JCTVC-O0182/P-0108 </a:t>
            </a:r>
          </a:p>
          <a:p>
            <a:pPr marL="0" indent="0">
              <a:buNone/>
            </a:pPr>
            <a:r>
              <a:rPr lang="en-US" sz="2400" dirty="0" smtClean="0"/>
              <a:t>(RCE 4 Test </a:t>
            </a:r>
            <a:r>
              <a:rPr lang="en-US" sz="2400" dirty="0" smtClean="0"/>
              <a:t>1 from Microsoft) </a:t>
            </a:r>
            <a:r>
              <a:rPr lang="en-US" sz="2400" dirty="0" smtClean="0"/>
              <a:t>requires storing palette in above and left CU’s</a:t>
            </a:r>
          </a:p>
          <a:p>
            <a:endParaRPr lang="en-US" sz="2400" dirty="0" smtClean="0"/>
          </a:p>
          <a:p>
            <a:r>
              <a:rPr lang="en-US" sz="2400" dirty="0" smtClean="0"/>
              <a:t>Proposal: </a:t>
            </a:r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smtClean="0"/>
              <a:t>Disabling prediction </a:t>
            </a:r>
            <a:r>
              <a:rPr lang="en-US" sz="2400" dirty="0"/>
              <a:t>from </a:t>
            </a:r>
            <a:r>
              <a:rPr lang="en-US" sz="2400" dirty="0" smtClean="0"/>
              <a:t>top reduces one line buffer requirement - Minor 0.0 to 0.1 % loss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Disabling prediction from both top/left leads to minor loss (0.4 % for SC YUV 444)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88975"/>
          </a:xfrm>
        </p:spPr>
        <p:txBody>
          <a:bodyPr/>
          <a:lstStyle/>
          <a:p>
            <a:r>
              <a:rPr lang="en-US" sz="2400" dirty="0" smtClean="0"/>
              <a:t>Palette Prediction in JCTVC-O0182/P-01018 (RCE test 1)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5606"/>
            <a:ext cx="8229600" cy="4378325"/>
          </a:xfrm>
        </p:spPr>
        <p:txBody>
          <a:bodyPr/>
          <a:lstStyle/>
          <a:p>
            <a:r>
              <a:rPr lang="en-US" sz="2400" dirty="0" smtClean="0"/>
              <a:t>Palettes </a:t>
            </a:r>
            <a:r>
              <a:rPr lang="en-US" sz="2400" dirty="0"/>
              <a:t>of above and left CU can be re-used if there is a color in the </a:t>
            </a:r>
            <a:r>
              <a:rPr lang="en-US" sz="2400" dirty="0">
                <a:solidFill>
                  <a:srgbClr val="FF0000"/>
                </a:solidFill>
              </a:rPr>
              <a:t>aligned palette location </a:t>
            </a:r>
            <a:r>
              <a:rPr lang="en-US" sz="2400" dirty="0"/>
              <a:t>which is </a:t>
            </a:r>
            <a:r>
              <a:rPr lang="en-US" sz="2400" dirty="0" smtClean="0"/>
              <a:t>same.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grpSp>
        <p:nvGrpSpPr>
          <p:cNvPr id="14" name="Group 13"/>
          <p:cNvGrpSpPr/>
          <p:nvPr/>
        </p:nvGrpSpPr>
        <p:grpSpPr>
          <a:xfrm>
            <a:off x="1710520" y="2661313"/>
            <a:ext cx="5920850" cy="2787555"/>
            <a:chOff x="1710520" y="2661313"/>
            <a:chExt cx="5920850" cy="2787555"/>
          </a:xfrm>
        </p:grpSpPr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3522260" y="298658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>
              <a:spLocks noChangeAspect="1"/>
            </p:cNvSpPr>
            <p:nvPr/>
          </p:nvSpPr>
          <p:spPr>
            <a:xfrm>
              <a:off x="3979460" y="298658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4436660" y="298658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4893860" y="2994546"/>
              <a:ext cx="457200" cy="449239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>
              <a:spLocks noChangeAspect="1"/>
            </p:cNvSpPr>
            <p:nvPr/>
          </p:nvSpPr>
          <p:spPr>
            <a:xfrm>
              <a:off x="5351060" y="298658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5815082" y="2988859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>
              <a:spLocks noChangeAspect="1"/>
            </p:cNvSpPr>
            <p:nvPr/>
          </p:nvSpPr>
          <p:spPr>
            <a:xfrm>
              <a:off x="6272282" y="2988859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9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3522260" y="3886200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3979460" y="3886200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>
              <a:spLocks noChangeAspect="1"/>
            </p:cNvSpPr>
            <p:nvPr/>
          </p:nvSpPr>
          <p:spPr>
            <a:xfrm>
              <a:off x="4436660" y="3886200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>
              <a:spLocks noChangeAspect="1"/>
            </p:cNvSpPr>
            <p:nvPr/>
          </p:nvSpPr>
          <p:spPr>
            <a:xfrm>
              <a:off x="4893860" y="3894161"/>
              <a:ext cx="457200" cy="449239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>
              <a:spLocks noChangeAspect="1"/>
            </p:cNvSpPr>
            <p:nvPr/>
          </p:nvSpPr>
          <p:spPr>
            <a:xfrm>
              <a:off x="5351060" y="3886200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7" name="Rectangle 26"/>
            <p:cNvSpPr>
              <a:spLocks noChangeAspect="1"/>
            </p:cNvSpPr>
            <p:nvPr/>
          </p:nvSpPr>
          <p:spPr>
            <a:xfrm>
              <a:off x="5815082" y="3888474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>
              <a:spLocks noChangeAspect="1"/>
            </p:cNvSpPr>
            <p:nvPr/>
          </p:nvSpPr>
          <p:spPr>
            <a:xfrm>
              <a:off x="6272282" y="3888474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9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981200" y="3034499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Palette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10520" y="3923731"/>
              <a:ext cx="18117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Current Palette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57400" y="4844533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Left Palette</a:t>
              </a:r>
              <a:endParaRPr lang="en-US" dirty="0"/>
            </a:p>
          </p:txBody>
        </p:sp>
        <p:sp>
          <p:nvSpPr>
            <p:cNvPr id="32" name="Rectangle 31"/>
            <p:cNvSpPr>
              <a:spLocks noChangeAspect="1"/>
            </p:cNvSpPr>
            <p:nvPr/>
          </p:nvSpPr>
          <p:spPr>
            <a:xfrm>
              <a:off x="6716970" y="3895298"/>
              <a:ext cx="457200" cy="448102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8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7174170" y="3895298"/>
              <a:ext cx="457200" cy="448102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3522260" y="4800599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7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3979460" y="4800599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9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>
              <a:spLocks noChangeAspect="1"/>
            </p:cNvSpPr>
            <p:nvPr/>
          </p:nvSpPr>
          <p:spPr>
            <a:xfrm>
              <a:off x="4436660" y="4800599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>
              <a:spLocks noChangeAspect="1"/>
            </p:cNvSpPr>
            <p:nvPr/>
          </p:nvSpPr>
          <p:spPr>
            <a:xfrm>
              <a:off x="4893860" y="4800600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189258" y="2661313"/>
              <a:ext cx="623247" cy="1981200"/>
            </a:xfrm>
            <a:prstGeom prst="ellipse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810836" y="3467668"/>
              <a:ext cx="623247" cy="1981200"/>
            </a:xfrm>
            <a:prstGeom prst="ellipse">
              <a:avLst/>
            </a:prstGeom>
            <a:solidFill>
              <a:schemeClr val="accent2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17939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400" dirty="0" smtClean="0"/>
              <a:t>Proposal : Disable Prediction from Top/Left CU’s </a:t>
            </a:r>
            <a:r>
              <a:rPr lang="en-US" sz="2400" dirty="0"/>
              <a:t>in </a:t>
            </a:r>
            <a:r>
              <a:rPr lang="en-US" sz="2400" dirty="0" smtClean="0"/>
              <a:t>P-0198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78325"/>
          </a:xfrm>
        </p:spPr>
        <p:txBody>
          <a:bodyPr/>
          <a:lstStyle/>
          <a:p>
            <a:r>
              <a:rPr lang="en-US" sz="2400" dirty="0"/>
              <a:t>Proposal: </a:t>
            </a:r>
          </a:p>
          <a:p>
            <a:pPr marL="457200" indent="-457200">
              <a:buAutoNum type="arabicPeriod"/>
            </a:pPr>
            <a:r>
              <a:rPr lang="en-US" sz="2400" dirty="0"/>
              <a:t>Disabling prediction from top reduces one line buffer requirement - Minor 0.0 to 0.1 % loss</a:t>
            </a:r>
          </a:p>
          <a:p>
            <a:pPr marL="457200" indent="-457200">
              <a:buAutoNum type="arabicPeriod"/>
            </a:pPr>
            <a:r>
              <a:rPr lang="en-US" sz="2400" dirty="0"/>
              <a:t>Disabling prediction from both top/left leads to minor loss (0.4 % for SC YUV 444)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66063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Result: Disable Top 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66" y="914400"/>
            <a:ext cx="4957762" cy="458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57150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P-0198 (RCE4 Test 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951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: Disable </a:t>
            </a:r>
            <a:r>
              <a:rPr lang="en-US" dirty="0"/>
              <a:t>Top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457200" y="57150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P-0198 (RCE4 Test 1)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81" y="1676400"/>
            <a:ext cx="7216838" cy="27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111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800" dirty="0" smtClean="0"/>
              <a:t>Lossless : Disable Top and Left Prediction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4378325"/>
          </a:xfrm>
        </p:spPr>
        <p:txBody>
          <a:bodyPr/>
          <a:lstStyle/>
          <a:p>
            <a:r>
              <a:rPr lang="en-US" dirty="0" smtClean="0"/>
              <a:t>Lossless.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66" y="1219200"/>
            <a:ext cx="4961606" cy="458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6019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P-0198 (RCE4 Test 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22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err="1" smtClean="0"/>
              <a:t>Lossy</a:t>
            </a:r>
            <a:r>
              <a:rPr lang="en-US" dirty="0" smtClean="0"/>
              <a:t> </a:t>
            </a:r>
            <a:r>
              <a:rPr lang="en-US" dirty="0"/>
              <a:t>: Disable Top and Left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4378325"/>
          </a:xfrm>
        </p:spPr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sp>
        <p:nvSpPr>
          <p:cNvPr id="6" name="Rectangle 5"/>
          <p:cNvSpPr/>
          <p:nvPr/>
        </p:nvSpPr>
        <p:spPr>
          <a:xfrm>
            <a:off x="457200" y="57150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P-0198 (RCE4 Test 1)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11" y="1676400"/>
            <a:ext cx="7018777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7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sz="2000" dirty="0" smtClean="0"/>
              <a:t>Palette prediction in RCE 4 Test 1 is effective.</a:t>
            </a:r>
          </a:p>
          <a:p>
            <a:r>
              <a:rPr lang="en-US" sz="2000" dirty="0" smtClean="0"/>
              <a:t>Disabling prediction from top CU in can reduce one line buffer: Only 0.1% performance loss </a:t>
            </a:r>
          </a:p>
          <a:p>
            <a:r>
              <a:rPr lang="en-US" sz="2000" dirty="0" smtClean="0"/>
              <a:t>Disabling </a:t>
            </a:r>
            <a:r>
              <a:rPr lang="en-US" sz="2000" dirty="0"/>
              <a:t>prediction from </a:t>
            </a:r>
            <a:r>
              <a:rPr lang="en-US" sz="2000" dirty="0" smtClean="0"/>
              <a:t>top and left CU’s reduce </a:t>
            </a:r>
            <a:r>
              <a:rPr lang="en-US" sz="2000" dirty="0"/>
              <a:t>one line </a:t>
            </a:r>
            <a:r>
              <a:rPr lang="en-US" sz="2000" dirty="0" smtClean="0"/>
              <a:t>buffer; and one additional palette storage for left CU. 0 to 0.4% performance loss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9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25036</TotalTime>
  <Words>330</Words>
  <Application>Microsoft Office PowerPoint</Application>
  <PresentationFormat>On-screen Show (4:3)</PresentationFormat>
  <Paragraphs>65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1_Template_Sample</vt:lpstr>
      <vt:lpstr>PowerPoint Presentation</vt:lpstr>
      <vt:lpstr>Proposal highlights</vt:lpstr>
      <vt:lpstr>Palette Prediction in JCTVC-O0182/P-01018 (RCE test 1)</vt:lpstr>
      <vt:lpstr>Proposal : Disable Prediction from Top/Left CU’s in P-0198</vt:lpstr>
      <vt:lpstr>Lossless Result: Disable Top Prediction</vt:lpstr>
      <vt:lpstr>Lossy: Disable Top Prediction</vt:lpstr>
      <vt:lpstr>Lossless : Disable Top and Left Prediction</vt:lpstr>
      <vt:lpstr>Lossy : Disable Top and Left Prediction</vt:lpstr>
      <vt:lpstr>Conclusions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304</cp:revision>
  <dcterms:created xsi:type="dcterms:W3CDTF">2010-08-16T21:00:57Z</dcterms:created>
  <dcterms:modified xsi:type="dcterms:W3CDTF">2014-01-09T23:49:06Z</dcterms:modified>
</cp:coreProperties>
</file>