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9"/>
  </p:notesMasterIdLst>
  <p:sldIdLst>
    <p:sldId id="257" r:id="rId2"/>
    <p:sldId id="398" r:id="rId3"/>
    <p:sldId id="443" r:id="rId4"/>
    <p:sldId id="444" r:id="rId5"/>
    <p:sldId id="442" r:id="rId6"/>
    <p:sldId id="445" r:id="rId7"/>
    <p:sldId id="463" r:id="rId8"/>
    <p:sldId id="427" r:id="rId9"/>
    <p:sldId id="457" r:id="rId10"/>
    <p:sldId id="458" r:id="rId11"/>
    <p:sldId id="459" r:id="rId12"/>
    <p:sldId id="460" r:id="rId13"/>
    <p:sldId id="461" r:id="rId14"/>
    <p:sldId id="462" r:id="rId15"/>
    <p:sldId id="464" r:id="rId16"/>
    <p:sldId id="465" r:id="rId17"/>
    <p:sldId id="37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931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8757" autoAdjust="0"/>
  </p:normalViewPr>
  <p:slideViewPr>
    <p:cSldViewPr>
      <p:cViewPr>
        <p:scale>
          <a:sx n="70" d="100"/>
          <a:sy n="70" d="100"/>
        </p:scale>
        <p:origin x="-2718" y="-13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4F6A3D-F9A8-461D-AA2E-AB887EAE07C2}" type="datetimeFigureOut">
              <a:rPr lang="en-US"/>
              <a:pPr>
                <a:defRPr/>
              </a:pPr>
              <a:t>1/15/2014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8E240-EC84-43D7-B22E-F6F385B42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6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q"/>
            </a:pPr>
            <a:fld id="{B95A3E32-3255-4DF9-8E09-00EB066C0561}" type="slidenum">
              <a:rPr kumimoji="1" lang="en-US" altLang="ko-KR" b="1" i="1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</a:rPr>
              <a: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Font typeface="Wingdings" pitchFamily="2" charset="2"/>
                <a:buChar char="q"/>
              </a:pPr>
              <a:t>1</a:t>
            </a:fld>
            <a:endParaRPr kumimoji="1" lang="en-US" altLang="ko-KR" b="1" i="1" smtClean="0">
              <a:solidFill>
                <a:srgbClr val="000000"/>
              </a:solidFill>
              <a:latin typeface="Arial" pitchFamily="34" charset="0"/>
              <a:ea typeface="굴림" pitchFamily="34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3587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4341813"/>
            <a:ext cx="5483225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8E240-EC84-43D7-B22E-F6F385B4297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CEC8A-B55E-48F7-9E87-6D330257842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8BDB-22D1-49B0-82C5-A11EECA195E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A2505-C8E0-435E-AEFA-3A58E7CB042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4589-322C-487A-9D98-2DD0B7C16FE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C300D-6968-4E8E-95C4-9D6D499BAED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1B76-7762-4A5A-A9C4-51A825FFF91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50134-8798-4FC0-86E1-11E0FCCC37E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BDDAD-2404-4468-90BC-F71EAECC301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7A58-80FA-44ED-9FC9-5DBF13E387C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7C66F-6FAF-4F2E-9A7D-7BFDC28266D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96CE-59B2-4EBC-9ECD-2DE6DE016D1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082B3-5FF8-46F3-8DDF-584A461C439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3333CC"/>
              </a:buClr>
              <a:buFont typeface="Wingdings" pitchFamily="2" charset="2"/>
              <a:buChar char="q"/>
              <a:defRPr/>
            </a:pPr>
            <a:endParaRPr kumimoji="1" lang="en-US" sz="16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b="1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7CBA7974-15C9-4219-B778-5A0D2310A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2860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sz="3600" b="1" dirty="0">
                <a:solidFill>
                  <a:srgbClr val="000000"/>
                </a:solidFill>
                <a:ea typeface="HY견고딕" pitchFamily="18" charset="-127"/>
              </a:rPr>
              <a:t>Non-RCE4: </a:t>
            </a:r>
            <a:endParaRPr kumimoji="1" lang="en-US" sz="3600" b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sz="3600" b="1" dirty="0" smtClean="0">
                <a:solidFill>
                  <a:srgbClr val="000000"/>
                </a:solidFill>
                <a:ea typeface="HY견고딕" pitchFamily="18" charset="-127"/>
              </a:rPr>
              <a:t>Palette </a:t>
            </a:r>
            <a:r>
              <a:rPr kumimoji="1" lang="en-US" sz="3600" b="1" dirty="0">
                <a:solidFill>
                  <a:srgbClr val="000000"/>
                </a:solidFill>
                <a:ea typeface="HY견고딕" pitchFamily="18" charset="-127"/>
              </a:rPr>
              <a:t>prediction for palette </a:t>
            </a:r>
            <a:r>
              <a:rPr kumimoji="1" lang="en-US" sz="3600" b="1" dirty="0" smtClean="0">
                <a:solidFill>
                  <a:srgbClr val="000000"/>
                </a:solidFill>
                <a:ea typeface="HY견고딕" pitchFamily="18" charset="-127"/>
              </a:rPr>
              <a:t>coding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3600" b="1" dirty="0" smtClean="0">
                <a:solidFill>
                  <a:srgbClr val="000000"/>
                </a:solidFill>
                <a:ea typeface="HY견고딕" pitchFamily="18" charset="-127"/>
              </a:rPr>
              <a:t>JCTVC-P0160</a:t>
            </a:r>
            <a:endParaRPr kumimoji="1" lang="en-US" altLang="ko-KR" sz="3600" b="1" dirty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endParaRPr kumimoji="1" lang="en-US" altLang="ko-KR" sz="3600" i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Guoxin Jin, Ankur Saxena and </a:t>
            </a: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Felix 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Fernandes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Samsung Electronics, Co. Ltd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.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Dallas R &amp; D Research Center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A.1 : </a:t>
            </a:r>
            <a:r>
              <a:rPr lang="en-US" dirty="0" err="1" smtClean="0"/>
              <a:t>Lossy</a:t>
            </a:r>
            <a:r>
              <a:rPr lang="en-US" dirty="0" smtClean="0"/>
              <a:t> results on O-0218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10</a:t>
            </a:fld>
            <a:endParaRPr lang="en-US" altLang="ko-KR" dirty="0"/>
          </a:p>
        </p:txBody>
      </p:sp>
      <p:sp>
        <p:nvSpPr>
          <p:cNvPr id="6" name="Rectangle 5"/>
          <p:cNvSpPr/>
          <p:nvPr/>
        </p:nvSpPr>
        <p:spPr>
          <a:xfrm>
            <a:off x="457200" y="54864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O-0218</a:t>
            </a:r>
          </a:p>
          <a:p>
            <a:r>
              <a:rPr lang="en-US" dirty="0" smtClean="0"/>
              <a:t>Proposal :  </a:t>
            </a:r>
            <a:r>
              <a:rPr lang="en-US" dirty="0"/>
              <a:t>HM 12.1+RExt5.1 + </a:t>
            </a:r>
            <a:r>
              <a:rPr lang="en-US" dirty="0" smtClean="0"/>
              <a:t>O-0218</a:t>
            </a:r>
            <a:r>
              <a:rPr lang="en-US" dirty="0"/>
              <a:t> </a:t>
            </a:r>
            <a:r>
              <a:rPr lang="en-US" dirty="0" smtClean="0"/>
              <a:t>+ Scheme A.1 (Palette prediction in current LCU only)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33" y="1295400"/>
            <a:ext cx="8141121" cy="313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939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A.2 Lossless Results on O-0218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11</a:t>
            </a:fld>
            <a:endParaRPr lang="en-US" altLang="ko-KR" dirty="0"/>
          </a:p>
        </p:txBody>
      </p:sp>
      <p:sp>
        <p:nvSpPr>
          <p:cNvPr id="3" name="Rectangle 2"/>
          <p:cNvSpPr/>
          <p:nvPr/>
        </p:nvSpPr>
        <p:spPr>
          <a:xfrm>
            <a:off x="457200" y="57150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O-0218</a:t>
            </a:r>
          </a:p>
          <a:p>
            <a:r>
              <a:rPr lang="en-US" dirty="0" smtClean="0"/>
              <a:t>Proposal :  </a:t>
            </a:r>
            <a:r>
              <a:rPr lang="en-US" dirty="0"/>
              <a:t>HM 12.1+RExt5.1 + </a:t>
            </a:r>
            <a:r>
              <a:rPr lang="en-US" dirty="0" smtClean="0"/>
              <a:t>O-0218</a:t>
            </a:r>
            <a:r>
              <a:rPr lang="en-US" dirty="0"/>
              <a:t> </a:t>
            </a:r>
            <a:r>
              <a:rPr lang="en-US" dirty="0" smtClean="0"/>
              <a:t>+ Scheme A.2 (Palette prediction in current + one left LCU only)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5105400" cy="388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3459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A.2 : </a:t>
            </a:r>
            <a:r>
              <a:rPr lang="en-US" dirty="0" err="1" smtClean="0"/>
              <a:t>Lossy</a:t>
            </a:r>
            <a:r>
              <a:rPr lang="en-US" dirty="0" smtClean="0"/>
              <a:t> results on O-0218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12</a:t>
            </a:fld>
            <a:endParaRPr lang="en-US" altLang="ko-KR" dirty="0"/>
          </a:p>
        </p:txBody>
      </p:sp>
      <p:sp>
        <p:nvSpPr>
          <p:cNvPr id="6" name="Rectangle 5"/>
          <p:cNvSpPr/>
          <p:nvPr/>
        </p:nvSpPr>
        <p:spPr>
          <a:xfrm>
            <a:off x="457200" y="54864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O-0218</a:t>
            </a:r>
          </a:p>
          <a:p>
            <a:r>
              <a:rPr lang="en-US" dirty="0" smtClean="0"/>
              <a:t>Proposal :  </a:t>
            </a:r>
            <a:r>
              <a:rPr lang="en-US" dirty="0"/>
              <a:t>HM 12.1+RExt5.1 + </a:t>
            </a:r>
            <a:r>
              <a:rPr lang="en-US" dirty="0" smtClean="0"/>
              <a:t>O-0218</a:t>
            </a:r>
            <a:r>
              <a:rPr lang="en-US" dirty="0"/>
              <a:t> </a:t>
            </a:r>
            <a:r>
              <a:rPr lang="en-US" dirty="0" smtClean="0"/>
              <a:t>+ Scheme A.1 (Palette prediction in current + one left LCU only)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65" y="1295400"/>
            <a:ext cx="871467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784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A.2 Lossless Results on P-0198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13</a:t>
            </a:fld>
            <a:endParaRPr lang="en-US" altLang="ko-KR" dirty="0"/>
          </a:p>
        </p:txBody>
      </p:sp>
      <p:sp>
        <p:nvSpPr>
          <p:cNvPr id="3" name="Rectangle 2"/>
          <p:cNvSpPr/>
          <p:nvPr/>
        </p:nvSpPr>
        <p:spPr>
          <a:xfrm>
            <a:off x="443552" y="49530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P-0218</a:t>
            </a:r>
          </a:p>
          <a:p>
            <a:r>
              <a:rPr lang="en-US" dirty="0" smtClean="0"/>
              <a:t>Proposal :  </a:t>
            </a:r>
            <a:r>
              <a:rPr lang="en-US" dirty="0"/>
              <a:t>HM 12.1+RExt5.1 + P</a:t>
            </a:r>
            <a:r>
              <a:rPr lang="en-US" dirty="0" smtClean="0"/>
              <a:t>-0218 + Scheme A.2 (Palette prediction in current + one left LCU only)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552" y="914400"/>
            <a:ext cx="5486400" cy="39068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689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A.2 : </a:t>
            </a:r>
            <a:r>
              <a:rPr lang="en-US" dirty="0" err="1" smtClean="0"/>
              <a:t>Lossy</a:t>
            </a:r>
            <a:r>
              <a:rPr lang="en-US" dirty="0" smtClean="0"/>
              <a:t> results on P-0198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14</a:t>
            </a:fld>
            <a:endParaRPr lang="en-US" altLang="ko-KR" dirty="0"/>
          </a:p>
        </p:txBody>
      </p:sp>
      <p:sp>
        <p:nvSpPr>
          <p:cNvPr id="7" name="Rectangle 6"/>
          <p:cNvSpPr/>
          <p:nvPr/>
        </p:nvSpPr>
        <p:spPr>
          <a:xfrm>
            <a:off x="443552" y="49530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P-0218</a:t>
            </a:r>
          </a:p>
          <a:p>
            <a:r>
              <a:rPr lang="en-US" dirty="0" smtClean="0"/>
              <a:t>Proposal :  </a:t>
            </a:r>
            <a:r>
              <a:rPr lang="en-US" dirty="0"/>
              <a:t>HM 12.1+RExt5.1 + P</a:t>
            </a:r>
            <a:r>
              <a:rPr lang="en-US" dirty="0" smtClean="0"/>
              <a:t>-0218 + Scheme A.2 (Palette prediction in current + one left LCU only)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18" y="1219200"/>
            <a:ext cx="851661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99824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Un-constrained Scheme A.2: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Lossless Results on P-0198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15</a:t>
            </a:fld>
            <a:endParaRPr lang="en-US" altLang="ko-KR" dirty="0"/>
          </a:p>
        </p:txBody>
      </p:sp>
      <p:sp>
        <p:nvSpPr>
          <p:cNvPr id="3" name="Rectangle 2"/>
          <p:cNvSpPr/>
          <p:nvPr/>
        </p:nvSpPr>
        <p:spPr>
          <a:xfrm>
            <a:off x="443552" y="495300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P-0218</a:t>
            </a:r>
          </a:p>
          <a:p>
            <a:r>
              <a:rPr lang="en-US" dirty="0" smtClean="0"/>
              <a:t>Proposal :  </a:t>
            </a:r>
            <a:r>
              <a:rPr lang="en-US" dirty="0" smtClean="0"/>
              <a:t>Un-constrained Scheme </a:t>
            </a:r>
            <a:r>
              <a:rPr lang="en-US" dirty="0" smtClean="0"/>
              <a:t>A.2 (Palette </a:t>
            </a:r>
            <a:r>
              <a:rPr lang="en-US" dirty="0" smtClean="0"/>
              <a:t>prediction)</a:t>
            </a:r>
            <a:endParaRPr lang="en-US" dirty="0" smtClean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065068"/>
            <a:ext cx="4572000" cy="36814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969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Un-constrained Scheme </a:t>
            </a:r>
            <a:r>
              <a:rPr lang="en-US" dirty="0" smtClean="0"/>
              <a:t>A.2 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Lossy</a:t>
            </a:r>
            <a:r>
              <a:rPr lang="en-US" dirty="0" smtClean="0"/>
              <a:t> </a:t>
            </a:r>
            <a:r>
              <a:rPr lang="en-US" dirty="0" smtClean="0"/>
              <a:t>results on P-0198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16</a:t>
            </a:fld>
            <a:endParaRPr lang="en-US" altLang="ko-KR" dirty="0"/>
          </a:p>
        </p:txBody>
      </p:sp>
      <p:sp>
        <p:nvSpPr>
          <p:cNvPr id="7" name="Rectangle 6"/>
          <p:cNvSpPr/>
          <p:nvPr/>
        </p:nvSpPr>
        <p:spPr>
          <a:xfrm>
            <a:off x="443552" y="495300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P-0218</a:t>
            </a:r>
          </a:p>
          <a:p>
            <a:r>
              <a:rPr lang="en-US" dirty="0" smtClean="0"/>
              <a:t>Proposal </a:t>
            </a:r>
            <a:r>
              <a:rPr lang="en-US" dirty="0"/>
              <a:t>Un-constrained Scheme A.2 (Palette prediction)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54373"/>
            <a:ext cx="7543800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2470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r>
              <a:rPr lang="en-US" sz="2400" dirty="0" smtClean="0"/>
              <a:t>Proposed </a:t>
            </a:r>
            <a:r>
              <a:rPr lang="en-US" sz="2400" dirty="0" smtClean="0"/>
              <a:t>palette </a:t>
            </a:r>
            <a:r>
              <a:rPr lang="en-US" sz="2400" dirty="0" smtClean="0"/>
              <a:t>prediction schemes.</a:t>
            </a:r>
          </a:p>
          <a:p>
            <a:pPr lvl="1"/>
            <a:r>
              <a:rPr lang="en-US" sz="2200" dirty="0"/>
              <a:t>Scheme </a:t>
            </a:r>
            <a:r>
              <a:rPr lang="en-US" sz="2200" dirty="0" smtClean="0"/>
              <a:t>A.1 :Search </a:t>
            </a:r>
            <a:r>
              <a:rPr lang="en-US" sz="2200" dirty="0"/>
              <a:t>palette from CUs located </a:t>
            </a:r>
            <a:r>
              <a:rPr lang="en-US" sz="2200" dirty="0" smtClean="0"/>
              <a:t>in current LCU </a:t>
            </a:r>
          </a:p>
          <a:p>
            <a:pPr lvl="1"/>
            <a:r>
              <a:rPr lang="en-US" sz="2200" dirty="0" smtClean="0"/>
              <a:t>Scheme A.2: </a:t>
            </a:r>
            <a:r>
              <a:rPr lang="en-US" sz="2200" dirty="0"/>
              <a:t>S</a:t>
            </a:r>
            <a:r>
              <a:rPr lang="en-US" sz="2200" dirty="0" smtClean="0"/>
              <a:t>earch </a:t>
            </a:r>
            <a:r>
              <a:rPr lang="en-US" sz="2200" dirty="0"/>
              <a:t>palette from all CUs in </a:t>
            </a:r>
            <a:r>
              <a:rPr lang="en-US" sz="2200" dirty="0" err="1" smtClean="0"/>
              <a:t>current+one</a:t>
            </a:r>
            <a:r>
              <a:rPr lang="en-US" sz="2200" dirty="0" smtClean="0"/>
              <a:t> left </a:t>
            </a:r>
            <a:r>
              <a:rPr lang="en-US" sz="2200" dirty="0" smtClean="0"/>
              <a:t>LCU</a:t>
            </a:r>
          </a:p>
          <a:p>
            <a:pPr lvl="1"/>
            <a:r>
              <a:rPr lang="en-US" sz="2200" dirty="0" smtClean="0"/>
              <a:t>Un-constrained scheme A.2</a:t>
            </a:r>
            <a:endParaRPr lang="en-US" sz="2200" dirty="0" smtClean="0"/>
          </a:p>
          <a:p>
            <a:pPr lvl="1"/>
            <a:endParaRPr lang="en-US" sz="2200" dirty="0"/>
          </a:p>
          <a:p>
            <a:r>
              <a:rPr lang="en-US" sz="2400" dirty="0" smtClean="0"/>
              <a:t> 2.5 % gain for </a:t>
            </a:r>
            <a:r>
              <a:rPr lang="en-US" sz="2400" dirty="0" err="1" smtClean="0"/>
              <a:t>Lossy</a:t>
            </a:r>
            <a:r>
              <a:rPr lang="en-US" sz="2400" dirty="0" smtClean="0"/>
              <a:t>; and 3 % gain for lossless over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smtClean="0"/>
              <a:t>O-0218.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1</a:t>
            </a:r>
            <a:r>
              <a:rPr lang="en-US" sz="2400" dirty="0" smtClean="0"/>
              <a:t>.4 </a:t>
            </a:r>
            <a:r>
              <a:rPr lang="en-US" sz="2400" dirty="0"/>
              <a:t>% gain for </a:t>
            </a:r>
            <a:r>
              <a:rPr lang="en-US" sz="2400" dirty="0" err="1" smtClean="0"/>
              <a:t>Lossy</a:t>
            </a:r>
            <a:r>
              <a:rPr lang="en-US" sz="2400" dirty="0" smtClean="0"/>
              <a:t> </a:t>
            </a:r>
            <a:r>
              <a:rPr lang="en-US" sz="2400" dirty="0" smtClean="0"/>
              <a:t>; 1.1 % for </a:t>
            </a:r>
            <a:r>
              <a:rPr lang="en-US" sz="2400" dirty="0" smtClean="0"/>
              <a:t>Lossless over P-0198.</a:t>
            </a:r>
          </a:p>
          <a:p>
            <a:endParaRPr lang="en-US" sz="2400" dirty="0"/>
          </a:p>
          <a:p>
            <a:r>
              <a:rPr lang="en-US" sz="2400" dirty="0" smtClean="0"/>
              <a:t>Recommend to </a:t>
            </a:r>
            <a:r>
              <a:rPr lang="en-US" sz="2400" dirty="0" smtClean="0"/>
              <a:t>test </a:t>
            </a:r>
            <a:r>
              <a:rPr lang="en-US" sz="2400" dirty="0" smtClean="0"/>
              <a:t>in </a:t>
            </a:r>
            <a:r>
              <a:rPr lang="en-US" sz="2400" dirty="0" err="1" smtClean="0"/>
              <a:t>AhG</a:t>
            </a:r>
            <a:r>
              <a:rPr lang="en-US" sz="2400" dirty="0" smtClean="0"/>
              <a:t>/CE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077D27-6F51-4970-BBCA-156B6FEDC5ED}" type="slidenum">
              <a:rPr lang="en-US" altLang="ko-KR" smtClean="0">
                <a:latin typeface="Arial" pitchFamily="34" charset="0"/>
              </a:rPr>
              <a:pPr/>
              <a:t>17</a:t>
            </a:fld>
            <a:endParaRPr lang="en-US" altLang="ko-KR" smtClean="0"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/>
          <a:lstStyle/>
          <a:p>
            <a:r>
              <a:rPr lang="en-US" sz="2400" dirty="0" smtClean="0"/>
              <a:t>Screen content video has similar colors in local areas</a:t>
            </a:r>
          </a:p>
          <a:p>
            <a:r>
              <a:rPr lang="en-US" sz="2400" dirty="0" smtClean="0"/>
              <a:t>It will be good to re-use previous coded palettes to prevent transmitting colors in current palettes</a:t>
            </a:r>
          </a:p>
          <a:p>
            <a:r>
              <a:rPr lang="en-US" sz="2400" b="1" dirty="0" smtClean="0"/>
              <a:t>Similar to </a:t>
            </a:r>
            <a:r>
              <a:rPr lang="en-US" sz="2400" b="1" dirty="0" err="1" smtClean="0"/>
              <a:t>Mediatek’s</a:t>
            </a:r>
            <a:r>
              <a:rPr lang="en-US" sz="2400" b="1" dirty="0" smtClean="0"/>
              <a:t> proposal JCTVC-P0096.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2819400" y="3505200"/>
            <a:ext cx="1524000" cy="1524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26" name="Rectangle 25"/>
          <p:cNvSpPr>
            <a:spLocks noChangeAspect="1"/>
          </p:cNvSpPr>
          <p:nvPr/>
        </p:nvSpPr>
        <p:spPr>
          <a:xfrm>
            <a:off x="4343400" y="3505200"/>
            <a:ext cx="1524000" cy="1524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x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 rot="10800000">
            <a:off x="4100584" y="3359167"/>
            <a:ext cx="790432" cy="5208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0" y="53340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sz="2400" dirty="0">
                <a:latin typeface="+mn-lt"/>
                <a:ea typeface="+mn-ea"/>
              </a:rPr>
              <a:t>For example, CU x can re-use palette in y </a:t>
            </a:r>
          </a:p>
        </p:txBody>
      </p:sp>
    </p:spTree>
    <p:extLst>
      <p:ext uri="{BB962C8B-B14F-4D97-AF65-F5344CB8AC3E}">
        <p14:creationId xmlns:p14="http://schemas.microsoft.com/office/powerpoint/2010/main" val="786570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/>
          <a:lstStyle/>
          <a:p>
            <a:r>
              <a:rPr lang="en-US" sz="2400" dirty="0" smtClean="0"/>
              <a:t>However, there may exist ‘gap’ between two palette coded CUs.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y: Previous palette coded CU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z: Not palette coded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x: Current CU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Can benefit by using palette from the last CU on left coded using palette coding.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3</a:t>
            </a:fld>
            <a:endParaRPr lang="en-US" altLang="ko-KR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2191603" y="2095612"/>
            <a:ext cx="1524000" cy="1524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26" name="Rectangle 25"/>
          <p:cNvSpPr>
            <a:spLocks noChangeAspect="1"/>
          </p:cNvSpPr>
          <p:nvPr/>
        </p:nvSpPr>
        <p:spPr>
          <a:xfrm>
            <a:off x="5220267" y="2095612"/>
            <a:ext cx="1524000" cy="1524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x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 rot="10800000">
            <a:off x="3320386" y="2597166"/>
            <a:ext cx="2394613" cy="5208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3704513" y="2095612"/>
            <a:ext cx="1524000" cy="1524000"/>
          </a:xfrm>
          <a:prstGeom prst="rect">
            <a:avLst/>
          </a:prstGeom>
          <a:solidFill>
            <a:schemeClr val="bg1">
              <a:alpha val="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z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804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Palette Prediction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400" dirty="0" smtClean="0"/>
              <a:t>Three </a:t>
            </a:r>
            <a:r>
              <a:rPr lang="en-US" sz="2400" dirty="0" smtClean="0"/>
              <a:t>schemes for palette prediction proposed:</a:t>
            </a:r>
          </a:p>
          <a:p>
            <a:endParaRPr lang="en-US" sz="2400" dirty="0"/>
          </a:p>
          <a:p>
            <a:r>
              <a:rPr lang="en-US" sz="2400" dirty="0" smtClean="0">
                <a:cs typeface="+mn-cs"/>
              </a:rPr>
              <a:t>Scheme A.1 : Search palette from CU’s located to the left of current CU. S</a:t>
            </a:r>
            <a:r>
              <a:rPr lang="en-US" sz="2600" dirty="0" smtClean="0"/>
              <a:t>earch </a:t>
            </a:r>
            <a:r>
              <a:rPr lang="en-US" sz="2600" dirty="0"/>
              <a:t>range </a:t>
            </a:r>
            <a:r>
              <a:rPr lang="en-US" sz="2600" dirty="0" smtClean="0"/>
              <a:t>constrained </a:t>
            </a:r>
            <a:r>
              <a:rPr lang="en-US" sz="2600" dirty="0"/>
              <a:t>in </a:t>
            </a:r>
            <a:r>
              <a:rPr lang="en-US" sz="2600" dirty="0">
                <a:solidFill>
                  <a:srgbClr val="FF0000"/>
                </a:solidFill>
              </a:rPr>
              <a:t>current </a:t>
            </a:r>
            <a:r>
              <a:rPr lang="en-US" sz="2600" dirty="0" smtClean="0">
                <a:solidFill>
                  <a:srgbClr val="FF0000"/>
                </a:solidFill>
              </a:rPr>
              <a:t>LCU</a:t>
            </a:r>
            <a:endParaRPr lang="en-US" sz="2400" dirty="0" smtClean="0">
              <a:solidFill>
                <a:srgbClr val="FF0000"/>
              </a:solidFill>
              <a:cs typeface="+mn-cs"/>
            </a:endParaRPr>
          </a:p>
          <a:p>
            <a:endParaRPr lang="en-US" sz="2400" dirty="0" smtClean="0">
              <a:cs typeface="+mn-cs"/>
            </a:endParaRPr>
          </a:p>
          <a:p>
            <a:r>
              <a:rPr lang="en-US" sz="2400" dirty="0" smtClean="0">
                <a:cs typeface="+mn-cs"/>
              </a:rPr>
              <a:t>Scheme </a:t>
            </a:r>
            <a:r>
              <a:rPr lang="en-US" sz="2400" dirty="0">
                <a:cs typeface="+mn-cs"/>
              </a:rPr>
              <a:t>A.2 : S</a:t>
            </a:r>
            <a:r>
              <a:rPr lang="en-US" sz="2400" dirty="0" smtClean="0">
                <a:cs typeface="+mn-cs"/>
              </a:rPr>
              <a:t>earch </a:t>
            </a:r>
            <a:r>
              <a:rPr lang="en-US" sz="2400" dirty="0">
                <a:cs typeface="+mn-cs"/>
              </a:rPr>
              <a:t>palette from </a:t>
            </a:r>
            <a:r>
              <a:rPr lang="en-US" sz="2400" dirty="0" smtClean="0">
                <a:cs typeface="+mn-cs"/>
              </a:rPr>
              <a:t>CU’s </a:t>
            </a:r>
            <a:r>
              <a:rPr lang="en-US" sz="2400" dirty="0">
                <a:cs typeface="+mn-cs"/>
              </a:rPr>
              <a:t>located to the left of current </a:t>
            </a:r>
            <a:r>
              <a:rPr lang="en-US" sz="2400" dirty="0" smtClean="0">
                <a:cs typeface="+mn-cs"/>
              </a:rPr>
              <a:t>CU. </a:t>
            </a:r>
            <a:r>
              <a:rPr lang="en-US" sz="2400" dirty="0">
                <a:cs typeface="+mn-cs"/>
              </a:rPr>
              <a:t>S</a:t>
            </a:r>
            <a:r>
              <a:rPr lang="en-US" sz="2400" dirty="0" smtClean="0">
                <a:cs typeface="+mn-cs"/>
              </a:rPr>
              <a:t>earch </a:t>
            </a:r>
            <a:r>
              <a:rPr lang="en-US" sz="2400" dirty="0">
                <a:cs typeface="+mn-cs"/>
              </a:rPr>
              <a:t>range is constrained in </a:t>
            </a:r>
            <a:r>
              <a:rPr lang="en-US" sz="2400" dirty="0" smtClean="0">
                <a:solidFill>
                  <a:srgbClr val="FF0000"/>
                </a:solidFill>
                <a:cs typeface="+mn-cs"/>
              </a:rPr>
              <a:t>one left </a:t>
            </a:r>
            <a:r>
              <a:rPr lang="en-US" sz="2400" dirty="0">
                <a:solidFill>
                  <a:srgbClr val="FF0000"/>
                </a:solidFill>
                <a:cs typeface="+mn-cs"/>
              </a:rPr>
              <a:t>LCU and current </a:t>
            </a:r>
            <a:r>
              <a:rPr lang="en-US" sz="2400" dirty="0" smtClean="0">
                <a:solidFill>
                  <a:srgbClr val="FF0000"/>
                </a:solidFill>
                <a:cs typeface="+mn-cs"/>
              </a:rPr>
              <a:t>LCU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  <a:cs typeface="+mn-cs"/>
              </a:rPr>
              <a:t>A.2 with no constraint: </a:t>
            </a:r>
            <a:r>
              <a:rPr lang="en-US" sz="2400" dirty="0"/>
              <a:t>Search palette from CU’s located to the left of current CU. Search range is </a:t>
            </a:r>
            <a:r>
              <a:rPr lang="en-US" sz="2400" dirty="0" smtClean="0"/>
              <a:t>un-constrained</a:t>
            </a:r>
            <a:endParaRPr lang="en-US" sz="24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4777646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Scheme A.1 Search Left within current LCU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5606"/>
            <a:ext cx="8229600" cy="4378325"/>
          </a:xfrm>
        </p:spPr>
        <p:txBody>
          <a:bodyPr/>
          <a:lstStyle/>
          <a:p>
            <a:r>
              <a:rPr lang="en-US" sz="2400" dirty="0" smtClean="0"/>
              <a:t>Search </a:t>
            </a:r>
            <a:r>
              <a:rPr lang="en-US" sz="2400" dirty="0"/>
              <a:t>to the left until it finds the first </a:t>
            </a:r>
            <a:r>
              <a:rPr lang="en-US" sz="2400" dirty="0" smtClean="0"/>
              <a:t>palette coded CU</a:t>
            </a:r>
          </a:p>
          <a:p>
            <a:r>
              <a:rPr lang="en-US" sz="2400" dirty="0" smtClean="0"/>
              <a:t>If no palette until the left of LCU, terminate search.</a:t>
            </a:r>
          </a:p>
          <a:p>
            <a:endParaRPr lang="en-US" sz="2400" dirty="0" smtClean="0"/>
          </a:p>
          <a:p>
            <a:r>
              <a:rPr lang="en-US" sz="2400" dirty="0" smtClean="0"/>
              <a:t>Rate-Distortion (on top of O-0218)</a:t>
            </a:r>
            <a:endParaRPr lang="en-US" sz="2400" dirty="0" smtClean="0"/>
          </a:p>
          <a:p>
            <a:pPr lvl="1"/>
            <a:r>
              <a:rPr lang="en-US" sz="2400" dirty="0" smtClean="0"/>
              <a:t>Palette of x</a:t>
            </a:r>
          </a:p>
          <a:p>
            <a:pPr lvl="1"/>
            <a:r>
              <a:rPr lang="en-US" sz="2400" dirty="0" smtClean="0"/>
              <a:t>Choose palette of y for x (prediction</a:t>
            </a:r>
            <a:r>
              <a:rPr lang="en-US" sz="2400" dirty="0" smtClean="0"/>
              <a:t>)</a:t>
            </a:r>
          </a:p>
          <a:p>
            <a:r>
              <a:rPr lang="en-US" sz="2600" dirty="0" smtClean="0"/>
              <a:t>No additional R-D on top of P-0198.</a:t>
            </a:r>
            <a:endParaRPr lang="en-US" sz="26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grpSp>
        <p:nvGrpSpPr>
          <p:cNvPr id="5" name="Group 4"/>
          <p:cNvGrpSpPr/>
          <p:nvPr/>
        </p:nvGrpSpPr>
        <p:grpSpPr>
          <a:xfrm>
            <a:off x="3200400" y="4362734"/>
            <a:ext cx="3200400" cy="2069910"/>
            <a:chOff x="1143000" y="1140725"/>
            <a:chExt cx="3657600" cy="3670110"/>
          </a:xfrm>
        </p:grpSpPr>
        <p:sp>
          <p:nvSpPr>
            <p:cNvPr id="6" name="Rectangle 5"/>
            <p:cNvSpPr>
              <a:spLocks noChangeAspect="1"/>
            </p:cNvSpPr>
            <p:nvPr/>
          </p:nvSpPr>
          <p:spPr>
            <a:xfrm>
              <a:off x="1143000" y="1140725"/>
              <a:ext cx="3657600" cy="36576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2971800" y="11532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>
              <a:spLocks noChangeAspect="1"/>
            </p:cNvSpPr>
            <p:nvPr/>
          </p:nvSpPr>
          <p:spPr>
            <a:xfrm>
              <a:off x="1143000" y="11532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>
              <a:spLocks noChangeAspect="1"/>
            </p:cNvSpPr>
            <p:nvPr/>
          </p:nvSpPr>
          <p:spPr>
            <a:xfrm>
              <a:off x="1143000" y="29820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>
              <a:spLocks noChangeAspect="1"/>
            </p:cNvSpPr>
            <p:nvPr/>
          </p:nvSpPr>
          <p:spPr>
            <a:xfrm>
              <a:off x="2971800" y="29820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>
              <a:spLocks noChangeAspect="1"/>
            </p:cNvSpPr>
            <p:nvPr/>
          </p:nvSpPr>
          <p:spPr>
            <a:xfrm>
              <a:off x="1143000" y="2067635"/>
              <a:ext cx="914400" cy="9144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2" name="Rectangle 11"/>
            <p:cNvSpPr>
              <a:spLocks noChangeAspect="1"/>
            </p:cNvSpPr>
            <p:nvPr/>
          </p:nvSpPr>
          <p:spPr>
            <a:xfrm>
              <a:off x="4343400" y="2512325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x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 rot="10800000">
              <a:off x="2057400" y="2610019"/>
              <a:ext cx="2362200" cy="2618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17939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A.2 Search Left in </a:t>
            </a:r>
            <a:r>
              <a:rPr lang="en-US" dirty="0" err="1" smtClean="0"/>
              <a:t>LCU+Left</a:t>
            </a:r>
            <a:r>
              <a:rPr lang="en-US" dirty="0" smtClean="0"/>
              <a:t> LCU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5606"/>
            <a:ext cx="8229600" cy="4378325"/>
          </a:xfrm>
        </p:spPr>
        <p:txBody>
          <a:bodyPr/>
          <a:lstStyle/>
          <a:p>
            <a:r>
              <a:rPr lang="en-US" sz="2400" dirty="0"/>
              <a:t>Search to the left until it finds the first palette coded CU</a:t>
            </a:r>
          </a:p>
          <a:p>
            <a:r>
              <a:rPr lang="en-US" sz="2400" dirty="0"/>
              <a:t>If no palette until the left of LCU, terminate search.</a:t>
            </a:r>
          </a:p>
          <a:p>
            <a:endParaRPr lang="en-US" sz="2400" dirty="0"/>
          </a:p>
          <a:p>
            <a:r>
              <a:rPr lang="en-US" sz="2400" dirty="0" smtClean="0"/>
              <a:t>Rate-Distortion (on top of O-0218)</a:t>
            </a:r>
            <a:endParaRPr lang="en-US" sz="2400" dirty="0"/>
          </a:p>
          <a:p>
            <a:pPr lvl="1"/>
            <a:r>
              <a:rPr lang="en-US" sz="2400" dirty="0"/>
              <a:t>Palette of x</a:t>
            </a:r>
          </a:p>
          <a:p>
            <a:pPr lvl="1"/>
            <a:r>
              <a:rPr lang="en-US" sz="2400" dirty="0"/>
              <a:t>Choose palette of y for x (prediction</a:t>
            </a:r>
            <a:r>
              <a:rPr lang="en-US" sz="2400" dirty="0" smtClean="0"/>
              <a:t>)</a:t>
            </a:r>
          </a:p>
          <a:p>
            <a:r>
              <a:rPr lang="en-US" sz="2600" dirty="0"/>
              <a:t>No additional R-D on top of P-0198.</a:t>
            </a:r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  <p:grpSp>
        <p:nvGrpSpPr>
          <p:cNvPr id="14" name="Group 13"/>
          <p:cNvGrpSpPr/>
          <p:nvPr/>
        </p:nvGrpSpPr>
        <p:grpSpPr>
          <a:xfrm>
            <a:off x="2687470" y="4207149"/>
            <a:ext cx="3713329" cy="2286000"/>
            <a:chOff x="228600" y="1140725"/>
            <a:chExt cx="4572000" cy="3670110"/>
          </a:xfrm>
        </p:grpSpPr>
        <p:sp>
          <p:nvSpPr>
            <p:cNvPr id="15" name="Rectangle 14"/>
            <p:cNvSpPr>
              <a:spLocks noChangeAspect="1"/>
            </p:cNvSpPr>
            <p:nvPr/>
          </p:nvSpPr>
          <p:spPr>
            <a:xfrm>
              <a:off x="1143000" y="1140725"/>
              <a:ext cx="3657600" cy="36576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>
              <a:spLocks noChangeAspect="1"/>
            </p:cNvSpPr>
            <p:nvPr/>
          </p:nvSpPr>
          <p:spPr>
            <a:xfrm>
              <a:off x="2971800" y="11532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>
              <a:spLocks noChangeAspect="1"/>
            </p:cNvSpPr>
            <p:nvPr/>
          </p:nvSpPr>
          <p:spPr>
            <a:xfrm>
              <a:off x="1143000" y="11532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>
              <a:spLocks noChangeAspect="1"/>
            </p:cNvSpPr>
            <p:nvPr/>
          </p:nvSpPr>
          <p:spPr>
            <a:xfrm>
              <a:off x="1143000" y="29820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>
              <a:spLocks noChangeAspect="1"/>
            </p:cNvSpPr>
            <p:nvPr/>
          </p:nvSpPr>
          <p:spPr>
            <a:xfrm>
              <a:off x="2971800" y="29820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>
              <a:spLocks noChangeAspect="1"/>
            </p:cNvSpPr>
            <p:nvPr/>
          </p:nvSpPr>
          <p:spPr>
            <a:xfrm>
              <a:off x="228600" y="2055125"/>
              <a:ext cx="914400" cy="9144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21" name="Rectangle 20"/>
            <p:cNvSpPr>
              <a:spLocks noChangeAspect="1"/>
            </p:cNvSpPr>
            <p:nvPr/>
          </p:nvSpPr>
          <p:spPr>
            <a:xfrm>
              <a:off x="2971800" y="2524835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x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 rot="10800000">
              <a:off x="1087272" y="2610019"/>
              <a:ext cx="1884528" cy="2618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65804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A.2 </a:t>
            </a:r>
            <a:r>
              <a:rPr lang="en-US" dirty="0" smtClean="0"/>
              <a:t>Unconstrained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5606"/>
            <a:ext cx="8229600" cy="4378325"/>
          </a:xfrm>
        </p:spPr>
        <p:txBody>
          <a:bodyPr/>
          <a:lstStyle/>
          <a:p>
            <a:r>
              <a:rPr lang="en-US" sz="2400" dirty="0"/>
              <a:t>Search to the left until it finds the first palette coded CU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600" dirty="0" smtClean="0"/>
              <a:t>No </a:t>
            </a:r>
            <a:r>
              <a:rPr lang="en-US" sz="2600" dirty="0"/>
              <a:t>additional R-D on top of P-0198.</a:t>
            </a:r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  <p:grpSp>
        <p:nvGrpSpPr>
          <p:cNvPr id="14" name="Group 13"/>
          <p:cNvGrpSpPr/>
          <p:nvPr/>
        </p:nvGrpSpPr>
        <p:grpSpPr>
          <a:xfrm>
            <a:off x="2687470" y="4207149"/>
            <a:ext cx="3713329" cy="2286000"/>
            <a:chOff x="228600" y="1140725"/>
            <a:chExt cx="4572000" cy="3670110"/>
          </a:xfrm>
        </p:grpSpPr>
        <p:sp>
          <p:nvSpPr>
            <p:cNvPr id="15" name="Rectangle 14"/>
            <p:cNvSpPr>
              <a:spLocks noChangeAspect="1"/>
            </p:cNvSpPr>
            <p:nvPr/>
          </p:nvSpPr>
          <p:spPr>
            <a:xfrm>
              <a:off x="1143000" y="1140725"/>
              <a:ext cx="3657600" cy="36576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>
              <a:spLocks noChangeAspect="1"/>
            </p:cNvSpPr>
            <p:nvPr/>
          </p:nvSpPr>
          <p:spPr>
            <a:xfrm>
              <a:off x="2971800" y="11532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>
              <a:spLocks noChangeAspect="1"/>
            </p:cNvSpPr>
            <p:nvPr/>
          </p:nvSpPr>
          <p:spPr>
            <a:xfrm>
              <a:off x="1143000" y="11532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>
              <a:spLocks noChangeAspect="1"/>
            </p:cNvSpPr>
            <p:nvPr/>
          </p:nvSpPr>
          <p:spPr>
            <a:xfrm>
              <a:off x="1143000" y="29820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>
              <a:spLocks noChangeAspect="1"/>
            </p:cNvSpPr>
            <p:nvPr/>
          </p:nvSpPr>
          <p:spPr>
            <a:xfrm>
              <a:off x="2971800" y="2982035"/>
              <a:ext cx="1828800" cy="1828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>
              <a:spLocks noChangeAspect="1"/>
            </p:cNvSpPr>
            <p:nvPr/>
          </p:nvSpPr>
          <p:spPr>
            <a:xfrm>
              <a:off x="228600" y="2055125"/>
              <a:ext cx="914400" cy="9144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21" name="Rectangle 20"/>
            <p:cNvSpPr>
              <a:spLocks noChangeAspect="1"/>
            </p:cNvSpPr>
            <p:nvPr/>
          </p:nvSpPr>
          <p:spPr>
            <a:xfrm>
              <a:off x="2971800" y="2524835"/>
              <a:ext cx="457200" cy="4572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x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 rot="10800000">
              <a:off x="1087272" y="2610019"/>
              <a:ext cx="1884528" cy="2618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32763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400" dirty="0" smtClean="0"/>
              <a:t>Part 1</a:t>
            </a:r>
            <a:r>
              <a:rPr lang="en-US" sz="2400" dirty="0"/>
              <a:t>: </a:t>
            </a:r>
            <a:r>
              <a:rPr lang="en-US" sz="2400" dirty="0" smtClean="0"/>
              <a:t>Anchor : RExt5.1 + JCTVC-O0218</a:t>
            </a:r>
          </a:p>
          <a:p>
            <a:pPr lvl="1"/>
            <a:r>
              <a:rPr lang="en-US" sz="2400" dirty="0" smtClean="0">
                <a:cs typeface="+mn-cs"/>
              </a:rPr>
              <a:t>Bit-rate savings of:</a:t>
            </a:r>
          </a:p>
          <a:p>
            <a:pPr marL="457200" lvl="1" indent="0">
              <a:buNone/>
            </a:pPr>
            <a:r>
              <a:rPr lang="en-US" sz="2400" dirty="0" smtClean="0">
                <a:cs typeface="+mn-cs"/>
              </a:rPr>
              <a:t>   </a:t>
            </a:r>
            <a:r>
              <a:rPr lang="en-US" sz="2400" dirty="0" smtClean="0">
                <a:solidFill>
                  <a:srgbClr val="FF0000"/>
                </a:solidFill>
                <a:cs typeface="+mn-cs"/>
              </a:rPr>
              <a:t>2.5 </a:t>
            </a:r>
            <a:r>
              <a:rPr lang="en-US" sz="2400" dirty="0">
                <a:solidFill>
                  <a:srgbClr val="FF0000"/>
                </a:solidFill>
                <a:cs typeface="+mn-cs"/>
              </a:rPr>
              <a:t>%</a:t>
            </a:r>
            <a:r>
              <a:rPr lang="en-US" sz="2400" dirty="0">
                <a:cs typeface="+mn-cs"/>
              </a:rPr>
              <a:t> for Lossy coding </a:t>
            </a:r>
            <a:r>
              <a:rPr lang="en-US" sz="2400" dirty="0" smtClean="0">
                <a:cs typeface="+mn-cs"/>
              </a:rPr>
              <a:t>SC YUV 444</a:t>
            </a:r>
          </a:p>
          <a:p>
            <a:pPr marL="457200" lvl="1" indent="0">
              <a:buNone/>
            </a:pPr>
            <a:r>
              <a:rPr lang="en-US" sz="2400" dirty="0">
                <a:cs typeface="+mn-cs"/>
              </a:rPr>
              <a:t> </a:t>
            </a:r>
            <a:r>
              <a:rPr lang="en-US" sz="2400" dirty="0" smtClean="0">
                <a:cs typeface="+mn-cs"/>
              </a:rPr>
              <a:t> </a:t>
            </a:r>
            <a:r>
              <a:rPr lang="en-US" sz="2400" dirty="0" smtClean="0">
                <a:cs typeface="+mn-cs"/>
              </a:rPr>
              <a:t>    </a:t>
            </a:r>
            <a:r>
              <a:rPr lang="en-US" sz="2400" dirty="0" smtClean="0">
                <a:solidFill>
                  <a:srgbClr val="FF0000"/>
                </a:solidFill>
                <a:cs typeface="+mn-cs"/>
              </a:rPr>
              <a:t>3 </a:t>
            </a:r>
            <a:r>
              <a:rPr lang="en-US" sz="2400" dirty="0" smtClean="0">
                <a:solidFill>
                  <a:srgbClr val="FF0000"/>
                </a:solidFill>
                <a:cs typeface="+mn-cs"/>
              </a:rPr>
              <a:t>% </a:t>
            </a:r>
            <a:r>
              <a:rPr lang="en-US" sz="2400" dirty="0" smtClean="0">
                <a:cs typeface="+mn-cs"/>
              </a:rPr>
              <a:t>for</a:t>
            </a:r>
            <a:r>
              <a:rPr lang="en-US" sz="2400" dirty="0" smtClean="0">
                <a:solidFill>
                  <a:srgbClr val="FF0000"/>
                </a:solidFill>
                <a:cs typeface="+mn-cs"/>
              </a:rPr>
              <a:t> </a:t>
            </a:r>
            <a:r>
              <a:rPr lang="en-US" sz="2400" dirty="0" smtClean="0">
                <a:cs typeface="+mn-cs"/>
              </a:rPr>
              <a:t>Lossless </a:t>
            </a:r>
            <a:r>
              <a:rPr lang="en-US" sz="2400" dirty="0">
                <a:cs typeface="+mn-cs"/>
              </a:rPr>
              <a:t>coding </a:t>
            </a:r>
            <a:r>
              <a:rPr lang="en-US" sz="2400" dirty="0" smtClean="0">
                <a:cs typeface="+mn-cs"/>
              </a:rPr>
              <a:t>SC YUV 444</a:t>
            </a:r>
          </a:p>
          <a:p>
            <a:pPr lvl="1"/>
            <a:endParaRPr lang="en-US" sz="2400" dirty="0">
              <a:cs typeface="+mn-cs"/>
            </a:endParaRPr>
          </a:p>
          <a:p>
            <a:r>
              <a:rPr lang="en-US" sz="2400" dirty="0" smtClean="0"/>
              <a:t>Part 2 : Anchor: RExt5.1 + JCTVC-P0198 (RCE 4 test 2)</a:t>
            </a:r>
          </a:p>
          <a:p>
            <a:pPr marL="457200" lvl="1" indent="0">
              <a:buNone/>
            </a:pPr>
            <a:r>
              <a:rPr lang="en-US" sz="2400" dirty="0" smtClean="0"/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.4 </a:t>
            </a:r>
            <a:r>
              <a:rPr lang="en-US" sz="2400" dirty="0">
                <a:solidFill>
                  <a:srgbClr val="FF0000"/>
                </a:solidFill>
              </a:rPr>
              <a:t>%</a:t>
            </a:r>
            <a:r>
              <a:rPr lang="en-US" sz="2400" dirty="0"/>
              <a:t> </a:t>
            </a:r>
            <a:r>
              <a:rPr lang="en-US" sz="2400" dirty="0" smtClean="0"/>
              <a:t>for </a:t>
            </a:r>
            <a:r>
              <a:rPr lang="en-US" sz="2400" dirty="0" err="1" smtClean="0"/>
              <a:t>Lossy</a:t>
            </a:r>
            <a:r>
              <a:rPr lang="en-US" sz="2400" dirty="0" smtClean="0"/>
              <a:t> </a:t>
            </a:r>
            <a:r>
              <a:rPr lang="en-US" sz="2400" dirty="0"/>
              <a:t>coding SC YUV 444</a:t>
            </a:r>
          </a:p>
          <a:p>
            <a:pPr marL="457200" lvl="1" indent="0">
              <a:buNone/>
            </a:pPr>
            <a:r>
              <a:rPr lang="en-US" sz="2400" dirty="0"/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.1 </a:t>
            </a:r>
            <a:r>
              <a:rPr lang="en-US" sz="2400" dirty="0">
                <a:solidFill>
                  <a:srgbClr val="FF0000"/>
                </a:solidFill>
              </a:rPr>
              <a:t>% </a:t>
            </a:r>
            <a:r>
              <a:rPr lang="en-US" sz="2400" dirty="0" smtClean="0"/>
              <a:t>for Lossless </a:t>
            </a:r>
            <a:r>
              <a:rPr lang="en-US" sz="2400" dirty="0"/>
              <a:t>coding </a:t>
            </a:r>
            <a:r>
              <a:rPr lang="en-US" sz="2400" dirty="0" smtClean="0"/>
              <a:t>SC YUV 444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8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558526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A.1 Lossless Results on O-0218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9</a:t>
            </a:fld>
            <a:endParaRPr lang="en-US" altLang="ko-KR" dirty="0"/>
          </a:p>
        </p:txBody>
      </p:sp>
      <p:sp>
        <p:nvSpPr>
          <p:cNvPr id="3" name="Rectangle 2"/>
          <p:cNvSpPr/>
          <p:nvPr/>
        </p:nvSpPr>
        <p:spPr>
          <a:xfrm>
            <a:off x="457200" y="57150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Anchor: HM 12.1+RExt5.1 + O-0218</a:t>
            </a:r>
          </a:p>
          <a:p>
            <a:r>
              <a:rPr lang="en-US" dirty="0" smtClean="0"/>
              <a:t>Proposal :  </a:t>
            </a:r>
            <a:r>
              <a:rPr lang="en-US" dirty="0"/>
              <a:t>HM 12.1+RExt5.1 + </a:t>
            </a:r>
            <a:r>
              <a:rPr lang="en-US" dirty="0" smtClean="0"/>
              <a:t>O-0218</a:t>
            </a:r>
            <a:r>
              <a:rPr lang="en-US" dirty="0"/>
              <a:t> </a:t>
            </a:r>
            <a:r>
              <a:rPr lang="en-US" dirty="0" smtClean="0"/>
              <a:t>+ Scheme A.1 (Palette prediction in current LCU only)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66800"/>
            <a:ext cx="57912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6519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25325</TotalTime>
  <Words>725</Words>
  <Application>Microsoft Office PowerPoint</Application>
  <PresentationFormat>On-screen Show (4:3)</PresentationFormat>
  <Paragraphs>131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1_Template_Sample</vt:lpstr>
      <vt:lpstr>PowerPoint Presentation</vt:lpstr>
      <vt:lpstr>Motivation</vt:lpstr>
      <vt:lpstr>Motivation</vt:lpstr>
      <vt:lpstr>Proposed Palette Prediction Schemes</vt:lpstr>
      <vt:lpstr>Scheme A.1 Search Left within current LCU</vt:lpstr>
      <vt:lpstr>Scheme A.2 Search Left in LCU+Left LCU</vt:lpstr>
      <vt:lpstr>Scheme A.2 Unconstrained</vt:lpstr>
      <vt:lpstr>Proposal highlights</vt:lpstr>
      <vt:lpstr>Scheme A.1 Lossless Results on O-0218</vt:lpstr>
      <vt:lpstr>Scheme A.1 : Lossy results on O-0218</vt:lpstr>
      <vt:lpstr>Scheme A.2 Lossless Results on O-0218</vt:lpstr>
      <vt:lpstr>Scheme A.2 : Lossy results on O-0218</vt:lpstr>
      <vt:lpstr>Scheme A.2 Lossless Results on P-0198</vt:lpstr>
      <vt:lpstr>Scheme A.2 : Lossy results on P-0198</vt:lpstr>
      <vt:lpstr>Un-constrained Scheme A.2:  Lossless Results on P-0198</vt:lpstr>
      <vt:lpstr>Un-constrained Scheme A.2 :  Lossy results on P-0198</vt:lpstr>
      <vt:lpstr>Conclusions</vt:lpstr>
    </vt:vector>
  </TitlesOfParts>
  <Company>STA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asaxena</dc:creator>
  <cp:lastModifiedBy>Ankur Saxena</cp:lastModifiedBy>
  <cp:revision>314</cp:revision>
  <dcterms:created xsi:type="dcterms:W3CDTF">2010-08-16T21:00:57Z</dcterms:created>
  <dcterms:modified xsi:type="dcterms:W3CDTF">2014-01-15T21:35:21Z</dcterms:modified>
</cp:coreProperties>
</file>