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1" r:id="rId4"/>
    <p:sldId id="262" r:id="rId5"/>
    <p:sldId id="257" r:id="rId6"/>
    <p:sldId id="258" r:id="rId7"/>
    <p:sldId id="264" r:id="rId8"/>
    <p:sldId id="263" r:id="rId9"/>
  </p:sldIdLst>
  <p:sldSz cx="9144000" cy="6858000" type="screen4x3"/>
  <p:notesSz cx="6858000" cy="9144000"/>
  <p:defaultTextStyle>
    <a:defPPr>
      <a:defRPr lang="en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8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11" autoAdjust="0"/>
  </p:normalViewPr>
  <p:slideViewPr>
    <p:cSldViewPr>
      <p:cViewPr>
        <p:scale>
          <a:sx n="85" d="100"/>
          <a:sy n="85" d="100"/>
        </p:scale>
        <p:origin x="-896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840765-593C-4AE2-8F13-5CE9C47BF443}" type="datetimeFigureOut">
              <a:rPr lang="en-US"/>
              <a:pPr/>
              <a:t>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FB8F2B2-A603-4DB9-9A08-C04D8D9893E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3892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noProof="0" smtClean="0"/>
              <a:t>Click to edit Master text styles</a:t>
            </a:r>
          </a:p>
          <a:p>
            <a:pPr lvl="1"/>
            <a:r>
              <a:rPr lang="en-CA" noProof="0" smtClean="0"/>
              <a:t>Second level</a:t>
            </a:r>
          </a:p>
          <a:p>
            <a:pPr lvl="2"/>
            <a:r>
              <a:rPr lang="en-CA" noProof="0" smtClean="0"/>
              <a:t>Third level</a:t>
            </a:r>
          </a:p>
          <a:p>
            <a:pPr lvl="3"/>
            <a:r>
              <a:rPr lang="en-CA" noProof="0" smtClean="0"/>
              <a:t>Fourth level</a:t>
            </a:r>
          </a:p>
          <a:p>
            <a:pPr lvl="4"/>
            <a:r>
              <a:rPr lang="en-CA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167173-8653-45EB-B24B-0C76F9850A48}" type="slidenum">
              <a:rPr lang="en-CA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4597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F5647D-2CE1-4F5A-90AC-350D12B87E0F}" type="slidenum">
              <a:rPr lang="en-CA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1A5BD46-A919-44CB-A286-5EAD22CF45C1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8313D41-2F96-4389-8308-8F7FD738E06A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A9C4461-B2C7-4003-87AF-EA4811E8E6C4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A40B32-112E-442F-8622-A76427342CFE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EA48A0-8AC0-4C71-AA20-F2490D4A97B3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B5EE0-1677-49E9-B2AA-F4714CB0B734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5A74B56-CFBE-4B50-90C8-A781B35E68F7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5FC9808-6C2E-4346-952B-7AD77E0787EA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5868234-31B0-4C17-94A2-24815F01BE4E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AB6CA45-347D-42F8-9F34-178A6C26D931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9C0542E-B6B8-4F47-90B2-4F30B118B598}" type="slidenum">
              <a:rPr lang="en-CA"/>
              <a:pPr/>
              <a:t>‹#›</a:t>
            </a:fld>
            <a:endParaRPr lang="en-CA" sz="18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62650"/>
            <a:ext cx="48387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886200" y="1219200"/>
            <a:ext cx="48387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239000" y="6400800"/>
            <a:ext cx="1295400" cy="381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1269" tIns="40634" rIns="81269" bIns="40634" anchor="ctr"/>
          <a:lstStyle/>
          <a:p>
            <a:pPr algn="ctr"/>
            <a:r>
              <a:rPr lang="en-US" sz="1000" dirty="0" smtClean="0">
                <a:solidFill>
                  <a:srgbClr val="3366FF"/>
                </a:solidFill>
                <a:ea typeface="SimHei" pitchFamily="49" charset="-122"/>
              </a:rPr>
              <a:t>JCTVC-P0158</a:t>
            </a:r>
            <a:endParaRPr lang="en-US" sz="1000" dirty="0">
              <a:solidFill>
                <a:srgbClr val="3366FF"/>
              </a:solidFill>
              <a:ea typeface="SimHei" pitchFamily="49" charset="-122"/>
            </a:endParaRP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8080"/>
                </a:solidFill>
              </a:defRPr>
            </a:lvl1pPr>
          </a:lstStyle>
          <a:p>
            <a:fld id="{314D6823-99B0-48CF-8E65-4FD9CCB9337D}" type="slidenum">
              <a:rPr lang="en-CA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249" r:id="rId1"/>
    <p:sldLayoutId id="2147486250" r:id="rId2"/>
    <p:sldLayoutId id="2147486251" r:id="rId3"/>
    <p:sldLayoutId id="2147486252" r:id="rId4"/>
    <p:sldLayoutId id="2147486253" r:id="rId5"/>
    <p:sldLayoutId id="2147486254" r:id="rId6"/>
    <p:sldLayoutId id="2147486255" r:id="rId7"/>
    <p:sldLayoutId id="2147486256" r:id="rId8"/>
    <p:sldLayoutId id="2147486257" r:id="rId9"/>
    <p:sldLayoutId id="2147486258" r:id="rId10"/>
    <p:sldLayoutId id="21474862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4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6"/>
          <p:cNvSpPr>
            <a:spLocks noChangeArrowheads="1"/>
          </p:cNvSpPr>
          <p:nvPr/>
        </p:nvSpPr>
        <p:spPr bwMode="auto">
          <a:xfrm>
            <a:off x="0" y="2941638"/>
            <a:ext cx="914400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269" tIns="40634" rIns="81269" bIns="40634" anchor="ctr"/>
          <a:lstStyle/>
          <a:p>
            <a:pPr algn="ctr"/>
            <a:endParaRPr lang="fr-FR" sz="2000" b="1">
              <a:ea typeface="SimHei" pitchFamily="49" charset="-122"/>
            </a:endParaRPr>
          </a:p>
        </p:txBody>
      </p:sp>
      <p:sp>
        <p:nvSpPr>
          <p:cNvPr id="15363" name="Rectangle 6"/>
          <p:cNvSpPr>
            <a:spLocks noChangeArrowheads="1"/>
          </p:cNvSpPr>
          <p:nvPr/>
        </p:nvSpPr>
        <p:spPr bwMode="auto">
          <a:xfrm>
            <a:off x="1828800" y="3657600"/>
            <a:ext cx="5715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ctr">
              <a:spcBef>
                <a:spcPct val="20000"/>
              </a:spcBef>
              <a:spcAft>
                <a:spcPts val="1200"/>
              </a:spcAft>
            </a:pPr>
            <a:r>
              <a:rPr kumimoji="1" lang="en-US" altLang="zh-TW" sz="2400" dirty="0" smtClean="0">
                <a:ea typeface="SimHei" pitchFamily="49" charset="-122"/>
              </a:rPr>
              <a:t>M. Horowitz, F. Kossentini</a:t>
            </a:r>
            <a:r>
              <a:rPr kumimoji="1" lang="en-US" altLang="zh-TW" sz="2400" dirty="0">
                <a:ea typeface="SimHei" pitchFamily="49" charset="-122"/>
              </a:rPr>
              <a:t> </a:t>
            </a:r>
            <a:r>
              <a:rPr kumimoji="1" lang="en-US" altLang="zh-TW" sz="2400" dirty="0" smtClean="0">
                <a:ea typeface="SimHei" pitchFamily="49" charset="-122"/>
              </a:rPr>
              <a:t>and H. Tmar</a:t>
            </a:r>
          </a:p>
          <a:p>
            <a:pPr algn="ctr" fontAlgn="ctr">
              <a:spcBef>
                <a:spcPct val="20000"/>
              </a:spcBef>
            </a:pPr>
            <a:r>
              <a:rPr lang="en-CA" sz="2000" dirty="0" smtClean="0"/>
              <a:t>JCT-VC 16th </a:t>
            </a:r>
            <a:r>
              <a:rPr lang="en-CA" sz="2000" dirty="0"/>
              <a:t>Meeting: San José</a:t>
            </a:r>
            <a:r>
              <a:rPr lang="en-CA" sz="2000" dirty="0" smtClean="0"/>
              <a:t>, CA </a:t>
            </a:r>
          </a:p>
          <a:p>
            <a:pPr algn="ctr" fontAlgn="ctr">
              <a:spcBef>
                <a:spcPct val="20000"/>
              </a:spcBef>
            </a:pPr>
            <a:r>
              <a:rPr lang="en-CA" sz="2000" dirty="0"/>
              <a:t>9–17 </a:t>
            </a:r>
            <a:r>
              <a:rPr lang="en-CA" sz="2000" dirty="0" smtClean="0"/>
              <a:t>Jan</a:t>
            </a:r>
            <a:r>
              <a:rPr lang="en-CA" sz="2000" dirty="0"/>
              <a:t>. 2014</a:t>
            </a:r>
            <a:r>
              <a:rPr lang="en-US" sz="2000" dirty="0"/>
              <a:t>  </a:t>
            </a:r>
          </a:p>
          <a:p>
            <a:pPr algn="ctr" fontAlgn="ctr">
              <a:spcBef>
                <a:spcPct val="20000"/>
              </a:spcBef>
            </a:pPr>
            <a:endParaRPr kumimoji="1" lang="en-US" altLang="zh-TW" sz="2000" dirty="0">
              <a:ea typeface="SimHei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159606" cy="18487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200" dirty="0">
                <a:solidFill>
                  <a:srgbClr val="008080"/>
                </a:solidFill>
              </a:rPr>
              <a:t>Informal Subjective </a:t>
            </a:r>
            <a:endParaRPr lang="en-US" sz="3200" dirty="0" smtClean="0">
              <a:solidFill>
                <a:srgbClr val="008080"/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US" sz="3200" dirty="0" smtClean="0">
                <a:solidFill>
                  <a:srgbClr val="008080"/>
                </a:solidFill>
              </a:rPr>
              <a:t>Video </a:t>
            </a:r>
            <a:r>
              <a:rPr lang="en-US" sz="3200" dirty="0">
                <a:solidFill>
                  <a:srgbClr val="008080"/>
                </a:solidFill>
              </a:rPr>
              <a:t>Quality </a:t>
            </a:r>
            <a:r>
              <a:rPr lang="en-US" sz="3200" dirty="0" smtClean="0">
                <a:solidFill>
                  <a:srgbClr val="008080"/>
                </a:solidFill>
              </a:rPr>
              <a:t>Comparison Between the </a:t>
            </a:r>
          </a:p>
          <a:p>
            <a:pPr algn="ctr">
              <a:lnSpc>
                <a:spcPct val="120000"/>
              </a:lnSpc>
            </a:pPr>
            <a:r>
              <a:rPr lang="en-US" sz="3200" dirty="0" smtClean="0">
                <a:solidFill>
                  <a:srgbClr val="008080"/>
                </a:solidFill>
              </a:rPr>
              <a:t>eBrisk</a:t>
            </a:r>
            <a:r>
              <a:rPr lang="en-US" sz="3200" dirty="0">
                <a:solidFill>
                  <a:srgbClr val="008080"/>
                </a:solidFill>
              </a:rPr>
              <a:t>-UHD HEVC and x264 AVC </a:t>
            </a:r>
            <a:r>
              <a:rPr lang="en-US" sz="3200" dirty="0" smtClean="0">
                <a:solidFill>
                  <a:srgbClr val="008080"/>
                </a:solidFill>
              </a:rPr>
              <a:t>Encoders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38100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400" dirty="0"/>
              <a:t>Compare </a:t>
            </a:r>
            <a:r>
              <a:rPr lang="en-US" altLang="zh-CN" sz="2400" dirty="0" smtClean="0"/>
              <a:t>the eBrisk</a:t>
            </a:r>
            <a:r>
              <a:rPr lang="en-US" altLang="zh-CN" sz="2400" dirty="0"/>
              <a:t>-UHD (HEVC) </a:t>
            </a:r>
            <a:r>
              <a:rPr lang="en-US" altLang="zh-CN" sz="2400" dirty="0" smtClean="0"/>
              <a:t>encoder to the x264 </a:t>
            </a:r>
            <a:r>
              <a:rPr lang="en-US" altLang="zh-CN" sz="2400" dirty="0"/>
              <a:t>(AVC) </a:t>
            </a:r>
            <a:r>
              <a:rPr lang="en-US" altLang="zh-CN" sz="2400" dirty="0" smtClean="0"/>
              <a:t>encoder in terms of </a:t>
            </a:r>
            <a:r>
              <a:rPr lang="en-US" altLang="zh-CN" sz="2400" dirty="0"/>
              <a:t>subjective </a:t>
            </a:r>
            <a:r>
              <a:rPr lang="en-US" altLang="zh-CN" sz="2400" dirty="0" smtClean="0"/>
              <a:t>video </a:t>
            </a:r>
            <a:r>
              <a:rPr lang="en-US" altLang="zh-CN" sz="2400" dirty="0" smtClean="0"/>
              <a:t>quality and encoding speed</a:t>
            </a:r>
            <a:endParaRPr lang="en-US" altLang="zh-CN" sz="2400" dirty="0" smtClean="0"/>
          </a:p>
          <a:p>
            <a:pPr marL="0" indent="0" eaLnBrk="1" hangingPunct="1">
              <a:buNone/>
              <a:defRPr/>
            </a:pPr>
            <a:endParaRPr lang="en-US" altLang="zh-CN" sz="2400" dirty="0"/>
          </a:p>
          <a:p>
            <a:pPr eaLnBrk="1" hangingPunct="1">
              <a:defRPr/>
            </a:pPr>
            <a:r>
              <a:rPr lang="en-US" sz="2400" dirty="0" smtClean="0"/>
              <a:t>Employ encoder configurations consistent with 4K video streaming applications</a:t>
            </a:r>
          </a:p>
          <a:p>
            <a:pPr eaLnBrk="1" hangingPunct="1">
              <a:defRPr/>
            </a:pPr>
            <a:endParaRPr lang="en-US" sz="2400" dirty="0"/>
          </a:p>
          <a:p>
            <a:pPr eaLnBrk="1" hangingPunct="1">
              <a:defRPr/>
            </a:pPr>
            <a:r>
              <a:rPr lang="en-US" sz="2400" dirty="0" smtClean="0"/>
              <a:t>Compare the eBrisk-UHD encoder to the HM 12 encoder for some of the 4K content</a:t>
            </a:r>
            <a:endParaRPr lang="en-US" sz="2400" dirty="0"/>
          </a:p>
          <a:p>
            <a:pPr lvl="1" eaLnBrk="1" hangingPunct="1">
              <a:buFontTx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2</a:t>
            </a:fld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30832001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altLang="zh-CN" dirty="0" smtClean="0">
                <a:latin typeface="Arial" charset="0"/>
              </a:rPr>
              <a:t>Encoder Configuration</a:t>
            </a:r>
            <a:r>
              <a:rPr lang="fr-FR" altLang="zh-CN" dirty="0" smtClean="0">
                <a:latin typeface="Arial" charset="0"/>
              </a:rPr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382000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zh-CN" sz="2400" dirty="0"/>
              <a:t>HEVC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altLang="zh-CN" sz="2200" dirty="0" smtClean="0"/>
              <a:t>eBrisk-UHD encoder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altLang="zh-CN" sz="2200" dirty="0" smtClean="0"/>
              <a:t>Main profile</a:t>
            </a:r>
            <a:endParaRPr lang="en-US" altLang="zh-CN" sz="2200" dirty="0"/>
          </a:p>
          <a:p>
            <a:pPr marL="457200" lvl="1" indent="0" eaLnBrk="1" hangingPunct="1">
              <a:buNone/>
              <a:defRPr/>
            </a:pPr>
            <a:endParaRPr lang="en-US" altLang="zh-CN" sz="2000" dirty="0"/>
          </a:p>
          <a:p>
            <a:pPr eaLnBrk="1" hangingPunct="1">
              <a:defRPr/>
            </a:pPr>
            <a:r>
              <a:rPr lang="en-US" sz="2400" dirty="0"/>
              <a:t>AVC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sz="2200" dirty="0"/>
              <a:t>x</a:t>
            </a:r>
            <a:r>
              <a:rPr lang="en-US" sz="2200" dirty="0" smtClean="0"/>
              <a:t>264 version</a:t>
            </a:r>
            <a:r>
              <a:rPr lang="en-US" sz="2400" dirty="0" smtClean="0"/>
              <a:t> </a:t>
            </a:r>
            <a:r>
              <a:rPr lang="en-US" sz="2400" dirty="0"/>
              <a:t>core 135 r2345 </a:t>
            </a:r>
            <a:r>
              <a:rPr lang="en-US" sz="2200" dirty="0" smtClean="0"/>
              <a:t>default configuration 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sz="2200" dirty="0" smtClean="0"/>
              <a:t>High profile</a:t>
            </a:r>
          </a:p>
          <a:p>
            <a:pPr marL="457200" lvl="1" indent="0" eaLnBrk="1" hangingPunct="1">
              <a:buNone/>
              <a:defRPr/>
            </a:pPr>
            <a:endParaRPr lang="en-US" sz="2200" dirty="0" smtClean="0"/>
          </a:p>
          <a:p>
            <a:pPr eaLnBrk="1" hangingPunct="1">
              <a:defRPr/>
            </a:pPr>
            <a:r>
              <a:rPr lang="en-US" sz="2400" dirty="0"/>
              <a:t>eBrisk-</a:t>
            </a:r>
            <a:r>
              <a:rPr lang="en-US" sz="2400" dirty="0" smtClean="0"/>
              <a:t>UHD configured to use ~60% fewer bits than x264</a:t>
            </a:r>
            <a:endParaRPr lang="en-US" sz="2400" dirty="0"/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3</a:t>
            </a:fld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1270397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67200"/>
          </a:xfrm>
        </p:spPr>
        <p:txBody>
          <a:bodyPr/>
          <a:lstStyle/>
          <a:p>
            <a:pPr eaLnBrk="1" hangingPunct="1">
              <a:buFont typeface="Arial"/>
              <a:buChar char="•"/>
              <a:defRPr/>
            </a:pPr>
            <a:r>
              <a:rPr lang="en-US" altLang="zh-CN" sz="2000" dirty="0"/>
              <a:t>Equipment and room </a:t>
            </a:r>
            <a:r>
              <a:rPr lang="en-US" altLang="zh-CN" sz="2000" dirty="0" smtClean="0"/>
              <a:t>conditions:</a:t>
            </a:r>
            <a:endParaRPr lang="en-US" altLang="zh-CN" sz="2000" dirty="0"/>
          </a:p>
          <a:p>
            <a:pPr lvl="1" eaLnBrk="1" hangingPunct="1">
              <a:buFont typeface="Arial"/>
              <a:buChar char="•"/>
              <a:defRPr/>
            </a:pPr>
            <a:r>
              <a:rPr lang="en-US" altLang="zh-CN" sz="2000" dirty="0" smtClean="0"/>
              <a:t>55”</a:t>
            </a:r>
            <a:r>
              <a:rPr lang="en-US" altLang="zh-CN" sz="2000" dirty="0"/>
              <a:t>, </a:t>
            </a:r>
            <a:r>
              <a:rPr lang="en-US" altLang="zh-CN" sz="2000" dirty="0" smtClean="0"/>
              <a:t>4K Sony </a:t>
            </a:r>
            <a:r>
              <a:rPr lang="en-US" sz="2000" dirty="0"/>
              <a:t>Bravia LED </a:t>
            </a:r>
            <a:r>
              <a:rPr lang="en-US" altLang="zh-CN" sz="2000" dirty="0" smtClean="0"/>
              <a:t>monitor</a:t>
            </a:r>
            <a:endParaRPr lang="en-US" altLang="zh-CN" sz="2000" dirty="0"/>
          </a:p>
          <a:p>
            <a:pPr lvl="1" eaLnBrk="1" hangingPunct="1">
              <a:buFont typeface="Arial"/>
              <a:buChar char="•"/>
              <a:defRPr/>
            </a:pPr>
            <a:r>
              <a:rPr lang="en-US" altLang="zh-CN" sz="2000" dirty="0"/>
              <a:t>1</a:t>
            </a:r>
            <a:r>
              <a:rPr lang="en-US" altLang="zh-CN" sz="2000" dirty="0" smtClean="0"/>
              <a:t> subject at a time </a:t>
            </a:r>
            <a:r>
              <a:rPr lang="en-US" altLang="zh-CN" sz="2000" dirty="0"/>
              <a:t>sat </a:t>
            </a:r>
            <a:r>
              <a:rPr lang="en-US" altLang="zh-CN" sz="2000" dirty="0" smtClean="0"/>
              <a:t>1.5 meters </a:t>
            </a:r>
            <a:r>
              <a:rPr lang="en-US" altLang="zh-CN" sz="2000" dirty="0"/>
              <a:t>from the </a:t>
            </a:r>
            <a:r>
              <a:rPr lang="en-US" altLang="zh-CN" sz="2000" dirty="0" smtClean="0"/>
              <a:t>monitor (centered)</a:t>
            </a:r>
            <a:endParaRPr lang="en-US" altLang="zh-CN" sz="2000" dirty="0"/>
          </a:p>
          <a:p>
            <a:pPr lvl="1" eaLnBrk="1" hangingPunct="1">
              <a:buFont typeface="Arial"/>
              <a:buChar char="•"/>
              <a:defRPr/>
            </a:pPr>
            <a:r>
              <a:rPr lang="en-US" altLang="zh-CN" sz="2000" dirty="0" smtClean="0"/>
              <a:t>Darkened </a:t>
            </a:r>
            <a:r>
              <a:rPr lang="en-US" altLang="zh-CN" sz="2000" dirty="0"/>
              <a:t>room</a:t>
            </a:r>
          </a:p>
          <a:p>
            <a:pPr eaLnBrk="1" hangingPunct="1">
              <a:spcBef>
                <a:spcPts val="1224"/>
              </a:spcBef>
              <a:defRPr/>
            </a:pPr>
            <a:r>
              <a:rPr lang="en-US" altLang="zh-CN" sz="2000" dirty="0"/>
              <a:t>Video sequences </a:t>
            </a:r>
            <a:r>
              <a:rPr lang="en-US" altLang="zh-CN" sz="2000" dirty="0" smtClean="0"/>
              <a:t>were:</a:t>
            </a:r>
            <a:endParaRPr lang="en-US" altLang="zh-CN" sz="2000" dirty="0"/>
          </a:p>
          <a:p>
            <a:pPr lvl="1" eaLnBrk="1" hangingPunct="1">
              <a:buFontTx/>
              <a:buChar char="•"/>
              <a:defRPr/>
            </a:pPr>
            <a:r>
              <a:rPr lang="en-US" altLang="zh-CN" sz="2000" dirty="0"/>
              <a:t>Presented side-by-side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altLang="zh-CN" sz="2000" dirty="0"/>
              <a:t>Presented in a randomized </a:t>
            </a:r>
            <a:r>
              <a:rPr lang="en-US" altLang="zh-CN" sz="2000" dirty="0" smtClean="0"/>
              <a:t>double-blind </a:t>
            </a:r>
            <a:r>
              <a:rPr lang="en-US" altLang="zh-CN" sz="2000" dirty="0"/>
              <a:t>fashion</a:t>
            </a:r>
          </a:p>
          <a:p>
            <a:pPr lvl="1" eaLnBrk="1" hangingPunct="1">
              <a:buFontTx/>
              <a:buChar char="•"/>
              <a:defRPr/>
            </a:pPr>
            <a:r>
              <a:rPr lang="en-US" altLang="zh-CN" sz="2000" dirty="0"/>
              <a:t>Displayed at native </a:t>
            </a:r>
            <a:r>
              <a:rPr lang="en-US" altLang="zh-CN" sz="2000" dirty="0" smtClean="0"/>
              <a:t>size</a:t>
            </a:r>
          </a:p>
          <a:p>
            <a:pPr eaLnBrk="1" hangingPunct="1">
              <a:spcBef>
                <a:spcPts val="1224"/>
              </a:spcBef>
              <a:defRPr/>
            </a:pPr>
            <a:r>
              <a:rPr lang="en-US" sz="2000" dirty="0"/>
              <a:t>F</a:t>
            </a:r>
            <a:r>
              <a:rPr lang="en-US" sz="2000" dirty="0" smtClean="0"/>
              <a:t>ive</a:t>
            </a:r>
            <a:r>
              <a:rPr lang="en-US" sz="2000" dirty="0"/>
              <a:t>-degree </a:t>
            </a:r>
            <a:r>
              <a:rPr lang="en-US" sz="2000" dirty="0" smtClean="0"/>
              <a:t>evaluation scale</a:t>
            </a:r>
            <a:r>
              <a:rPr lang="en-US" sz="2000" dirty="0"/>
              <a:t>: </a:t>
            </a:r>
            <a:endParaRPr lang="en-US" sz="2000" dirty="0" smtClean="0"/>
          </a:p>
          <a:p>
            <a:pPr lvl="1" eaLnBrk="1" hangingPunct="1">
              <a:defRPr/>
            </a:pPr>
            <a:r>
              <a:rPr lang="en-US" sz="1600" i="1" dirty="0"/>
              <a:t>L</a:t>
            </a:r>
            <a:r>
              <a:rPr lang="en-US" sz="1600" i="1" dirty="0" smtClean="0"/>
              <a:t>eft </a:t>
            </a:r>
            <a:r>
              <a:rPr lang="en-US" sz="1600" i="1" dirty="0"/>
              <a:t>better</a:t>
            </a:r>
            <a:r>
              <a:rPr lang="en-US" sz="1600" dirty="0"/>
              <a:t>, </a:t>
            </a:r>
            <a:r>
              <a:rPr lang="en-US" sz="1600" i="1" dirty="0"/>
              <a:t>left slightly better</a:t>
            </a:r>
            <a:r>
              <a:rPr lang="en-US" sz="1600" dirty="0"/>
              <a:t>, </a:t>
            </a:r>
            <a:r>
              <a:rPr lang="en-US" sz="1600" i="1" dirty="0"/>
              <a:t>no preference, right slightly </a:t>
            </a:r>
            <a:r>
              <a:rPr lang="en-US" sz="1600" i="1" dirty="0" smtClean="0"/>
              <a:t>better</a:t>
            </a:r>
            <a:r>
              <a:rPr lang="en-US" sz="1600" i="1" dirty="0"/>
              <a:t> </a:t>
            </a:r>
            <a:r>
              <a:rPr lang="en-US" sz="1600" dirty="0" smtClean="0"/>
              <a:t>and </a:t>
            </a:r>
            <a:r>
              <a:rPr lang="en-US" sz="1600" i="1" dirty="0"/>
              <a:t>right </a:t>
            </a:r>
            <a:r>
              <a:rPr lang="en-US" sz="1600" i="1" dirty="0" smtClean="0"/>
              <a:t>better </a:t>
            </a:r>
            <a:endParaRPr lang="fr-FR" altLang="zh-CN" sz="16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4</a:t>
            </a:fld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625424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Sequences</a:t>
            </a:r>
            <a:r>
              <a:rPr lang="en-US" sz="4000" dirty="0" smtClean="0"/>
              <a:t> </a:t>
            </a:r>
            <a:r>
              <a:rPr lang="en-US" sz="2400" dirty="0" smtClean="0"/>
              <a:t>(YCrCb </a:t>
            </a:r>
            <a:r>
              <a:rPr lang="en-US" sz="2400" dirty="0"/>
              <a:t>4:2:0 8-</a:t>
            </a:r>
            <a:r>
              <a:rPr lang="en-US" sz="2400" dirty="0" smtClean="0"/>
              <a:t>bit)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5</a:t>
            </a:fld>
            <a:endParaRPr lang="en-CA" sz="180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5510150"/>
              </p:ext>
            </p:extLst>
          </p:nvPr>
        </p:nvGraphicFramePr>
        <p:xfrm>
          <a:off x="990600" y="1540862"/>
          <a:ext cx="7468584" cy="442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Document" r:id="rId3" imgW="6083300" imgH="3606800" progId="Word.Document.12">
                  <p:embed/>
                </p:oleObj>
              </mc:Choice>
              <mc:Fallback>
                <p:oleObj name="Document" r:id="rId3" imgW="6083300" imgH="3606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1540862"/>
                        <a:ext cx="7468584" cy="442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40896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Subjective Test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419600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sz="1800" dirty="0"/>
          </a:p>
          <a:p>
            <a:r>
              <a:rPr lang="en-US" sz="2200" dirty="0" smtClean="0"/>
              <a:t>No </a:t>
            </a:r>
            <a:r>
              <a:rPr lang="en-US" sz="2200" dirty="0"/>
              <a:t>preference or eBrisk-UHD </a:t>
            </a:r>
            <a:r>
              <a:rPr lang="en-US" sz="2200" dirty="0" smtClean="0"/>
              <a:t>preferred </a:t>
            </a:r>
            <a:r>
              <a:rPr lang="en-US" sz="2200" dirty="0"/>
              <a:t>in 69.4% of </a:t>
            </a:r>
            <a:r>
              <a:rPr lang="en-US" sz="2200" dirty="0" smtClean="0"/>
              <a:t>trials</a:t>
            </a:r>
          </a:p>
          <a:p>
            <a:r>
              <a:rPr lang="en-US" sz="2200" dirty="0" smtClean="0"/>
              <a:t>Results suggest eBrisk</a:t>
            </a:r>
            <a:r>
              <a:rPr lang="en-US" sz="2200" dirty="0"/>
              <a:t>-UHD </a:t>
            </a:r>
            <a:r>
              <a:rPr lang="en-US" sz="2200" dirty="0" smtClean="0"/>
              <a:t>achieved higher subjective video quality at ~60</a:t>
            </a:r>
            <a:r>
              <a:rPr lang="en-US" sz="2200" dirty="0"/>
              <a:t>% lower bit </a:t>
            </a:r>
            <a:r>
              <a:rPr lang="en-US" sz="2200" dirty="0" smtClean="0"/>
              <a:t>rate compared with </a:t>
            </a:r>
            <a:r>
              <a:rPr lang="en-US" sz="2200" dirty="0" smtClean="0"/>
              <a:t>x264</a:t>
            </a:r>
            <a:endParaRPr lang="en-US" sz="2200" dirty="0"/>
          </a:p>
          <a:p>
            <a:r>
              <a:rPr lang="en-US" sz="2200" dirty="0" smtClean="0"/>
              <a:t>Comparing eBrisk</a:t>
            </a:r>
            <a:r>
              <a:rPr lang="en-US" sz="2200" dirty="0"/>
              <a:t>-UHD and HM 12 </a:t>
            </a:r>
            <a:r>
              <a:rPr lang="en-US" sz="2200" dirty="0" smtClean="0"/>
              <a:t>at the same </a:t>
            </a:r>
            <a:r>
              <a:rPr lang="en-US" sz="2200" dirty="0"/>
              <a:t>average bit rate, approximately 40% </a:t>
            </a:r>
            <a:r>
              <a:rPr lang="en-US" sz="2200" dirty="0" smtClean="0"/>
              <a:t>preferred </a:t>
            </a:r>
            <a:r>
              <a:rPr lang="en-US" sz="2200" dirty="0"/>
              <a:t>eBrisk-UHD encoder or had no preference </a:t>
            </a:r>
            <a:r>
              <a:rPr lang="en-US" sz="2200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6</a:t>
            </a:fld>
            <a:endParaRPr lang="en-CA" sz="180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003324"/>
              </p:ext>
            </p:extLst>
          </p:nvPr>
        </p:nvGraphicFramePr>
        <p:xfrm>
          <a:off x="304800" y="1371600"/>
          <a:ext cx="8686800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Document" r:id="rId3" imgW="6096000" imgH="1397000" progId="Word.Document.12">
                  <p:embed/>
                </p:oleObj>
              </mc:Choice>
              <mc:Fallback>
                <p:oleObj name="Document" r:id="rId3" imgW="6096000" imgH="1397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1371600"/>
                        <a:ext cx="8686800" cy="2286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5332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Encoding Speed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ual</a:t>
            </a:r>
            <a:r>
              <a:rPr lang="en-US" dirty="0"/>
              <a:t>-Xeon-E5-2697-v2-based </a:t>
            </a:r>
            <a:r>
              <a:rPr lang="en-US" dirty="0" smtClean="0"/>
              <a:t>server</a:t>
            </a:r>
          </a:p>
          <a:p>
            <a:r>
              <a:rPr lang="en-US" dirty="0" smtClean="0"/>
              <a:t>Speed measured using encoder configurations that produced subjective test sequences</a:t>
            </a:r>
          </a:p>
          <a:p>
            <a:r>
              <a:rPr lang="en-US" dirty="0" smtClean="0"/>
              <a:t>Average 4K encoding speed</a:t>
            </a:r>
          </a:p>
          <a:p>
            <a:pPr lvl="1"/>
            <a:r>
              <a:rPr lang="en-US" dirty="0" err="1" smtClean="0"/>
              <a:t>eBrisk</a:t>
            </a:r>
            <a:r>
              <a:rPr lang="en-US" dirty="0"/>
              <a:t>-</a:t>
            </a:r>
            <a:r>
              <a:rPr lang="en-US" dirty="0" smtClean="0"/>
              <a:t>UHD: &gt;35 fps</a:t>
            </a:r>
          </a:p>
          <a:p>
            <a:pPr lvl="1"/>
            <a:r>
              <a:rPr lang="en-US" dirty="0"/>
              <a:t>x</a:t>
            </a:r>
            <a:r>
              <a:rPr lang="en-US" dirty="0" smtClean="0"/>
              <a:t>264: 31 fps</a:t>
            </a:r>
          </a:p>
          <a:p>
            <a:pPr lvl="1"/>
            <a:r>
              <a:rPr lang="en-US" dirty="0" smtClean="0"/>
              <a:t>HM 12: 0.002 fps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7</a:t>
            </a:fld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40554539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Demonstration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276600"/>
          </a:xfrm>
        </p:spPr>
        <p:txBody>
          <a:bodyPr/>
          <a:lstStyle/>
          <a:p>
            <a:r>
              <a:rPr lang="en-US" dirty="0"/>
              <a:t>Sequences used in the viewing trials</a:t>
            </a:r>
          </a:p>
          <a:p>
            <a:r>
              <a:rPr lang="en-US" dirty="0" smtClean="0"/>
              <a:t>Real-time encoding demonstration</a:t>
            </a:r>
          </a:p>
          <a:p>
            <a:pPr lvl="1"/>
            <a:r>
              <a:rPr lang="en-US" dirty="0" smtClean="0"/>
              <a:t>eBrisk-UHD encoder</a:t>
            </a:r>
          </a:p>
          <a:p>
            <a:pPr lvl="1"/>
            <a:r>
              <a:rPr lang="en-US" dirty="0" smtClean="0"/>
              <a:t>Dual Xeon E5-2690</a:t>
            </a:r>
          </a:p>
          <a:p>
            <a:pPr lvl="1"/>
            <a:r>
              <a:rPr lang="en-US" dirty="0" smtClean="0"/>
              <a:t>4K encoding at 30 fps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A40B32-112E-442F-8622-A76427342CFE}" type="slidenum">
              <a:rPr lang="en-CA" smtClean="0"/>
              <a:pPr/>
              <a:t>8</a:t>
            </a:fld>
            <a:endParaRPr lang="en-CA" sz="1800"/>
          </a:p>
        </p:txBody>
      </p:sp>
    </p:spTree>
    <p:extLst>
      <p:ext uri="{BB962C8B-B14F-4D97-AF65-F5344CB8AC3E}">
        <p14:creationId xmlns:p14="http://schemas.microsoft.com/office/powerpoint/2010/main" val="290700935"/>
      </p:ext>
    </p:extLst>
  </p:cSld>
  <p:clrMapOvr>
    <a:masterClrMapping/>
  </p:clrMapOvr>
</p:sld>
</file>

<file path=ppt/theme/theme1.xml><?xml version="1.0" encoding="utf-8"?>
<a:theme xmlns:a="http://schemas.openxmlformats.org/drawingml/2006/main" name="1_ebrisk">
  <a:themeElements>
    <a:clrScheme name="1_ebris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ebris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bris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bris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bris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bris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bris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bris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bris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28554</TotalTime>
  <Words>355</Words>
  <Application>Microsoft Macintosh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1_ebrisk</vt:lpstr>
      <vt:lpstr>Document</vt:lpstr>
      <vt:lpstr>PowerPoint Presentation</vt:lpstr>
      <vt:lpstr>Objective</vt:lpstr>
      <vt:lpstr>Encoder Configuration </vt:lpstr>
      <vt:lpstr>Experimental Settings</vt:lpstr>
      <vt:lpstr>Test Sequences (YCrCb 4:2:0 8-bit)</vt:lpstr>
      <vt:lpstr>Subjective Test Results</vt:lpstr>
      <vt:lpstr>Encoding Speed Comparison</vt:lpstr>
      <vt:lpstr>Demonstration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Danvers</dc:creator>
  <cp:lastModifiedBy>Horowitz Michael</cp:lastModifiedBy>
  <cp:revision>911</cp:revision>
  <cp:lastPrinted>2009-04-22T19:24:48Z</cp:lastPrinted>
  <dcterms:created xsi:type="dcterms:W3CDTF">2009-04-22T19:24:48Z</dcterms:created>
  <dcterms:modified xsi:type="dcterms:W3CDTF">2014-01-12T03:44:56Z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