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bookmarkIdSeed="4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406" r:id="rId2"/>
    <p:sldId id="446" r:id="rId3"/>
    <p:sldId id="447" r:id="rId4"/>
    <p:sldId id="435" r:id="rId5"/>
    <p:sldId id="439" r:id="rId6"/>
    <p:sldId id="440" r:id="rId7"/>
    <p:sldId id="448" r:id="rId8"/>
    <p:sldId id="441" r:id="rId9"/>
    <p:sldId id="449" r:id="rId10"/>
    <p:sldId id="442" r:id="rId11"/>
    <p:sldId id="451" r:id="rId12"/>
    <p:sldId id="450" r:id="rId13"/>
    <p:sldId id="434" r:id="rId14"/>
  </p:sldIdLst>
  <p:sldSz cx="9144000" cy="6858000" type="screen4x3"/>
  <p:notesSz cx="9926638" cy="6797675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66" autoAdjust="0"/>
    <p:restoredTop sz="89601" autoAdjust="0"/>
  </p:normalViewPr>
  <p:slideViewPr>
    <p:cSldViewPr snapToObjects="1">
      <p:cViewPr varScale="1">
        <p:scale>
          <a:sx n="91" d="100"/>
          <a:sy n="91" d="100"/>
        </p:scale>
        <p:origin x="-124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2141"/>
        <p:guide pos="312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398838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3552" y="3228896"/>
            <a:ext cx="7279535" cy="3058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JCTVC-P0154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  <p:sp>
        <p:nvSpPr>
          <p:cNvPr id="13" name="Text Box 13"/>
          <p:cNvSpPr txBox="1">
            <a:spLocks noChangeArrowheads="1"/>
          </p:cNvSpPr>
          <p:nvPr userDrawn="1"/>
        </p:nvSpPr>
        <p:spPr bwMode="auto">
          <a:xfrm>
            <a:off x="4800601" y="5621338"/>
            <a:ext cx="40338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</a:t>
            </a:r>
            <a:r>
              <a:rPr lang="en-US" altLang="zh-TW" sz="1400" dirty="0" smtClean="0"/>
              <a:t>PoLin Lai</a:t>
            </a:r>
            <a:endParaRPr lang="en-CA" altLang="zh-TW" sz="1400" dirty="0" smtClean="0"/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16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JCT-VC Meeting in </a:t>
            </a:r>
            <a:r>
              <a:rPr lang="en-CA" altLang="zh-TW" sz="1400" dirty="0" smtClean="0"/>
              <a:t>San José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altLang="zh-TW" sz="1400" dirty="0" smtClean="0"/>
              <a:t>9–17 Jan. 2014</a:t>
            </a:r>
            <a:endParaRPr lang="en-US" altLang="zh-TW" sz="1400" dirty="0">
              <a:ea typeface="SimHei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7063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JCTVC-P0154</a:t>
            </a:r>
            <a:endParaRPr kumimoji="1" lang="zh-TW" altLang="en-US" sz="1400" b="1" kern="1200" dirty="0">
              <a:solidFill>
                <a:srgbClr val="E86C1F"/>
              </a:solidFill>
              <a:latin typeface="Arial" charset="0"/>
              <a:ea typeface="新細明體" charset="-12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CA" sz="2800" dirty="0" smtClean="0"/>
              <a:t>JCTVC-P0154</a:t>
            </a:r>
            <a:br>
              <a:rPr lang="en-CA" sz="2800" dirty="0" smtClean="0"/>
            </a:br>
            <a:r>
              <a:rPr lang="en-CA" sz="2800" dirty="0" smtClean="0"/>
              <a:t> AHG 8 and AHG5: New Alpha Parameter Coding Methods for Inter-component Residual Prediction in HEVC-</a:t>
            </a:r>
            <a:r>
              <a:rPr lang="en-CA" sz="2800" dirty="0" err="1" smtClean="0"/>
              <a:t>RExt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4429132"/>
            <a:ext cx="6624736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Xianguo Zhang, Kai Zhang, Jicheng </a:t>
            </a:r>
            <a:r>
              <a:rPr lang="en-US" sz="2000" dirty="0" smtClean="0"/>
              <a:t>An, Shawmin </a:t>
            </a:r>
            <a:r>
              <a:rPr lang="en-US" sz="2000" dirty="0" smtClean="0"/>
              <a:t>Lei</a:t>
            </a:r>
            <a:endParaRPr lang="en-US" sz="2000" baseline="30000" dirty="0" smtClean="0"/>
          </a:p>
          <a:p>
            <a:pPr algn="ctr"/>
            <a:endParaRPr lang="en-US" sz="2000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AHG 8 results for Method 1+2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8</a:t>
            </a:r>
            <a:endParaRPr lang="en-US" altLang="zh-TW" dirty="0"/>
          </a:p>
        </p:txBody>
      </p:sp>
      <p:pic>
        <p:nvPicPr>
          <p:cNvPr id="25601" name="Picture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3" y="1500174"/>
            <a:ext cx="7040880" cy="539496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AHG 5 results for Method 1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  <p:pic>
        <p:nvPicPr>
          <p:cNvPr id="31746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4455" y="1714487"/>
            <a:ext cx="6035040" cy="3566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AHG 5 results for Method 1+2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11</a:t>
            </a:fld>
            <a:endParaRPr lang="en-US" altLang="ja-JP"/>
          </a:p>
        </p:txBody>
      </p:sp>
      <p:pic>
        <p:nvPicPr>
          <p:cNvPr id="23555" name="Picture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9218" y="1714488"/>
            <a:ext cx="6035040" cy="3566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Background of Alpha Parameter Coding</a:t>
            </a:r>
          </a:p>
          <a:p>
            <a:r>
              <a:rPr lang="en-CA" dirty="0" smtClean="0"/>
              <a:t>Problems</a:t>
            </a:r>
          </a:p>
          <a:p>
            <a:r>
              <a:rPr lang="en-CA" dirty="0" smtClean="0"/>
              <a:t>Methods</a:t>
            </a:r>
          </a:p>
          <a:p>
            <a:r>
              <a:rPr lang="en-CA" dirty="0" smtClean="0"/>
              <a:t>Results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Background of Alpha Parameter Coding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994692"/>
            <a:ext cx="8269256" cy="4954588"/>
          </a:xfrm>
        </p:spPr>
        <p:txBody>
          <a:bodyPr/>
          <a:lstStyle/>
          <a:p>
            <a:r>
              <a:rPr lang="en-US" sz="2000" dirty="0" smtClean="0"/>
              <a:t>Alpha: </a:t>
            </a:r>
            <a:r>
              <a:rPr lang="en-CA" sz="2000" b="1" dirty="0" err="1" smtClean="0"/>
              <a:t>res_scale_sign_flag</a:t>
            </a:r>
            <a:r>
              <a:rPr lang="en-CA" sz="2000" dirty="0" smtClean="0"/>
              <a:t> and </a:t>
            </a:r>
            <a:r>
              <a:rPr lang="en-US" sz="2000" b="1" dirty="0" smtClean="0"/>
              <a:t>log2_res_scale_abs_plus1</a:t>
            </a:r>
          </a:p>
          <a:p>
            <a:r>
              <a:rPr lang="en-US" sz="2000" b="1" dirty="0" smtClean="0"/>
              <a:t>log2_res_scale_abs_plus1</a:t>
            </a:r>
            <a:r>
              <a:rPr lang="en-US" altLang="zh-TW" sz="2000" dirty="0" smtClean="0"/>
              <a:t>:</a:t>
            </a:r>
            <a:r>
              <a:rPr lang="zh-TW" altLang="en-US" sz="2000" dirty="0" smtClean="0"/>
              <a:t> </a:t>
            </a:r>
            <a:r>
              <a:rPr lang="en-US" altLang="zh-TW" sz="2000" dirty="0" smtClean="0"/>
              <a:t>T</a:t>
            </a:r>
            <a:r>
              <a:rPr lang="en-CA" sz="2000" dirty="0" smtClean="0"/>
              <a:t>he </a:t>
            </a:r>
            <a:r>
              <a:rPr lang="en-CA" sz="2000" dirty="0" smtClean="0"/>
              <a:t>absolute values of </a:t>
            </a:r>
            <a:r>
              <a:rPr lang="en-CA" sz="2000" dirty="0" smtClean="0"/>
              <a:t>alpha</a:t>
            </a:r>
          </a:p>
          <a:p>
            <a:r>
              <a:rPr lang="en-US" sz="2000" dirty="0" err="1" smtClean="0"/>
              <a:t>Binarization</a:t>
            </a:r>
            <a:r>
              <a:rPr lang="en-US" sz="2000" dirty="0" smtClean="0"/>
              <a:t> 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Context Models, </a:t>
            </a:r>
            <a:r>
              <a:rPr lang="en-US" sz="2000" smtClean="0"/>
              <a:t>3 context</a:t>
            </a:r>
            <a:r>
              <a:rPr lang="en-US" altLang="zh-TW" sz="2000" smtClean="0"/>
              <a:t>:</a:t>
            </a:r>
            <a:r>
              <a:rPr lang="zh-TW" altLang="en-US" sz="2000" dirty="0" smtClean="0"/>
              <a:t> </a:t>
            </a:r>
            <a:endParaRPr lang="en-US" altLang="zh-TW" sz="2000" dirty="0" smtClean="0"/>
          </a:p>
          <a:p>
            <a:pPr>
              <a:buNone/>
            </a:pPr>
            <a:r>
              <a:rPr lang="en-US" altLang="zh-TW" sz="2000" dirty="0" smtClean="0"/>
              <a:t>	</a:t>
            </a:r>
            <a:r>
              <a:rPr lang="en-US" altLang="zh-TW" sz="2000" dirty="0" smtClean="0"/>
              <a:t>1 </a:t>
            </a:r>
            <a:r>
              <a:rPr lang="en-US" altLang="zh-TW" sz="2000" dirty="0" err="1" smtClean="0"/>
              <a:t>ctx</a:t>
            </a:r>
            <a:r>
              <a:rPr lang="en-US" altLang="zh-TW" sz="2000" dirty="0" smtClean="0"/>
              <a:t> for the 1</a:t>
            </a:r>
            <a:r>
              <a:rPr lang="en-US" altLang="zh-TW" sz="2000" baseline="30000" dirty="0" smtClean="0"/>
              <a:t>st</a:t>
            </a:r>
            <a:r>
              <a:rPr lang="en-US" altLang="zh-TW" sz="2000" dirty="0" smtClean="0"/>
              <a:t> bin, 1 </a:t>
            </a:r>
            <a:r>
              <a:rPr lang="en-US" altLang="zh-TW" sz="2000" dirty="0" err="1" smtClean="0"/>
              <a:t>ctx</a:t>
            </a:r>
            <a:r>
              <a:rPr lang="en-US" altLang="zh-TW" sz="2000" dirty="0" smtClean="0"/>
              <a:t> for the 2</a:t>
            </a:r>
            <a:r>
              <a:rPr lang="en-US" altLang="zh-TW" sz="2000" baseline="30000" dirty="0" smtClean="0"/>
              <a:t>nd</a:t>
            </a:r>
            <a:r>
              <a:rPr lang="en-US" altLang="zh-TW" sz="2000" dirty="0" smtClean="0"/>
              <a:t> bin, 1 </a:t>
            </a:r>
            <a:r>
              <a:rPr lang="en-US" altLang="zh-TW" sz="2000" dirty="0" err="1" smtClean="0"/>
              <a:t>ctx</a:t>
            </a:r>
            <a:r>
              <a:rPr lang="en-US" altLang="zh-TW" sz="2000" dirty="0" smtClean="0"/>
              <a:t> for the last two bins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527690" y="2036186"/>
          <a:ext cx="5500694" cy="1947858"/>
        </p:xfrm>
        <a:graphic>
          <a:graphicData uri="http://schemas.openxmlformats.org/drawingml/2006/table">
            <a:tbl>
              <a:tblPr/>
              <a:tblGrid>
                <a:gridCol w="2571768"/>
                <a:gridCol w="2928926"/>
              </a:tblGrid>
              <a:tr h="35125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err="1">
                          <a:latin typeface="Times New Roman"/>
                          <a:ea typeface="Times New Roman"/>
                          <a:cs typeface="Times New Roman"/>
                        </a:rPr>
                        <a:t>Abosulte</a:t>
                      </a: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 of </a:t>
                      </a:r>
                      <a:r>
                        <a:rPr lang="en-US" sz="1800" dirty="0" err="1">
                          <a:latin typeface="Times New Roman"/>
                          <a:ea typeface="Times New Roman"/>
                          <a:cs typeface="Times New Roman"/>
                        </a:rPr>
                        <a:t>ResScaleVal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log2_res_scale_abs_plus1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 [ c ]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321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      0(0)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321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      1(10)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321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      2(110)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321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      3(1110)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321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      4(1111)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14282" y="5153617"/>
          <a:ext cx="8682037" cy="1011687"/>
        </p:xfrm>
        <a:graphic>
          <a:graphicData uri="http://schemas.openxmlformats.org/drawingml/2006/table">
            <a:tbl>
              <a:tblPr/>
              <a:tblGrid>
                <a:gridCol w="3071802"/>
                <a:gridCol w="1168732"/>
                <a:gridCol w="1480501"/>
                <a:gridCol w="1480501"/>
                <a:gridCol w="1480501"/>
              </a:tblGrid>
              <a:tr h="27314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dirty="0">
                          <a:latin typeface="TimesNewRoman,Bold"/>
                          <a:ea typeface="Times New Roman"/>
                          <a:cs typeface="TimesNewRoman,Bold"/>
                        </a:rPr>
                        <a:t>Syntax element</a:t>
                      </a: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dirty="0" err="1">
                          <a:latin typeface="TimesNewRoman,Bold"/>
                          <a:ea typeface="Times New Roman"/>
                          <a:cs typeface="TimesNewRoman,Bold"/>
                        </a:rPr>
                        <a:t>ctxTable</a:t>
                      </a: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>
                          <a:latin typeface="TimesNewRoman,Bold"/>
                          <a:ea typeface="Times New Roman"/>
                          <a:cs typeface="TimesNewRoman,Bold"/>
                        </a:rPr>
                        <a:t>InitType=0</a:t>
                      </a: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dirty="0" err="1">
                          <a:latin typeface="TimesNewRoman,Bold"/>
                          <a:ea typeface="Times New Roman"/>
                          <a:cs typeface="TimesNewRoman,Bold"/>
                        </a:rPr>
                        <a:t>InitType</a:t>
                      </a:r>
                      <a:r>
                        <a:rPr lang="en-US" sz="1800" b="1" dirty="0">
                          <a:latin typeface="TimesNewRoman,Bold"/>
                          <a:ea typeface="Times New Roman"/>
                          <a:cs typeface="TimesNewRoman,Bold"/>
                        </a:rPr>
                        <a:t>=1</a:t>
                      </a: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>
                          <a:latin typeface="TimesNewRoman,Bold"/>
                          <a:ea typeface="Times New Roman"/>
                          <a:cs typeface="TimesNewRoman,Bold"/>
                        </a:rPr>
                        <a:t>InitType=2</a:t>
                      </a: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62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log2_res_scale_abs_plus1[0][1]</a:t>
                      </a: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Table</a:t>
                      </a: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 9‑37</a:t>
                      </a: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0..5</a:t>
                      </a: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6..11</a:t>
                      </a: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12..17</a:t>
                      </a: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746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res_scale_sign_flag</a:t>
                      </a:r>
                      <a:r>
                        <a:rPr lang="en-US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[0][1]</a:t>
                      </a: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Table 9‑38</a:t>
                      </a: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0..1</a:t>
                      </a: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2..3</a:t>
                      </a: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4..5</a:t>
                      </a: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1123950"/>
            <a:ext cx="8302655" cy="4954588"/>
          </a:xfrm>
        </p:spPr>
        <p:txBody>
          <a:bodyPr/>
          <a:lstStyle/>
          <a:p>
            <a:r>
              <a:rPr lang="en-US" dirty="0" smtClean="0"/>
              <a:t>Problem 1</a:t>
            </a:r>
          </a:p>
          <a:p>
            <a:pPr lvl="1"/>
            <a:r>
              <a:rPr lang="en-US" dirty="0" smtClean="0"/>
              <a:t>Lots of videos select 8,4 as alpha values more often</a:t>
            </a:r>
          </a:p>
          <a:p>
            <a:pPr lvl="1"/>
            <a:r>
              <a:rPr lang="en-US" dirty="0" smtClean="0"/>
              <a:t>However, the current alpha mapping makes the 2 bits used to indentify latter values of 4,8 share one context model</a:t>
            </a:r>
          </a:p>
          <a:p>
            <a:pPr lvl="2"/>
            <a:r>
              <a:rPr lang="en-US" dirty="0" smtClean="0"/>
              <a:t>log2_res_scale_abs_plus1 utilizes 3 context models in total. </a:t>
            </a:r>
          </a:p>
          <a:p>
            <a:pPr lvl="2"/>
            <a:r>
              <a:rPr lang="en-US" dirty="0" smtClean="0"/>
              <a:t>Two context models are used by the first two bins separately, while one context model is shared by the last two bins. </a:t>
            </a:r>
          </a:p>
          <a:p>
            <a:r>
              <a:rPr lang="en-US" dirty="0" smtClean="0"/>
              <a:t>Problem 2</a:t>
            </a:r>
          </a:p>
          <a:p>
            <a:pPr lvl="1"/>
            <a:r>
              <a:rPr lang="en-US" dirty="0" smtClean="0"/>
              <a:t>RGB videos are typically different from YUV videos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JCTVC-P0066: Large value works as a scaling factor which is corresponding to the </a:t>
            </a:r>
            <a:r>
              <a:rPr lang="en-US" dirty="0" err="1" smtClean="0">
                <a:solidFill>
                  <a:srgbClr val="0000FF"/>
                </a:solidFill>
              </a:rPr>
              <a:t>bitdepth</a:t>
            </a:r>
            <a:r>
              <a:rPr lang="en-US" dirty="0" smtClean="0">
                <a:solidFill>
                  <a:srgbClr val="0000FF"/>
                </a:solidFill>
              </a:rPr>
              <a:t> difference equal to 4 (=C12-Y8).</a:t>
            </a:r>
          </a:p>
          <a:p>
            <a:pPr lvl="1"/>
            <a:r>
              <a:rPr lang="en-US" dirty="0" smtClean="0"/>
              <a:t>The proportion relationship among alphas is</a:t>
            </a:r>
          </a:p>
          <a:p>
            <a:pPr lvl="2"/>
            <a:r>
              <a:rPr lang="en-US" dirty="0" smtClean="0"/>
              <a:t>P(8)&gt;P(4)&gt;P(2)&gt;P(1)&gt; any of { P(-8), P(-4), P(-2), P(-1)}</a:t>
            </a:r>
          </a:p>
          <a:p>
            <a:pPr lvl="1"/>
            <a:r>
              <a:rPr lang="en-US" dirty="0" smtClean="0"/>
              <a:t>The current sign flag produces problems!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2"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3</a:t>
            </a:r>
            <a:endParaRPr lang="en-US" altLang="zh-TW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Methods for alpha representation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1189266"/>
            <a:ext cx="8054975" cy="4954588"/>
          </a:xfrm>
        </p:spPr>
        <p:txBody>
          <a:bodyPr/>
          <a:lstStyle/>
          <a:p>
            <a:r>
              <a:rPr lang="en-US" dirty="0" smtClean="0"/>
              <a:t>Method 1</a:t>
            </a:r>
          </a:p>
          <a:p>
            <a:pPr lvl="1"/>
            <a:r>
              <a:rPr lang="en-US" dirty="0" smtClean="0"/>
              <a:t>Add a context model to encode absolute value of alpha</a:t>
            </a:r>
          </a:p>
          <a:p>
            <a:pPr lvl="1"/>
            <a:r>
              <a:rPr lang="en-US" dirty="0" smtClean="0"/>
              <a:t>Make the 2 bits used to indentify 4,8 have their separate context model.</a:t>
            </a:r>
          </a:p>
          <a:p>
            <a:r>
              <a:rPr lang="en-US" dirty="0" smtClean="0"/>
              <a:t>Method 2 (Further Improvement for RGB)</a:t>
            </a:r>
          </a:p>
          <a:p>
            <a:pPr lvl="1"/>
            <a:r>
              <a:rPr lang="en-US" dirty="0" smtClean="0"/>
              <a:t>Alpha-parameter Predictive coding</a:t>
            </a:r>
          </a:p>
          <a:p>
            <a:pPr lvl="2"/>
            <a:r>
              <a:rPr lang="en-US" sz="2000" dirty="0" err="1" smtClean="0"/>
              <a:t>Pred</a:t>
            </a:r>
            <a:r>
              <a:rPr lang="en-US" sz="2000" dirty="0" smtClean="0"/>
              <a:t> value, </a:t>
            </a:r>
          </a:p>
          <a:p>
            <a:pPr lvl="3"/>
            <a:r>
              <a:rPr lang="en-US" sz="1600" dirty="0" smtClean="0"/>
              <a:t>5 bins used to identify 0, 8, 4, 2,1 and </a:t>
            </a:r>
            <a:r>
              <a:rPr lang="en-US" sz="1600" i="1" dirty="0" smtClean="0"/>
              <a:t>error</a:t>
            </a:r>
            <a:r>
              <a:rPr lang="en-US" sz="1600" dirty="0" smtClean="0"/>
              <a:t>, with 5 context model</a:t>
            </a:r>
          </a:p>
          <a:p>
            <a:pPr lvl="2"/>
            <a:r>
              <a:rPr lang="en-US" sz="2000" dirty="0" smtClean="0"/>
              <a:t>Remaining value</a:t>
            </a:r>
          </a:p>
          <a:p>
            <a:pPr lvl="3"/>
            <a:r>
              <a:rPr lang="en-US" sz="1600" dirty="0" smtClean="0"/>
              <a:t>( -8,-4,-2,-1) is fixed encoded with equal proportion in 2 bins.	</a:t>
            </a:r>
          </a:p>
          <a:p>
            <a:pPr marL="342900" lvl="3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sz="2400" dirty="0" smtClean="0">
                <a:solidFill>
                  <a:srgbClr val="000000"/>
                </a:solidFill>
                <a:cs typeface="+mn-cs"/>
              </a:rPr>
              <a:t>Method 1+2</a:t>
            </a:r>
          </a:p>
          <a:p>
            <a:pPr lvl="1"/>
            <a:r>
              <a:rPr lang="en-US" dirty="0" smtClean="0"/>
              <a:t>A flag in PPS extension to select method 1 or 2</a:t>
            </a:r>
          </a:p>
          <a:p>
            <a:pPr lvl="2"/>
            <a:r>
              <a:rPr lang="en-US" dirty="0" smtClean="0"/>
              <a:t>Encode RGB videos with Method 2, YUV videos with Method 1</a:t>
            </a:r>
          </a:p>
          <a:p>
            <a:pPr lvl="3"/>
            <a:endParaRPr lang="en-US" sz="1600" dirty="0" smtClean="0"/>
          </a:p>
          <a:p>
            <a:pPr lvl="2">
              <a:buNone/>
            </a:pPr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r>
              <a:rPr lang="en-US" altLang="zh-TW" dirty="0" smtClean="0"/>
              <a:t>4</a:t>
            </a:r>
            <a:endParaRPr lang="en-US" altLang="zh-TW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Method 2</a:t>
            </a:r>
          </a:p>
          <a:p>
            <a:pPr lvl="1"/>
            <a:r>
              <a:rPr lang="en-US" dirty="0" smtClean="0"/>
              <a:t>Syntax</a:t>
            </a:r>
          </a:p>
          <a:p>
            <a:pPr lvl="1"/>
            <a:r>
              <a:rPr lang="en-US" dirty="0" err="1" smtClean="0"/>
              <a:t>Binarization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016B79B0-B67B-4736-82ED-F38650BA574F}" type="slidenum">
              <a:rPr lang="ja-JP" altLang="en-US" smtClean="0"/>
              <a:pPr>
                <a:defRPr/>
              </a:pPr>
              <a:t>5</a:t>
            </a:fld>
            <a:endParaRPr lang="en-US" altLang="ja-JP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786182" y="1123950"/>
          <a:ext cx="4714908" cy="1090605"/>
        </p:xfrm>
        <a:graphic>
          <a:graphicData uri="http://schemas.openxmlformats.org/drawingml/2006/table">
            <a:tbl>
              <a:tblPr/>
              <a:tblGrid>
                <a:gridCol w="4714908"/>
              </a:tblGrid>
              <a:tr h="36353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>
                          <a:latin typeface="Times New Roman"/>
                          <a:ea typeface="Times New Roman"/>
                          <a:cs typeface="Times"/>
                        </a:rPr>
                        <a:t>	    </a:t>
                      </a:r>
                      <a:r>
                        <a:rPr lang="en-GB" sz="1800" b="1">
                          <a:latin typeface="Times New Roman"/>
                          <a:ea typeface="Times New Roman"/>
                          <a:cs typeface="Times"/>
                        </a:rPr>
                        <a:t>log2_res_scale_pred_4minus</a:t>
                      </a:r>
                      <a:r>
                        <a:rPr lang="en-GB" sz="1800">
                          <a:latin typeface="Times New Roman"/>
                          <a:ea typeface="Times New Roman"/>
                          <a:cs typeface="Times"/>
                        </a:rPr>
                        <a:t>[ c ]</a:t>
                      </a:r>
                      <a:endParaRPr lang="en-US" sz="140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53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>
                          <a:latin typeface="Times New Roman"/>
                          <a:ea typeface="Times New Roman"/>
                          <a:cs typeface="Times"/>
                        </a:rPr>
                        <a:t>	    if( log2_res_scale_pred_plus1[ c ]  !=  5 )</a:t>
                      </a:r>
                      <a:endParaRPr lang="en-US" sz="140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53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>
                          <a:latin typeface="Times New Roman"/>
                          <a:ea typeface="Times New Roman"/>
                          <a:cs typeface="Times"/>
                        </a:rPr>
                        <a:t>		    </a:t>
                      </a:r>
                      <a:r>
                        <a:rPr lang="en-GB" sz="1800" b="1" dirty="0">
                          <a:latin typeface="Times"/>
                          <a:ea typeface="Times New Roman"/>
                          <a:cs typeface="Times New Roman"/>
                        </a:rPr>
                        <a:t>log2_res_scale_neg</a:t>
                      </a:r>
                      <a:r>
                        <a:rPr lang="en-GB" sz="1800" dirty="0">
                          <a:latin typeface="Times New Roman"/>
                          <a:ea typeface="Times New Roman"/>
                          <a:cs typeface="Times"/>
                        </a:rPr>
                        <a:t>[ c ]</a:t>
                      </a:r>
                      <a:endParaRPr lang="en-US" sz="140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857224" y="2659380"/>
          <a:ext cx="8072494" cy="2834640"/>
        </p:xfrm>
        <a:graphic>
          <a:graphicData uri="http://schemas.openxmlformats.org/drawingml/2006/table">
            <a:tbl>
              <a:tblPr/>
              <a:tblGrid>
                <a:gridCol w="1500198"/>
                <a:gridCol w="3357586"/>
                <a:gridCol w="3214710"/>
              </a:tblGrid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Times New Roman"/>
                        </a:rPr>
                        <a:t>Alpha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log2_res_scale_pred_4minus[ c ]</a:t>
                      </a: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log2_res_scale_neg [ c ]</a:t>
                      </a: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      0(0)</a:t>
                      </a: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Na</a:t>
                      </a: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      1(10)</a:t>
                      </a: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Na</a:t>
                      </a: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      2(110)</a:t>
                      </a: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Na</a:t>
                      </a: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      3(1110)</a:t>
                      </a: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Na</a:t>
                      </a: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      4(11110)</a:t>
                      </a: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Na</a:t>
                      </a: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-1</a:t>
                      </a: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      5(11111)</a:t>
                      </a: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0(00)</a:t>
                      </a: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-2</a:t>
                      </a: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      5(11111)</a:t>
                      </a: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1(01)</a:t>
                      </a: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-4</a:t>
                      </a: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      5(11111)</a:t>
                      </a: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2(10)</a:t>
                      </a: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-8</a:t>
                      </a: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      5(11111)</a:t>
                      </a: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3(11)</a:t>
                      </a: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9" y="1123950"/>
            <a:ext cx="9001188" cy="4954588"/>
          </a:xfrm>
        </p:spPr>
        <p:txBody>
          <a:bodyPr/>
          <a:lstStyle/>
          <a:p>
            <a:r>
              <a:rPr lang="en-US" dirty="0" smtClean="0"/>
              <a:t>Method 1</a:t>
            </a:r>
          </a:p>
          <a:p>
            <a:pPr lvl="1"/>
            <a:r>
              <a:rPr lang="en-CA" dirty="0" smtClean="0"/>
              <a:t> Average gains for groups of AHG8 videos, for Y, U, V or G, B, R</a:t>
            </a:r>
          </a:p>
          <a:p>
            <a:pPr lvl="2"/>
            <a:r>
              <a:rPr lang="en-CA" dirty="0" smtClean="0"/>
              <a:t>0.1%~0.3% at AI and RA,0.1%~1.2% in LDB for YUV</a:t>
            </a:r>
          </a:p>
          <a:p>
            <a:pPr lvl="2"/>
            <a:r>
              <a:rPr lang="en-CA" dirty="0" smtClean="0"/>
              <a:t>0.2%~0.4% at AI, -0.1%~0.4% at RA, 0.1%~1.0% in LDB for RGB</a:t>
            </a:r>
          </a:p>
          <a:p>
            <a:pPr lvl="1"/>
            <a:r>
              <a:rPr lang="en-CA" dirty="0" smtClean="0"/>
              <a:t>Average gains for groups AHG 5 videos, for Y, U, V or G, B, R </a:t>
            </a:r>
          </a:p>
          <a:p>
            <a:pPr lvl="2"/>
            <a:r>
              <a:rPr lang="en-CA" dirty="0" smtClean="0"/>
              <a:t>0.02%~0.05% at AI, -0.08%~0.12% at RA, -0.04%~0.25% in LDB for YUV</a:t>
            </a:r>
          </a:p>
          <a:p>
            <a:pPr lvl="2"/>
            <a:r>
              <a:rPr lang="en-CA" dirty="0" smtClean="0"/>
              <a:t>0.1%~0.5% at AI, 0.2%~0.6% at RA, 0.3%~0.9% in LDB for RGB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6</a:t>
            </a:r>
            <a:endParaRPr lang="en-US" altLang="zh-TW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19" y="1123950"/>
            <a:ext cx="8858281" cy="4954588"/>
          </a:xfrm>
        </p:spPr>
        <p:txBody>
          <a:bodyPr/>
          <a:lstStyle/>
          <a:p>
            <a:r>
              <a:rPr lang="en-US" dirty="0" smtClean="0"/>
              <a:t>Method 1+2</a:t>
            </a:r>
          </a:p>
          <a:p>
            <a:pPr lvl="1"/>
            <a:r>
              <a:rPr lang="en-CA" dirty="0" smtClean="0"/>
              <a:t>Average gains for groups of AHG8 videos, for Y, U, V or G, B, R</a:t>
            </a:r>
          </a:p>
          <a:p>
            <a:pPr lvl="2"/>
            <a:r>
              <a:rPr lang="en-CA" dirty="0" smtClean="0"/>
              <a:t>0.1%~0.3% at AI and RA,0.1%~1.2% in LDB for YUV</a:t>
            </a:r>
          </a:p>
          <a:p>
            <a:pPr lvl="2"/>
            <a:r>
              <a:rPr lang="en-CA" dirty="0" smtClean="0"/>
              <a:t>0.1%~0.8% at AI, 0.3%~0.7% at RA, 0.1%~1.8% in LDB for RGB;  </a:t>
            </a:r>
          </a:p>
          <a:p>
            <a:pPr lvl="1"/>
            <a:r>
              <a:rPr lang="en-CA" dirty="0" smtClean="0"/>
              <a:t>Average gains for groups AHG 5 videos, for Y, U, V or G, B, R </a:t>
            </a:r>
          </a:p>
          <a:p>
            <a:pPr lvl="2"/>
            <a:r>
              <a:rPr lang="en-CA" dirty="0" smtClean="0"/>
              <a:t>0.02%~0.05% at AI, -0.08%~0.12% at RA, -0.04%~0.25% in LDB for YUV</a:t>
            </a:r>
          </a:p>
          <a:p>
            <a:pPr lvl="2"/>
            <a:r>
              <a:rPr lang="en-CA" dirty="0" smtClean="0"/>
              <a:t>0.1%~0.5% at AI, 0.3%~0.8% at RA, 0.4%~1.1% in LDB for RGB.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7</a:t>
            </a:r>
            <a:endParaRPr lang="en-US" altLang="zh-TW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AHG 8 results for Method 1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3</a:t>
            </a:r>
            <a:endParaRPr lang="en-US" altLang="zh-TW" dirty="0"/>
          </a:p>
        </p:txBody>
      </p:sp>
      <p:pic>
        <p:nvPicPr>
          <p:cNvPr id="22530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500174"/>
            <a:ext cx="7043011" cy="539496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17002</TotalTime>
  <Words>700</Words>
  <Application>Microsoft Office PowerPoint</Application>
  <PresentationFormat>On-screen Show (4:3)</PresentationFormat>
  <Paragraphs>149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Corporate ppt templatel_Confidential A</vt:lpstr>
      <vt:lpstr>JCTVC-P0154  AHG 8 and AHG5: New Alpha Parameter Coding Methods for Inter-component Residual Prediction in HEVC-RExt</vt:lpstr>
      <vt:lpstr>Outline</vt:lpstr>
      <vt:lpstr>Background of Alpha Parameter Coding</vt:lpstr>
      <vt:lpstr>Problems</vt:lpstr>
      <vt:lpstr>Methods for alpha representation</vt:lpstr>
      <vt:lpstr>Methods</vt:lpstr>
      <vt:lpstr>Results</vt:lpstr>
      <vt:lpstr>Results</vt:lpstr>
      <vt:lpstr>Results</vt:lpstr>
      <vt:lpstr>Results</vt:lpstr>
      <vt:lpstr>Results</vt:lpstr>
      <vt:lpstr>Results</vt:lpstr>
      <vt:lpstr>Thank you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mtk30288</cp:lastModifiedBy>
  <cp:revision>1981</cp:revision>
  <dcterms:created xsi:type="dcterms:W3CDTF">2008-02-20T09:40:59Z</dcterms:created>
  <dcterms:modified xsi:type="dcterms:W3CDTF">2014-01-11T18:18:11Z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316252788</vt:i4>
  </property>
  <property fmtid="{D5CDD505-2E9C-101B-9397-08002B2CF9AE}" pid="3" name="_NewReviewCycle">
    <vt:lpwstr/>
  </property>
  <property fmtid="{D5CDD505-2E9C-101B-9397-08002B2CF9AE}" pid="4" name="_EmailSubject">
    <vt:lpwstr>Another discovery for the usage of our methods in JCTVC-P0154</vt:lpwstr>
  </property>
  <property fmtid="{D5CDD505-2E9C-101B-9397-08002B2CF9AE}" pid="5" name="_AuthorEmail">
    <vt:lpwstr>Xianguo.Zhang@mediatek.com</vt:lpwstr>
  </property>
  <property fmtid="{D5CDD505-2E9C-101B-9397-08002B2CF9AE}" pid="6" name="_AuthorEmailDisplayName">
    <vt:lpwstr>Xianguo Zhang (张贤国)</vt:lpwstr>
  </property>
  <property fmtid="{D5CDD505-2E9C-101B-9397-08002B2CF9AE}" pid="7" name="_PreviousAdHocReviewCycleID">
    <vt:i4>-480806366</vt:i4>
  </property>
</Properties>
</file>