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78" r:id="rId5"/>
    <p:sldId id="284" r:id="rId6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99FF"/>
    <a:srgbClr val="66CCFF"/>
    <a:srgbClr val="00ADEA"/>
    <a:srgbClr val="DDCCD4"/>
    <a:srgbClr val="EFE7EB"/>
    <a:srgbClr val="5F5F5F"/>
    <a:srgbClr val="727D84"/>
    <a:srgbClr val="98A4AB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0929"/>
  </p:normalViewPr>
  <p:slideViewPr>
    <p:cSldViewPr>
      <p:cViewPr varScale="1">
        <p:scale>
          <a:sx n="117" d="100"/>
          <a:sy n="117" d="100"/>
        </p:scale>
        <p:origin x="-1656" y="-102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13/01/2014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65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433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13-Jan-14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chemeClr val="tx1"/>
                </a:solidFill>
              </a:rPr>
              <a:t>JCTVC-P0127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AHG14: </a:t>
            </a:r>
            <a:r>
              <a:rPr lang="en-US" dirty="0" smtClean="0">
                <a:solidFill>
                  <a:schemeClr val="tx1"/>
                </a:solidFill>
              </a:rPr>
              <a:t>On a profile supporting CGS in SHVC</a:t>
            </a:r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-36512" y="3571875"/>
            <a:ext cx="9108504" cy="1076325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fr-FR" sz="3600" dirty="0" smtClean="0">
                <a:solidFill>
                  <a:schemeClr val="tx1"/>
                </a:solidFill>
              </a:rPr>
              <a:t> </a:t>
            </a:r>
            <a:r>
              <a:rPr lang="fr-FR" sz="1600" b="1" i="1" u="sng" dirty="0">
                <a:solidFill>
                  <a:schemeClr val="tx1"/>
                </a:solidFill>
              </a:rPr>
              <a:t>A</a:t>
            </a:r>
            <a:r>
              <a:rPr lang="fr-FR" sz="1600" b="1" i="1" u="sng" dirty="0">
                <a:solidFill>
                  <a:schemeClr val="tx1"/>
                </a:solidFill>
              </a:rPr>
              <a:t>. Duenas</a:t>
            </a:r>
            <a:r>
              <a:rPr lang="fr-FR" sz="1500" i="1" dirty="0">
                <a:solidFill>
                  <a:schemeClr val="tx1"/>
                </a:solidFill>
              </a:rPr>
              <a:t>, </a:t>
            </a:r>
            <a:r>
              <a:rPr lang="fr-FR" sz="1600" i="1" dirty="0">
                <a:solidFill>
                  <a:schemeClr val="tx1"/>
                </a:solidFill>
              </a:rPr>
              <a:t>E. </a:t>
            </a:r>
            <a:r>
              <a:rPr lang="fr-FR" sz="1600" i="1" dirty="0" err="1">
                <a:solidFill>
                  <a:schemeClr val="tx1"/>
                </a:solidFill>
              </a:rPr>
              <a:t>Alshina</a:t>
            </a:r>
            <a:r>
              <a:rPr lang="fr-FR" sz="1500" i="1" dirty="0">
                <a:solidFill>
                  <a:schemeClr val="tx1"/>
                </a:solidFill>
              </a:rPr>
              <a:t>, </a:t>
            </a:r>
            <a:r>
              <a:rPr lang="fr-FR" sz="1600" i="1" dirty="0" smtClean="0">
                <a:solidFill>
                  <a:schemeClr val="tx1"/>
                </a:solidFill>
              </a:rPr>
              <a:t>P</a:t>
            </a:r>
            <a:r>
              <a:rPr lang="fr-FR" sz="1600" i="1" dirty="0" smtClean="0">
                <a:solidFill>
                  <a:schemeClr val="tx1"/>
                </a:solidFill>
              </a:rPr>
              <a:t>. Andrivon</a:t>
            </a:r>
            <a:r>
              <a:rPr lang="fr-FR" sz="1600" dirty="0">
                <a:solidFill>
                  <a:schemeClr val="tx1"/>
                </a:solidFill>
              </a:rPr>
              <a:t>,</a:t>
            </a:r>
            <a:r>
              <a:rPr lang="fr-FR" sz="1600" dirty="0" smtClean="0">
                <a:solidFill>
                  <a:schemeClr val="tx1"/>
                </a:solidFill>
              </a:rPr>
              <a:t> P. Bordes</a:t>
            </a:r>
            <a:r>
              <a:rPr lang="fr-FR" sz="1600" dirty="0">
                <a:solidFill>
                  <a:schemeClr val="tx1"/>
                </a:solidFill>
              </a:rPr>
              <a:t>, </a:t>
            </a:r>
            <a:r>
              <a:rPr lang="fr-FR" sz="1600" dirty="0" smtClean="0">
                <a:solidFill>
                  <a:schemeClr val="tx1"/>
                </a:solidFill>
              </a:rPr>
              <a:t>J. Chen, X</a:t>
            </a:r>
            <a:r>
              <a:rPr lang="fr-FR" sz="1600" dirty="0">
                <a:solidFill>
                  <a:schemeClr val="tx1"/>
                </a:solidFill>
              </a:rPr>
              <a:t>. </a:t>
            </a:r>
            <a:r>
              <a:rPr lang="fr-FR" sz="1600" dirty="0" smtClean="0">
                <a:solidFill>
                  <a:schemeClr val="tx1"/>
                </a:solidFill>
              </a:rPr>
              <a:t>Ducloux, E. François</a:t>
            </a:r>
            <a:r>
              <a:rPr lang="fr-FR" sz="1600" dirty="0">
                <a:solidFill>
                  <a:schemeClr val="tx1"/>
                </a:solidFill>
              </a:rPr>
              <a:t>, </a:t>
            </a:r>
            <a:r>
              <a:rPr lang="fr-FR" sz="1600" dirty="0" smtClean="0">
                <a:solidFill>
                  <a:schemeClr val="tx1"/>
                </a:solidFill>
              </a:rPr>
              <a:t>X. Li, A</a:t>
            </a:r>
            <a:r>
              <a:rPr lang="fr-FR" sz="1600" dirty="0">
                <a:solidFill>
                  <a:schemeClr val="tx1"/>
                </a:solidFill>
              </a:rPr>
              <a:t>. </a:t>
            </a:r>
            <a:r>
              <a:rPr lang="fr-FR" sz="1600" dirty="0" smtClean="0">
                <a:solidFill>
                  <a:schemeClr val="tx1"/>
                </a:solidFill>
              </a:rPr>
              <a:t>Segall, K. </a:t>
            </a:r>
            <a:r>
              <a:rPr lang="fr-FR" sz="1600" dirty="0" err="1" smtClean="0">
                <a:solidFill>
                  <a:schemeClr val="tx1"/>
                </a:solidFill>
              </a:rPr>
              <a:t>Ugur</a:t>
            </a:r>
            <a:r>
              <a:rPr lang="fr-FR" sz="1600" dirty="0" smtClean="0">
                <a:solidFill>
                  <a:schemeClr val="tx1"/>
                </a:solidFill>
              </a:rPr>
              <a:t>, Y. </a:t>
            </a:r>
            <a:r>
              <a:rPr lang="fr-FR" sz="1600" dirty="0" err="1" smtClean="0">
                <a:solidFill>
                  <a:schemeClr val="tx1"/>
                </a:solidFill>
              </a:rPr>
              <a:t>Ye</a:t>
            </a:r>
            <a:endParaRPr lang="fr-FR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fr-FR" sz="1900" i="1" dirty="0" smtClean="0">
                <a:solidFill>
                  <a:schemeClr val="tx1"/>
                </a:solidFill>
              </a:rPr>
              <a:t>Interdigital, </a:t>
            </a:r>
            <a:r>
              <a:rPr lang="fr-FR" sz="1900" i="1" dirty="0" err="1" smtClean="0">
                <a:solidFill>
                  <a:schemeClr val="tx1"/>
                </a:solidFill>
              </a:rPr>
              <a:t>NGCodec</a:t>
            </a:r>
            <a:r>
              <a:rPr lang="fr-FR" sz="1900" i="1" dirty="0" smtClean="0">
                <a:solidFill>
                  <a:schemeClr val="tx1"/>
                </a:solidFill>
              </a:rPr>
              <a:t>, Nokia, </a:t>
            </a:r>
            <a:r>
              <a:rPr lang="fr-FR" sz="1900" i="1" dirty="0" err="1" smtClean="0">
                <a:solidFill>
                  <a:schemeClr val="tx1"/>
                </a:solidFill>
              </a:rPr>
              <a:t>Qualcomm</a:t>
            </a:r>
            <a:r>
              <a:rPr lang="fr-FR" sz="1900" i="1" dirty="0" smtClean="0">
                <a:solidFill>
                  <a:schemeClr val="tx1"/>
                </a:solidFill>
              </a:rPr>
              <a:t>, </a:t>
            </a:r>
            <a:r>
              <a:rPr lang="fr-FR" sz="1900" i="1" dirty="0" smtClean="0">
                <a:solidFill>
                  <a:schemeClr val="tx1"/>
                </a:solidFill>
              </a:rPr>
              <a:t>Samsung, Sharp</a:t>
            </a:r>
            <a:r>
              <a:rPr lang="fr-FR" sz="1900" i="1" dirty="0" smtClean="0">
                <a:solidFill>
                  <a:schemeClr val="tx1"/>
                </a:solidFill>
              </a:rPr>
              <a:t>, Technicolor, Thomson </a:t>
            </a:r>
            <a:r>
              <a:rPr lang="fr-FR" sz="1900" i="1" dirty="0" err="1" smtClean="0">
                <a:solidFill>
                  <a:schemeClr val="tx1"/>
                </a:solidFill>
              </a:rPr>
              <a:t>Video</a:t>
            </a:r>
            <a:r>
              <a:rPr lang="fr-FR" sz="1900" i="1" dirty="0" smtClean="0">
                <a:solidFill>
                  <a:schemeClr val="tx1"/>
                </a:solidFill>
              </a:rPr>
              <a:t> Networks </a:t>
            </a:r>
          </a:p>
          <a:p>
            <a:pPr marL="0" indent="0" eaLnBrk="1" hangingPunct="1">
              <a:defRPr/>
            </a:pP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7238" y="5181913"/>
            <a:ext cx="78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16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JCT-VC Meeting: San José, 9 – 17 Jan.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928670"/>
            <a:ext cx="8839200" cy="5236634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b="1" dirty="0" smtClean="0"/>
              <a:t>Context</a:t>
            </a:r>
          </a:p>
          <a:p>
            <a:pPr lvl="2"/>
            <a:r>
              <a:rPr lang="en-US" dirty="0" smtClean="0"/>
              <a:t>CGS use cases and requirements defined in May 2012 (MPEG100)</a:t>
            </a:r>
          </a:p>
          <a:p>
            <a:pPr lvl="2"/>
            <a:r>
              <a:rPr lang="en-US" dirty="0" smtClean="0"/>
              <a:t>CGS is a realistic SHVC deployment opportunity</a:t>
            </a:r>
          </a:p>
          <a:p>
            <a:pPr lvl="2"/>
            <a:r>
              <a:rPr lang="en-US" dirty="0" smtClean="0"/>
              <a:t>SCE1 on Color Gamut and bit depth scalability with converging conditions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b="1" dirty="0"/>
              <a:t>M</a:t>
            </a:r>
            <a:r>
              <a:rPr lang="en-US" b="1" dirty="0" smtClean="0"/>
              <a:t>ainstream applications</a:t>
            </a:r>
          </a:p>
          <a:p>
            <a:pPr lvl="2"/>
            <a:r>
              <a:rPr lang="en-US" u="sng" dirty="0" smtClean="0"/>
              <a:t>IPTV</a:t>
            </a:r>
            <a:r>
              <a:rPr lang="en-US" dirty="0" smtClean="0"/>
              <a:t>: HEVC HD (1080p) Rec.709 8-bit </a:t>
            </a:r>
            <a:r>
              <a:rPr lang="en-US" dirty="0" err="1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HEVC </a:t>
            </a:r>
            <a:r>
              <a:rPr lang="en-US" dirty="0" smtClean="0">
                <a:sym typeface="Wingdings" panose="05000000000000000000" pitchFamily="2" charset="2"/>
              </a:rPr>
              <a:t>UHD (2160p) Rec.2020 10-bit</a:t>
            </a:r>
          </a:p>
          <a:p>
            <a:pPr lvl="2"/>
            <a:r>
              <a:rPr lang="en-US" u="sng" dirty="0" smtClean="0">
                <a:sym typeface="Wingdings" panose="05000000000000000000" pitchFamily="2" charset="2"/>
              </a:rPr>
              <a:t>UHD forward compatibility</a:t>
            </a:r>
            <a:r>
              <a:rPr lang="en-US" dirty="0" smtClean="0">
                <a:sym typeface="Wingdings" panose="05000000000000000000" pitchFamily="2" charset="2"/>
              </a:rPr>
              <a:t>: UHD(2160p) Rec.709 </a:t>
            </a:r>
            <a:r>
              <a:rPr lang="en-US" dirty="0" err="1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UHD(2160p) Rec.2020</a:t>
            </a:r>
          </a:p>
          <a:p>
            <a:pPr lvl="2"/>
            <a:r>
              <a:rPr lang="en-US" dirty="0" smtClean="0"/>
              <a:t>Commercial </a:t>
            </a:r>
            <a:r>
              <a:rPr lang="en-US" dirty="0" err="1" smtClean="0"/>
              <a:t>Req</a:t>
            </a:r>
            <a:r>
              <a:rPr lang="en-US" dirty="0" smtClean="0"/>
              <a:t> </a:t>
            </a:r>
            <a:r>
              <a:rPr lang="en-US" dirty="0" smtClean="0"/>
              <a:t>and use cases discussions opened in a DVB CM-AVC group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b="1" dirty="0" smtClean="0"/>
              <a:t>Suggested approach</a:t>
            </a:r>
          </a:p>
          <a:p>
            <a:pPr lvl="2"/>
            <a:r>
              <a:rPr lang="en-US" dirty="0" smtClean="0"/>
              <a:t>Establish LS with DVB CM-AVC (use cases, </a:t>
            </a:r>
            <a:r>
              <a:rPr lang="en-US" dirty="0" err="1" smtClean="0"/>
              <a:t>perf</a:t>
            </a:r>
            <a:r>
              <a:rPr lang="en-US" dirty="0" smtClean="0"/>
              <a:t>, </a:t>
            </a:r>
            <a:r>
              <a:rPr lang="en-US" dirty="0" err="1" smtClean="0"/>
              <a:t>cpxity</a:t>
            </a:r>
            <a:r>
              <a:rPr lang="en-US" dirty="0" smtClean="0"/>
              <a:t>, requirements…)</a:t>
            </a:r>
          </a:p>
          <a:p>
            <a:pPr lvl="2"/>
            <a:r>
              <a:rPr lang="en-US" dirty="0" smtClean="0"/>
              <a:t>Define a profile for CGS considering expressed requirement</a:t>
            </a:r>
          </a:p>
          <a:p>
            <a:pPr lvl="2"/>
            <a:r>
              <a:rPr lang="en-US" dirty="0" smtClean="0"/>
              <a:t>Consider high performance in comparison to simulcast</a:t>
            </a:r>
          </a:p>
          <a:p>
            <a:pPr lvl="2"/>
            <a:endParaRPr lang="en-US" sz="1800" dirty="0" smtClean="0"/>
          </a:p>
          <a:p>
            <a:pPr marL="266700" lvl="2" indent="0">
              <a:buNone/>
            </a:pP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u="sng" dirty="0" smtClean="0"/>
              <a:t>Color Gamut and bit depth scalability: toward a SHVC profile</a:t>
            </a:r>
            <a:endParaRPr lang="en-US" sz="2400" u="sng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smtClean="0"/>
              <a:t>JCTVC-P0127</a:t>
            </a:r>
            <a:endParaRPr lang="en-US" sz="160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184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846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194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technicoloMaster</vt:lpstr>
      <vt:lpstr>JCTVC-P0127 AHG14: On a profile supporting CGS in SHVC</vt:lpstr>
      <vt:lpstr>Color Gamut and bit depth scalability: toward a SHVC profile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Andrivon Pierre</cp:lastModifiedBy>
  <cp:revision>322</cp:revision>
  <dcterms:created xsi:type="dcterms:W3CDTF">2014-01-13T23:17:07Z</dcterms:created>
  <dcterms:modified xsi:type="dcterms:W3CDTF">2014-01-14T00:05:14Z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