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78" r:id="rId5"/>
    <p:sldId id="284" r:id="rId6"/>
    <p:sldId id="287" r:id="rId7"/>
    <p:sldId id="290" r:id="rId8"/>
    <p:sldId id="285" r:id="rId9"/>
    <p:sldId id="288" r:id="rId10"/>
    <p:sldId id="289" r:id="rId11"/>
  </p:sldIdLst>
  <p:sldSz cx="9144000" cy="6858000" type="screen4x3"/>
  <p:notesSz cx="6735763" cy="98694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6699FF"/>
    <a:srgbClr val="66CCFF"/>
    <a:srgbClr val="00ADEA"/>
    <a:srgbClr val="DDCCD4"/>
    <a:srgbClr val="EFE7EB"/>
    <a:srgbClr val="5F5F5F"/>
    <a:srgbClr val="727D84"/>
    <a:srgbClr val="98A4AB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08" autoAdjust="0"/>
    <p:restoredTop sz="90929"/>
  </p:normalViewPr>
  <p:slideViewPr>
    <p:cSldViewPr>
      <p:cViewPr varScale="1">
        <p:scale>
          <a:sx n="117" d="100"/>
          <a:sy n="117" d="100"/>
        </p:scale>
        <p:origin x="-1656" y="-90"/>
      </p:cViewPr>
      <p:guideLst>
        <p:guide orient="horz" pos="4319"/>
        <p:guide orient="horz" pos="935"/>
        <p:guide orient="horz" pos="3793"/>
        <p:guide pos="5575"/>
        <p:guide pos="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42" y="-78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890CE-DB31-463F-8028-A8E27987217A}" type="datetimeFigureOut">
              <a:rPr lang="fr-FR" smtClean="0"/>
              <a:pPr/>
              <a:t>13/01/2014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A5746-BE8F-4B23-9763-E87458FEFC5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650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2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2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FBAD0F-58A3-483C-A1FE-435E7D62486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433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1DB34-AEC4-4503-B4E0-35749FEEBC34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627" y="71415"/>
            <a:ext cx="8791575" cy="1143000"/>
          </a:xfrm>
        </p:spPr>
        <p:txBody>
          <a:bodyPr tIns="0" bIns="0" anchor="b"/>
          <a:lstStyle>
            <a:lvl1pPr algn="r">
              <a:defRPr>
                <a:solidFill>
                  <a:srgbClr val="2A2A2A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627" y="1214415"/>
            <a:ext cx="8791575" cy="457200"/>
          </a:xfrm>
        </p:spPr>
        <p:txBody>
          <a:bodyPr tIns="0" bIns="0"/>
          <a:lstStyle>
            <a:lvl1pPr algn="r">
              <a:defRPr sz="2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subtitle</a:t>
            </a:r>
            <a:endParaRPr lang="en-US" noProof="0" dirty="0"/>
          </a:p>
        </p:txBody>
      </p:sp>
      <p:sp>
        <p:nvSpPr>
          <p:cNvPr id="27" name="Rectangle 7"/>
          <p:cNvSpPr>
            <a:spLocks noChangeArrowheads="1"/>
          </p:cNvSpPr>
          <p:nvPr userDrawn="1"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marL="266700" indent="-266700">
              <a:defRPr>
                <a:solidFill>
                  <a:srgbClr val="2A2A2A"/>
                </a:solidFill>
              </a:defRPr>
            </a:lvl2pPr>
            <a:lvl3pPr marL="542925" indent="-276225">
              <a:defRPr>
                <a:solidFill>
                  <a:srgbClr val="2A2A2A"/>
                </a:solidFill>
              </a:defRPr>
            </a:lvl3pPr>
            <a:lvl4pPr marL="809625" indent="-266700">
              <a:defRPr>
                <a:solidFill>
                  <a:srgbClr val="2A2A2A"/>
                </a:solidFill>
              </a:defRPr>
            </a:lvl4pPr>
            <a:lvl5pPr marL="1076325" indent="-266700">
              <a:defRPr>
                <a:solidFill>
                  <a:srgbClr val="2A2A2A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270EAF-BFA1-4AD6-9D81-4359FAD1F31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1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6357957"/>
            <a:ext cx="9144000" cy="500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2143125"/>
            <a:ext cx="9144000" cy="3200400"/>
          </a:xfrm>
          <a:prstGeom prst="rect">
            <a:avLst/>
          </a:prstGeom>
          <a:solidFill>
            <a:srgbClr val="7B7B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0" y="1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itre 38"/>
          <p:cNvSpPr>
            <a:spLocks noGrp="1"/>
          </p:cNvSpPr>
          <p:nvPr userDrawn="1">
            <p:ph type="title" hasCustomPrompt="1"/>
          </p:nvPr>
        </p:nvSpPr>
        <p:spPr>
          <a:xfrm>
            <a:off x="328583" y="2428875"/>
            <a:ext cx="8521731" cy="1143000"/>
          </a:xfrm>
        </p:spPr>
        <p:txBody>
          <a:bodyPr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4" name="Espace réservé du texte 4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14326" y="3571891"/>
            <a:ext cx="8536309" cy="500052"/>
          </a:xfrm>
        </p:spPr>
        <p:txBody>
          <a:bodyPr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grpSp>
        <p:nvGrpSpPr>
          <p:cNvPr id="18" name="Group 9"/>
          <p:cNvGrpSpPr>
            <a:grpSpLocks/>
          </p:cNvGrpSpPr>
          <p:nvPr userDrawn="1"/>
        </p:nvGrpSpPr>
        <p:grpSpPr bwMode="auto">
          <a:xfrm>
            <a:off x="0" y="4843479"/>
            <a:ext cx="9144000" cy="2014539"/>
            <a:chOff x="0" y="3045"/>
            <a:chExt cx="5760" cy="1269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0" y="3120"/>
              <a:ext cx="823" cy="1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823" y="3264"/>
              <a:ext cx="823" cy="10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1646" y="3216"/>
              <a:ext cx="823" cy="10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2469" y="3045"/>
              <a:ext cx="822" cy="1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3291" y="3186"/>
              <a:ext cx="823" cy="11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4114" y="3297"/>
              <a:ext cx="823" cy="10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4937" y="3111"/>
              <a:ext cx="823" cy="12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7833" y="5723160"/>
            <a:ext cx="2212616" cy="8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5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6CCD59-4062-48CE-A65F-00CB3BE5B2D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5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1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BEBFAB-EF46-42A4-B2A0-EF472DEE164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1"/>
            <a:ext cx="8597900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5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5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9CD7BF-7996-4CFF-A357-CB4F255262C6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FA0E3F-A84F-4C38-B31C-F2180DBCA084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Rectangle 2"/>
          <p:cNvSpPr/>
          <p:nvPr userDrawn="1"/>
        </p:nvSpPr>
        <p:spPr>
          <a:xfrm>
            <a:off x="142844" y="1142985"/>
            <a:ext cx="8858312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1000" y="785794"/>
            <a:ext cx="8597900" cy="53006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998826-A65D-4C0D-ADEB-E0949BA9C2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1001" y="76201"/>
            <a:ext cx="8583613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2"/>
            <a:ext cx="8458200" cy="638175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86300" y="781050"/>
            <a:ext cx="4152900" cy="5238751"/>
          </a:xfrm>
        </p:spPr>
        <p:txBody>
          <a:bodyPr>
            <a:normAutofit/>
          </a:bodyPr>
          <a:lstStyle/>
          <a:p>
            <a:r>
              <a:rPr lang="en-US" dirty="0" smtClean="0"/>
              <a:t>Click icon to add chart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381002" y="6553200"/>
            <a:ext cx="295275" cy="152400"/>
          </a:xfrm>
        </p:spPr>
        <p:txBody>
          <a:bodyPr/>
          <a:lstStyle>
            <a:lvl1pPr>
              <a:defRPr/>
            </a:lvl1pPr>
          </a:lstStyle>
          <a:p>
            <a:fld id="{57C5AF71-8E3A-49A6-AB4B-BC4335BFE2F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1050"/>
            <a:ext cx="4152900" cy="5238751"/>
          </a:xfrm>
        </p:spPr>
        <p:txBody>
          <a:bodyPr>
            <a:normAutofit/>
          </a:bodyPr>
          <a:lstStyle>
            <a:lvl1pPr>
              <a:defRPr sz="2200"/>
            </a:lvl1pPr>
            <a:lvl2pPr marL="266700" indent="-266700">
              <a:defRPr sz="1800"/>
            </a:lvl2pPr>
            <a:lvl3pPr marL="542925" indent="-276225">
              <a:defRPr sz="1600"/>
            </a:lvl3pPr>
            <a:lvl4pPr marL="809625" indent="-266700">
              <a:defRPr sz="14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11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1" y="76201"/>
            <a:ext cx="8583613" cy="63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dirty="0" smtClean="0"/>
              <a:t>Click to edit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1" y="785795"/>
            <a:ext cx="858361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2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Trebuchet MS" pitchFamily="34" charset="0"/>
              </a:defRPr>
            </a:lvl1pPr>
          </a:lstStyle>
          <a:p>
            <a:fld id="{BD3591A1-4D0D-4372-AF02-FD29A1B3AC5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77035" y="714357"/>
            <a:ext cx="8583613" cy="1588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377035" y="6518787"/>
            <a:ext cx="6933953" cy="0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78929" y="6160542"/>
            <a:ext cx="1499447" cy="573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60" r:id="rId9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30000"/>
        </a:spcBef>
        <a:spcAft>
          <a:spcPct val="0"/>
        </a:spcAft>
        <a:defRPr sz="2200">
          <a:solidFill>
            <a:srgbClr val="7B7B7B"/>
          </a:solidFill>
          <a:latin typeface="Trebuchet MS" pitchFamily="34" charset="0"/>
          <a:ea typeface="+mn-ea"/>
          <a:cs typeface="+mn-cs"/>
        </a:defRPr>
      </a:lvl1pPr>
      <a:lvl2pPr marL="266700" indent="-266700" algn="l" rtl="0" eaLnBrk="1" fontAlgn="base" hangingPunct="1"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"/>
        <a:defRPr sz="2000">
          <a:solidFill>
            <a:srgbClr val="2A2A2A"/>
          </a:solidFill>
          <a:latin typeface="Trebuchet MS" pitchFamily="34" charset="0"/>
        </a:defRPr>
      </a:lvl2pPr>
      <a:lvl3pPr marL="542925" indent="-276225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60000"/>
            <a:lumOff val="40000"/>
          </a:schemeClr>
        </a:buClr>
        <a:buSzPct val="80000"/>
        <a:buFont typeface="Wingdings" pitchFamily="2" charset="2"/>
        <a:buChar char="n"/>
        <a:defRPr sz="1800">
          <a:solidFill>
            <a:srgbClr val="2A2A2A"/>
          </a:solidFill>
          <a:latin typeface="Trebuchet MS" pitchFamily="34" charset="0"/>
        </a:defRPr>
      </a:lvl3pPr>
      <a:lvl4pPr marL="8096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40000"/>
            <a:lumOff val="60000"/>
          </a:schemeClr>
        </a:buClr>
        <a:buSzPct val="80000"/>
        <a:buFont typeface="Wingdings" pitchFamily="2" charset="2"/>
        <a:buChar char="n"/>
        <a:defRPr sz="1600">
          <a:solidFill>
            <a:srgbClr val="2A2A2A"/>
          </a:solidFill>
          <a:latin typeface="Trebuchet MS" pitchFamily="34" charset="0"/>
        </a:defRPr>
      </a:lvl4pPr>
      <a:lvl5pPr marL="10763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20000"/>
            <a:lumOff val="80000"/>
          </a:schemeClr>
        </a:buClr>
        <a:buSzPct val="80000"/>
        <a:buFont typeface="Wingdings" pitchFamily="2" charset="2"/>
        <a:buChar char="n"/>
        <a:defRPr sz="1400">
          <a:solidFill>
            <a:srgbClr val="2A2A2A"/>
          </a:solidFill>
          <a:latin typeface="Trebuchet MS" pitchFamily="34" charset="0"/>
        </a:defRPr>
      </a:lvl5pPr>
      <a:lvl6pPr marL="29337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6pPr>
      <a:lvl7pPr marL="33909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7pPr>
      <a:lvl8pPr marL="38481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8pPr>
      <a:lvl9pPr marL="43053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28613" y="2428875"/>
            <a:ext cx="85217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JCTVC-P0126</a:t>
            </a:r>
            <a:br>
              <a:rPr lang="en-US" dirty="0" smtClean="0"/>
            </a:br>
            <a:r>
              <a:rPr lang="en-US" dirty="0" smtClean="0"/>
              <a:t>SEI message for </a:t>
            </a:r>
            <a:r>
              <a:rPr lang="en-US" dirty="0" err="1" smtClean="0"/>
              <a:t>Colour</a:t>
            </a:r>
            <a:r>
              <a:rPr lang="en-US" dirty="0" smtClean="0"/>
              <a:t> Mapping Information</a:t>
            </a:r>
          </a:p>
        </p:txBody>
      </p:sp>
      <p:sp>
        <p:nvSpPr>
          <p:cNvPr id="5123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2" y="3571876"/>
            <a:ext cx="8850313" cy="10763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3600" dirty="0" smtClean="0"/>
              <a:t> </a:t>
            </a:r>
            <a:r>
              <a:rPr lang="fr-FR" b="1" i="1" dirty="0" smtClean="0"/>
              <a:t>P. Andrivon</a:t>
            </a:r>
            <a:r>
              <a:rPr lang="fr-FR" dirty="0"/>
              <a:t>,</a:t>
            </a:r>
            <a:r>
              <a:rPr lang="fr-FR" dirty="0" smtClean="0"/>
              <a:t> P. Bordes</a:t>
            </a:r>
            <a:r>
              <a:rPr lang="fr-FR" dirty="0"/>
              <a:t>, </a:t>
            </a:r>
            <a:r>
              <a:rPr lang="fr-FR" dirty="0" smtClean="0"/>
              <a:t>E. François</a:t>
            </a:r>
          </a:p>
        </p:txBody>
      </p:sp>
      <p:sp>
        <p:nvSpPr>
          <p:cNvPr id="4" name="Rectangle 3"/>
          <p:cNvSpPr/>
          <p:nvPr/>
        </p:nvSpPr>
        <p:spPr>
          <a:xfrm>
            <a:off x="1077238" y="5181914"/>
            <a:ext cx="78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 eaLnBrk="1" hangingPunct="1"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16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JCT-VC Meeting: San José, 9 – 17 Jan.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928669"/>
            <a:ext cx="8001056" cy="5236635"/>
          </a:xfrm>
        </p:spPr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r>
              <a:rPr lang="fr-FR" sz="2400" dirty="0" err="1" smtClean="0"/>
              <a:t>Context</a:t>
            </a:r>
            <a:endParaRPr lang="fr-FR" sz="2400" dirty="0" smtClean="0"/>
          </a:p>
          <a:p>
            <a:pPr lvl="2"/>
            <a:r>
              <a:rPr lang="fr-FR" sz="2000" dirty="0" err="1"/>
              <a:t>Migrating</a:t>
            </a:r>
            <a:r>
              <a:rPr lang="fr-FR" sz="2000" dirty="0"/>
              <a:t> </a:t>
            </a:r>
            <a:r>
              <a:rPr lang="fr-FR" sz="2000" dirty="0" smtClean="0"/>
              <a:t>to </a:t>
            </a:r>
            <a:r>
              <a:rPr lang="fr-FR" sz="2000" dirty="0"/>
              <a:t>WCG: Rec.2020/XYZ-</a:t>
            </a:r>
            <a:r>
              <a:rPr lang="fr-FR" sz="2000" dirty="0" err="1"/>
              <a:t>based</a:t>
            </a:r>
            <a:r>
              <a:rPr lang="fr-FR" sz="2000" dirty="0"/>
              <a:t> </a:t>
            </a:r>
            <a:r>
              <a:rPr lang="fr-FR" sz="2000" dirty="0" err="1" smtClean="0"/>
              <a:t>colorspaces</a:t>
            </a:r>
            <a:endParaRPr lang="fr-FR" sz="2000" dirty="0"/>
          </a:p>
          <a:p>
            <a:pPr lvl="4"/>
            <a:r>
              <a:rPr lang="fr-FR" sz="1600" dirty="0"/>
              <a:t>Rec.2020/XYZ future-proof </a:t>
            </a:r>
            <a:r>
              <a:rPr lang="fr-FR" sz="1600" dirty="0" err="1"/>
              <a:t>colour</a:t>
            </a:r>
            <a:r>
              <a:rPr lang="fr-FR" sz="1600" dirty="0"/>
              <a:t> </a:t>
            </a:r>
            <a:r>
              <a:rPr lang="fr-FR" sz="1600" dirty="0" err="1"/>
              <a:t>encoding</a:t>
            </a:r>
            <a:r>
              <a:rPr lang="fr-FR" sz="1600" dirty="0"/>
              <a:t> </a:t>
            </a:r>
            <a:r>
              <a:rPr lang="fr-FR" sz="1600" dirty="0" err="1" smtClean="0"/>
              <a:t>systems</a:t>
            </a:r>
            <a:endParaRPr lang="fr-FR" sz="1600" dirty="0" smtClean="0"/>
          </a:p>
          <a:p>
            <a:pPr lvl="2"/>
            <a:r>
              <a:rPr lang="fr-FR" sz="2000" dirty="0" err="1"/>
              <a:t>Different</a:t>
            </a:r>
            <a:r>
              <a:rPr lang="fr-FR" sz="2000" dirty="0"/>
              <a:t> </a:t>
            </a:r>
            <a:r>
              <a:rPr lang="fr-FR" sz="2000" dirty="0" err="1" smtClean="0"/>
              <a:t>gamut</a:t>
            </a:r>
            <a:r>
              <a:rPr lang="fr-FR" sz="2000" dirty="0" smtClean="0"/>
              <a:t>, </a:t>
            </a:r>
            <a:r>
              <a:rPr lang="fr-FR" sz="2000" dirty="0" err="1"/>
              <a:t>different</a:t>
            </a:r>
            <a:r>
              <a:rPr lang="fr-FR" sz="2000" dirty="0"/>
              <a:t> </a:t>
            </a:r>
            <a:r>
              <a:rPr lang="fr-FR" sz="2000" dirty="0" smtClean="0"/>
              <a:t>grades</a:t>
            </a:r>
            <a:endParaRPr lang="fr-FR" sz="2000" dirty="0"/>
          </a:p>
          <a:p>
            <a:pPr lvl="3"/>
            <a:r>
              <a:rPr lang="fr-FR" sz="1400" dirty="0" smtClean="0"/>
              <a:t>Rec.601, Rec.709, Rec.2020…</a:t>
            </a:r>
          </a:p>
          <a:p>
            <a:pPr lvl="2"/>
            <a:endParaRPr lang="fr-FR" dirty="0" smtClean="0"/>
          </a:p>
          <a:p>
            <a:pPr marL="0" lvl="1" indent="0">
              <a:buNone/>
            </a:pPr>
            <a:r>
              <a:rPr lang="fr-FR" sz="2400" dirty="0" err="1" smtClean="0"/>
              <a:t>Rationales</a:t>
            </a:r>
            <a:endParaRPr lang="fr-FR" sz="2000" dirty="0" smtClean="0"/>
          </a:p>
          <a:p>
            <a:pPr lvl="2"/>
            <a:r>
              <a:rPr lang="fr-FR" sz="2000" dirty="0" err="1" smtClean="0"/>
              <a:t>Smooth</a:t>
            </a:r>
            <a:r>
              <a:rPr lang="fr-FR" sz="2000" dirty="0" smtClean="0"/>
              <a:t> </a:t>
            </a:r>
            <a:r>
              <a:rPr lang="fr-FR" sz="2000" dirty="0" err="1" smtClean="0"/>
              <a:t>colour</a:t>
            </a:r>
            <a:r>
              <a:rPr lang="fr-FR" sz="2000" dirty="0" smtClean="0"/>
              <a:t> </a:t>
            </a:r>
            <a:r>
              <a:rPr lang="fr-FR" sz="2000" dirty="0" err="1" smtClean="0"/>
              <a:t>space</a:t>
            </a:r>
            <a:r>
              <a:rPr lang="fr-FR" sz="2000" dirty="0" smtClean="0"/>
              <a:t> transition</a:t>
            </a:r>
          </a:p>
          <a:p>
            <a:pPr lvl="4"/>
            <a:endParaRPr lang="fr-FR" dirty="0" smtClean="0"/>
          </a:p>
          <a:p>
            <a:pPr lvl="2"/>
            <a:r>
              <a:rPr lang="fr-FR" sz="2000" dirty="0" err="1" smtClean="0"/>
              <a:t>Preserving</a:t>
            </a:r>
            <a:r>
              <a:rPr lang="fr-FR" sz="2000" dirty="0" smtClean="0"/>
              <a:t> </a:t>
            </a:r>
            <a:r>
              <a:rPr lang="fr-FR" sz="2000" dirty="0" err="1" smtClean="0"/>
              <a:t>artistic</a:t>
            </a:r>
            <a:r>
              <a:rPr lang="fr-FR" sz="2000" dirty="0" smtClean="0"/>
              <a:t> </a:t>
            </a:r>
            <a:r>
              <a:rPr lang="fr-FR" sz="2000" dirty="0" err="1" smtClean="0"/>
              <a:t>intent</a:t>
            </a:r>
            <a:r>
              <a:rPr lang="fr-FR" sz="2000" dirty="0" smtClean="0"/>
              <a:t> for </a:t>
            </a:r>
            <a:r>
              <a:rPr lang="fr-FR" sz="2000" dirty="0" err="1" smtClean="0"/>
              <a:t>movies</a:t>
            </a:r>
            <a:endParaRPr lang="fr-FR" sz="2000" dirty="0" smtClean="0"/>
          </a:p>
          <a:p>
            <a:pPr lvl="3"/>
            <a:r>
              <a:rPr lang="fr-FR" dirty="0" err="1" smtClean="0"/>
              <a:t>Bring</a:t>
            </a:r>
            <a:r>
              <a:rPr lang="fr-FR" dirty="0" smtClean="0"/>
              <a:t> </a:t>
            </a:r>
            <a:r>
              <a:rPr lang="fr-FR" dirty="0" err="1" smtClean="0"/>
              <a:t>quality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Studios to the Home</a:t>
            </a:r>
          </a:p>
          <a:p>
            <a:pPr lvl="3"/>
            <a:r>
              <a:rPr lang="fr-FR" dirty="0" smtClean="0"/>
              <a:t>But… </a:t>
            </a:r>
            <a:r>
              <a:rPr lang="fr-FR" dirty="0" err="1" smtClean="0"/>
              <a:t>keeping</a:t>
            </a:r>
            <a:r>
              <a:rPr lang="fr-FR" dirty="0" smtClean="0"/>
              <a:t> TV sets </a:t>
            </a:r>
            <a:r>
              <a:rPr lang="fr-FR" dirty="0" err="1" smtClean="0"/>
              <a:t>differentiation</a:t>
            </a:r>
            <a:r>
              <a:rPr lang="fr-FR" dirty="0" smtClean="0"/>
              <a:t> (if </a:t>
            </a:r>
            <a:r>
              <a:rPr lang="fr-FR" dirty="0" err="1" smtClean="0"/>
              <a:t>required</a:t>
            </a:r>
            <a:r>
              <a:rPr lang="fr-FR" dirty="0" smtClean="0"/>
              <a:t>)</a:t>
            </a:r>
          </a:p>
          <a:p>
            <a:pPr lvl="4"/>
            <a:r>
              <a:rPr lang="fr-FR" dirty="0" err="1" smtClean="0"/>
              <a:t>mapping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Rec.2020 and Rec.709 </a:t>
            </a:r>
            <a:r>
              <a:rPr lang="fr-FR" dirty="0" err="1" smtClean="0"/>
              <a:t>legacy</a:t>
            </a:r>
            <a:r>
              <a:rPr lang="fr-FR" dirty="0" smtClean="0"/>
              <a:t> (not TV set </a:t>
            </a:r>
            <a:r>
              <a:rPr lang="fr-FR" dirty="0" err="1" smtClean="0"/>
              <a:t>primaries</a:t>
            </a:r>
            <a:r>
              <a:rPr lang="fr-FR" dirty="0" smtClean="0"/>
              <a:t>) </a:t>
            </a:r>
            <a:endParaRPr lang="fr-FR" dirty="0" smtClean="0"/>
          </a:p>
          <a:p>
            <a:pPr lvl="4"/>
            <a:r>
              <a:rPr lang="fr-FR" dirty="0" err="1" smtClean="0"/>
              <a:t>o</a:t>
            </a:r>
            <a:r>
              <a:rPr lang="fr-FR" dirty="0" err="1" smtClean="0"/>
              <a:t>ptional</a:t>
            </a:r>
            <a:r>
              <a:rPr lang="fr-FR" dirty="0" smtClean="0"/>
              <a:t> </a:t>
            </a:r>
            <a:r>
              <a:rPr lang="fr-FR" dirty="0" err="1" smtClean="0"/>
              <a:t>rendering</a:t>
            </a:r>
            <a:endParaRPr lang="fr-FR" dirty="0" smtClean="0"/>
          </a:p>
          <a:p>
            <a:pPr marL="0" lvl="1" indent="0">
              <a:buNone/>
            </a:pPr>
            <a:endParaRPr lang="en-US" sz="1800" dirty="0"/>
          </a:p>
          <a:p>
            <a:pPr lvl="2"/>
            <a:r>
              <a:rPr lang="fr-FR" sz="2000" dirty="0" smtClean="0"/>
              <a:t>Transmit </a:t>
            </a:r>
            <a:r>
              <a:rPr lang="fr-FR" sz="2000" dirty="0" err="1" smtClean="0"/>
              <a:t>metadata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bitstreams</a:t>
            </a:r>
            <a:r>
              <a:rPr lang="fr-FR" sz="2000" dirty="0" smtClean="0"/>
              <a:t>: SEI</a:t>
            </a:r>
          </a:p>
          <a:p>
            <a:pPr lvl="3"/>
            <a:r>
              <a:rPr lang="fr-FR" dirty="0" smtClean="0"/>
              <a:t>To </a:t>
            </a:r>
            <a:r>
              <a:rPr lang="fr-FR" dirty="0" err="1"/>
              <a:t>a</a:t>
            </a:r>
            <a:r>
              <a:rPr lang="fr-FR" dirty="0" err="1" smtClean="0"/>
              <a:t>void</a:t>
            </a:r>
            <a:r>
              <a:rPr lang="fr-FR" dirty="0" smtClean="0"/>
              <a:t> data </a:t>
            </a:r>
            <a:r>
              <a:rPr lang="fr-FR" dirty="0" err="1" smtClean="0"/>
              <a:t>pruning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distribution</a:t>
            </a:r>
          </a:p>
          <a:p>
            <a:pPr lvl="3"/>
            <a:r>
              <a:rPr lang="fr-FR" dirty="0" smtClean="0"/>
              <a:t>To </a:t>
            </a:r>
            <a:r>
              <a:rPr lang="fr-FR" dirty="0" err="1" smtClean="0"/>
              <a:t>avoid</a:t>
            </a:r>
            <a:r>
              <a:rPr lang="fr-FR" dirty="0" smtClean="0"/>
              <a:t> </a:t>
            </a:r>
            <a:r>
              <a:rPr lang="fr-FR" dirty="0" err="1" smtClean="0"/>
              <a:t>sync</a:t>
            </a:r>
            <a:r>
              <a:rPr lang="fr-FR" dirty="0" smtClean="0"/>
              <a:t> issues</a:t>
            </a:r>
            <a:endParaRPr lang="en-US" sz="14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800" dirty="0" err="1" smtClean="0"/>
              <a:t>Colour</a:t>
            </a:r>
            <a:r>
              <a:rPr lang="fr-FR" sz="2800" dirty="0" smtClean="0"/>
              <a:t> </a:t>
            </a:r>
            <a:r>
              <a:rPr lang="fr-FR" sz="2800" dirty="0" err="1" smtClean="0"/>
              <a:t>Mapping</a:t>
            </a:r>
            <a:r>
              <a:rPr lang="fr-FR" sz="2800" dirty="0" smtClean="0"/>
              <a:t> Info SEI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6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JCTVC-P0126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0" name="Picture 6" descr="r709_2_rec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542" y="3068960"/>
            <a:ext cx="1958090" cy="110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IE1931_rec7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373" y="1237348"/>
            <a:ext cx="1066428" cy="125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IE1931_rec20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253108"/>
            <a:ext cx="1071681" cy="123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" y="-22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4460431" y="2688595"/>
            <a:ext cx="2231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3392" y="620689"/>
            <a:ext cx="8001056" cy="158417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fr-FR" sz="2400" dirty="0" smtClean="0"/>
              <a:t>Application</a:t>
            </a:r>
            <a:endParaRPr lang="fr-FR" sz="2000" dirty="0" smtClean="0"/>
          </a:p>
          <a:p>
            <a:pPr lvl="2"/>
            <a:r>
              <a:rPr lang="fr-FR" sz="2000" dirty="0" smtClean="0"/>
              <a:t>UHDTV </a:t>
            </a:r>
            <a:r>
              <a:rPr lang="fr-FR" sz="2000" dirty="0" err="1" smtClean="0"/>
              <a:t>forward</a:t>
            </a:r>
            <a:r>
              <a:rPr lang="fr-FR" sz="2000" dirty="0" smtClean="0"/>
              <a:t> compatibility scenario</a:t>
            </a:r>
          </a:p>
          <a:p>
            <a:pPr lvl="3"/>
            <a:r>
              <a:rPr lang="fr-FR" sz="1400" dirty="0" err="1"/>
              <a:t>e</a:t>
            </a:r>
            <a:r>
              <a:rPr lang="fr-FR" sz="1400" dirty="0" err="1" smtClean="0"/>
              <a:t>.g</a:t>
            </a:r>
            <a:r>
              <a:rPr lang="fr-FR" sz="1400" dirty="0" smtClean="0"/>
              <a:t>. </a:t>
            </a:r>
            <a:r>
              <a:rPr lang="fr-FR" sz="1400" dirty="0"/>
              <a:t>UHD-1 Rec.2020 </a:t>
            </a:r>
            <a:r>
              <a:rPr lang="fr-FR" sz="1400" dirty="0" smtClean="0"/>
              <a:t>phase 2 signal </a:t>
            </a:r>
            <a:r>
              <a:rPr lang="fr-FR" sz="1400" dirty="0" err="1" smtClean="0"/>
              <a:t>with</a:t>
            </a:r>
            <a:r>
              <a:rPr lang="fr-FR" sz="1400" dirty="0" smtClean="0"/>
              <a:t> UHD-1 phase 1 </a:t>
            </a:r>
            <a:r>
              <a:rPr lang="fr-FR" sz="1400" dirty="0"/>
              <a:t>Rec.709 </a:t>
            </a:r>
            <a:r>
              <a:rPr lang="fr-FR" sz="1400" dirty="0" err="1" smtClean="0"/>
              <a:t>devices</a:t>
            </a:r>
            <a:endParaRPr lang="fr-FR" sz="1400" dirty="0" smtClean="0"/>
          </a:p>
          <a:p>
            <a:pPr lvl="3"/>
            <a:r>
              <a:rPr lang="fr-FR" sz="1400" dirty="0"/>
              <a:t>Help </a:t>
            </a:r>
            <a:r>
              <a:rPr lang="fr-FR" sz="1400" dirty="0" err="1"/>
              <a:t>rendering</a:t>
            </a:r>
            <a:r>
              <a:rPr lang="fr-FR" sz="1400" dirty="0"/>
              <a:t> if Rec.2020 signal </a:t>
            </a:r>
            <a:r>
              <a:rPr lang="fr-FR" sz="1400" dirty="0" err="1"/>
              <a:t>rendering</a:t>
            </a:r>
            <a:r>
              <a:rPr lang="fr-FR" sz="1400" dirty="0"/>
              <a:t> </a:t>
            </a:r>
            <a:r>
              <a:rPr lang="fr-FR" sz="1400" dirty="0" err="1"/>
              <a:t>is</a:t>
            </a:r>
            <a:r>
              <a:rPr lang="fr-FR" sz="1400" dirty="0"/>
              <a:t> </a:t>
            </a:r>
            <a:r>
              <a:rPr lang="fr-FR" sz="1400" dirty="0" err="1"/>
              <a:t>optional</a:t>
            </a:r>
            <a:r>
              <a:rPr lang="fr-FR" sz="1400" dirty="0"/>
              <a:t> for UHD-1 phase 1 </a:t>
            </a:r>
            <a:r>
              <a:rPr lang="fr-FR" sz="1400" dirty="0" err="1" smtClean="0"/>
              <a:t>devices</a:t>
            </a:r>
            <a:endParaRPr lang="fr-FR" sz="1400" dirty="0"/>
          </a:p>
          <a:p>
            <a:pPr marL="266700" lvl="2" indent="0">
              <a:buNone/>
            </a:pPr>
            <a:endParaRPr lang="en-US" sz="1200" i="1" dirty="0"/>
          </a:p>
          <a:p>
            <a:pPr marL="0" lvl="1" indent="0">
              <a:buNone/>
            </a:pPr>
            <a:endParaRPr lang="en-US" sz="1800" dirty="0"/>
          </a:p>
          <a:p>
            <a:pPr lvl="1"/>
            <a:endParaRPr lang="en-US" sz="14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800" dirty="0" err="1" smtClean="0"/>
              <a:t>Colour</a:t>
            </a:r>
            <a:r>
              <a:rPr lang="fr-FR" sz="2800" dirty="0" smtClean="0"/>
              <a:t> </a:t>
            </a:r>
            <a:r>
              <a:rPr lang="fr-FR" sz="2800" dirty="0" err="1" smtClean="0"/>
              <a:t>Mapping</a:t>
            </a:r>
            <a:r>
              <a:rPr lang="fr-FR" sz="2800" dirty="0" smtClean="0"/>
              <a:t> Info SEI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6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JCTVC-P0126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 descr="D:\Doc\JCT-VC\P - San José\_contrib\JCTVC-P0126- colour mapping SEI message\studio7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551" y="2572162"/>
            <a:ext cx="1700432" cy="95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71073" y="5544235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i="1" dirty="0" smtClean="0">
                <a:latin typeface="Trebuchet MS" pitchFamily="34" charset="0"/>
              </a:rPr>
              <a:t>Production</a:t>
            </a:r>
            <a:endParaRPr lang="en-US" sz="1600" b="1" i="1" dirty="0" err="1" smtClean="0">
              <a:latin typeface="Trebuchet MS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2575" y="3555960"/>
            <a:ext cx="1323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rebuchet MS" pitchFamily="34" charset="0"/>
              </a:rPr>
              <a:t>Rec.709 grade</a:t>
            </a:r>
            <a:endParaRPr lang="en-US" sz="1400" dirty="0" err="1" smtClean="0">
              <a:latin typeface="Trebuchet MS" pitchFamily="34" charset="0"/>
            </a:endParaRPr>
          </a:p>
        </p:txBody>
      </p:sp>
      <p:pic>
        <p:nvPicPr>
          <p:cNvPr id="1027" name="Picture 3" descr="D:\Doc\JCT-VC\P - San José\_contrib\JCTVC-P0126- colour mapping SEI message\studioWC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551" y="4079477"/>
            <a:ext cx="1738428" cy="98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298290" y="5092442"/>
            <a:ext cx="1072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rebuchet MS" pitchFamily="34" charset="0"/>
              </a:rPr>
              <a:t>WCG grade</a:t>
            </a:r>
            <a:endParaRPr lang="en-US" sz="1400" dirty="0" err="1" smtClean="0">
              <a:latin typeface="Trebuchet MS" pitchFamily="34" charset="0"/>
            </a:endParaRPr>
          </a:p>
        </p:txBody>
      </p:sp>
      <p:pic>
        <p:nvPicPr>
          <p:cNvPr id="1028" name="Picture 4" descr="D:\Doc\JCT-VC\P - San José\_contrib\JCTVC-P0126- colour mapping SEI message\WCGmapped7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587" y="3429000"/>
            <a:ext cx="1276351" cy="71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061011" y="4154426"/>
            <a:ext cx="14742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rebuchet MS" pitchFamily="34" charset="0"/>
              </a:rPr>
              <a:t>WCG to Rec.709</a:t>
            </a:r>
          </a:p>
          <a:p>
            <a:r>
              <a:rPr lang="fr-FR" sz="1400" dirty="0" err="1">
                <a:latin typeface="Trebuchet MS" pitchFamily="34" charset="0"/>
              </a:rPr>
              <a:t>g</a:t>
            </a:r>
            <a:r>
              <a:rPr lang="fr-FR" sz="1400" dirty="0" err="1" smtClean="0">
                <a:latin typeface="Trebuchet MS" pitchFamily="34" charset="0"/>
              </a:rPr>
              <a:t>amut</a:t>
            </a:r>
            <a:r>
              <a:rPr lang="fr-FR" sz="1400" dirty="0" smtClean="0">
                <a:latin typeface="Trebuchet MS" pitchFamily="34" charset="0"/>
              </a:rPr>
              <a:t> </a:t>
            </a:r>
            <a:r>
              <a:rPr lang="fr-FR" sz="1400" dirty="0" err="1" smtClean="0">
                <a:latin typeface="Trebuchet MS" pitchFamily="34" charset="0"/>
              </a:rPr>
              <a:t>mapped</a:t>
            </a:r>
            <a:endParaRPr lang="en-US" sz="1400" dirty="0" err="1" smtClean="0">
              <a:latin typeface="Trebuchet MS" pitchFamily="34" charset="0"/>
            </a:endParaRPr>
          </a:p>
        </p:txBody>
      </p:sp>
      <p:pic>
        <p:nvPicPr>
          <p:cNvPr id="1029" name="Picture 5" descr="D:\Doc\JCT-VC\P - San José\_contrib\JCTVC-P0126- colour mapping SEI message\WCGlut7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011" y="4853912"/>
            <a:ext cx="1454044" cy="816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933472" y="5728883"/>
            <a:ext cx="1709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rebuchet MS" pitchFamily="34" charset="0"/>
              </a:rPr>
              <a:t>WCG to Rec.709</a:t>
            </a:r>
          </a:p>
          <a:p>
            <a:r>
              <a:rPr lang="fr-FR" sz="1400" dirty="0" err="1">
                <a:latin typeface="Trebuchet MS" pitchFamily="34" charset="0"/>
              </a:rPr>
              <a:t>c</a:t>
            </a:r>
            <a:r>
              <a:rPr lang="fr-FR" sz="1400" dirty="0" err="1" smtClean="0">
                <a:latin typeface="Trebuchet MS" pitchFamily="34" charset="0"/>
              </a:rPr>
              <a:t>olour</a:t>
            </a:r>
            <a:r>
              <a:rPr lang="fr-FR" sz="1400" dirty="0" smtClean="0">
                <a:latin typeface="Trebuchet MS" pitchFamily="34" charset="0"/>
              </a:rPr>
              <a:t> </a:t>
            </a:r>
            <a:r>
              <a:rPr lang="fr-FR" sz="1400" dirty="0" err="1" smtClean="0">
                <a:latin typeface="Trebuchet MS" pitchFamily="34" charset="0"/>
              </a:rPr>
              <a:t>mapping</a:t>
            </a:r>
            <a:r>
              <a:rPr lang="fr-FR" sz="1400" dirty="0" smtClean="0">
                <a:latin typeface="Trebuchet MS" pitchFamily="34" charset="0"/>
              </a:rPr>
              <a:t> SEI</a:t>
            </a:r>
            <a:endParaRPr lang="en-US" sz="1400" dirty="0" err="1" smtClean="0">
              <a:latin typeface="Trebuchet MS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7397" y="2276872"/>
            <a:ext cx="2031362" cy="3645405"/>
          </a:xfrm>
          <a:prstGeom prst="roundRect">
            <a:avLst/>
          </a:prstGeom>
          <a:noFill/>
          <a:ln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rved Left Arrow 9"/>
          <p:cNvSpPr/>
          <p:nvPr/>
        </p:nvSpPr>
        <p:spPr>
          <a:xfrm>
            <a:off x="2776751" y="3140968"/>
            <a:ext cx="504056" cy="1512168"/>
          </a:xfrm>
          <a:prstGeom prst="curvedLeftArrow">
            <a:avLst/>
          </a:prstGeom>
          <a:solidFill>
            <a:srgbClr val="98A4AB"/>
          </a:solidFill>
          <a:ln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07380" y="3625860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>
                <a:latin typeface="Trebuchet MS" pitchFamily="34" charset="0"/>
              </a:rPr>
              <a:t>  </a:t>
            </a:r>
            <a:r>
              <a:rPr lang="fr-FR" sz="1400" i="1" dirty="0" err="1" smtClean="0">
                <a:latin typeface="Trebuchet MS" pitchFamily="34" charset="0"/>
              </a:rPr>
              <a:t>colour</a:t>
            </a:r>
            <a:endParaRPr lang="fr-FR" sz="1400" i="1" dirty="0">
              <a:latin typeface="Trebuchet MS" pitchFamily="34" charset="0"/>
            </a:endParaRPr>
          </a:p>
          <a:p>
            <a:r>
              <a:rPr lang="fr-FR" sz="1400" i="1" dirty="0" err="1" smtClean="0">
                <a:latin typeface="Trebuchet MS" pitchFamily="34" charset="0"/>
              </a:rPr>
              <a:t>metadata</a:t>
            </a:r>
            <a:endParaRPr lang="en-US" sz="1400" i="1" dirty="0" err="1" smtClean="0">
              <a:latin typeface="Trebuchet MS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71505" y="6309320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i="1" dirty="0" smtClean="0">
                <a:latin typeface="Trebuchet MS" pitchFamily="34" charset="0"/>
              </a:rPr>
              <a:t>Displays</a:t>
            </a:r>
            <a:endParaRPr lang="en-US" sz="1600" b="1" i="1" dirty="0" err="1" smtClean="0">
              <a:latin typeface="Trebuchet MS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645094" y="2132856"/>
            <a:ext cx="2031362" cy="4608511"/>
          </a:xfrm>
          <a:prstGeom prst="roundRect">
            <a:avLst/>
          </a:prstGeom>
          <a:noFill/>
          <a:ln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3" descr="D:\Doc\JCT-VC\P - San José\_contrib\JCTVC-P0126- colour mapping SEI message\studioWC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011" y="2228217"/>
            <a:ext cx="1326927" cy="75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188696" y="3001733"/>
            <a:ext cx="1178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rebuchet MS" pitchFamily="34" charset="0"/>
              </a:rPr>
              <a:t>WCG display</a:t>
            </a:r>
            <a:endParaRPr lang="en-US" sz="1400" dirty="0" err="1" smtClean="0">
              <a:latin typeface="Trebuchet MS" pitchFamily="34" charset="0"/>
            </a:endParaRPr>
          </a:p>
        </p:txBody>
      </p:sp>
      <p:pic>
        <p:nvPicPr>
          <p:cNvPr id="24" name="Picture 5" descr="D:\Doc\JCT-VC\P - San José\_contrib\JCTVC-P0126- colour mapping SEI message\WCGlut7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576" y="3577056"/>
            <a:ext cx="1454044" cy="816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966158" y="4452027"/>
            <a:ext cx="13828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rebuchet MS" pitchFamily="34" charset="0"/>
              </a:rPr>
              <a:t>Rec.709 </a:t>
            </a:r>
            <a:r>
              <a:rPr lang="fr-FR" sz="1400" dirty="0" err="1" smtClean="0">
                <a:latin typeface="Trebuchet MS" pitchFamily="34" charset="0"/>
              </a:rPr>
              <a:t>legacy</a:t>
            </a:r>
            <a:endParaRPr lang="fr-FR" sz="1400" dirty="0">
              <a:latin typeface="Trebuchet MS" pitchFamily="34" charset="0"/>
            </a:endParaRPr>
          </a:p>
          <a:p>
            <a:r>
              <a:rPr lang="fr-FR" sz="1400" dirty="0" smtClean="0">
                <a:latin typeface="Trebuchet MS" pitchFamily="34" charset="0"/>
              </a:rPr>
              <a:t>     display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36443" y="2496777"/>
            <a:ext cx="1727837" cy="871421"/>
          </a:xfrm>
          <a:prstGeom prst="rect">
            <a:avLst/>
          </a:prstGeom>
          <a:noFill/>
          <a:ln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067622" y="2496778"/>
            <a:ext cx="1019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i="1" dirty="0" smtClean="0">
                <a:latin typeface="Trebuchet MS" pitchFamily="34" charset="0"/>
              </a:rPr>
              <a:t>HEVC STB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786206" y="2800955"/>
            <a:ext cx="1742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rebuchet MS" pitchFamily="34" charset="0"/>
              </a:rPr>
              <a:t> WCG to Rec.709</a:t>
            </a:r>
          </a:p>
          <a:p>
            <a:r>
              <a:rPr lang="fr-FR" sz="1400" dirty="0" err="1" smtClean="0">
                <a:latin typeface="Trebuchet MS" pitchFamily="34" charset="0"/>
              </a:rPr>
              <a:t>Colour</a:t>
            </a:r>
            <a:r>
              <a:rPr lang="fr-FR" sz="1400" dirty="0" smtClean="0">
                <a:latin typeface="Trebuchet MS" pitchFamily="34" charset="0"/>
              </a:rPr>
              <a:t> </a:t>
            </a:r>
            <a:r>
              <a:rPr lang="fr-FR" sz="1400" dirty="0" err="1" smtClean="0">
                <a:latin typeface="Trebuchet MS" pitchFamily="34" charset="0"/>
              </a:rPr>
              <a:t>mapping</a:t>
            </a:r>
            <a:r>
              <a:rPr lang="fr-FR" sz="1400" dirty="0" smtClean="0">
                <a:latin typeface="Trebuchet MS" pitchFamily="34" charset="0"/>
              </a:rPr>
              <a:t> SEI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5496" y="6506565"/>
            <a:ext cx="1669431" cy="31984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36445" y="6145559"/>
            <a:ext cx="1496818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93103" y="6145559"/>
            <a:ext cx="14293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B050"/>
                </a:solidFill>
                <a:latin typeface="Trebuchet MS" pitchFamily="34" charset="0"/>
              </a:rPr>
              <a:t>Rec.709 display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497" y="6506565"/>
            <a:ext cx="16694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accent3"/>
                </a:solidFill>
                <a:latin typeface="Trebuchet MS" pitchFamily="34" charset="0"/>
              </a:rPr>
              <a:t>Wide CG display</a:t>
            </a:r>
            <a:endParaRPr lang="fr-FR" sz="1600" dirty="0">
              <a:solidFill>
                <a:schemeClr val="accent3"/>
              </a:solidFill>
              <a:latin typeface="Trebuchet MS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3697" y="2487804"/>
            <a:ext cx="1801282" cy="106815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913697" y="4031404"/>
            <a:ext cx="1863054" cy="105378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041132" y="2209033"/>
            <a:ext cx="1346806" cy="7927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887802" y="3547862"/>
            <a:ext cx="1496818" cy="87665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061011" y="3387995"/>
            <a:ext cx="1362622" cy="7664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021508" y="4823630"/>
            <a:ext cx="1496818" cy="87665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5211543" y="5004465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i="1" dirty="0" err="1">
                <a:latin typeface="Trebuchet MS" pitchFamily="34" charset="0"/>
              </a:rPr>
              <a:t>L</a:t>
            </a:r>
            <a:r>
              <a:rPr lang="fr-FR" sz="1400" b="1" i="1" dirty="0" err="1" smtClean="0">
                <a:latin typeface="Trebuchet MS" pitchFamily="34" charset="0"/>
              </a:rPr>
              <a:t>egacy</a:t>
            </a:r>
            <a:endParaRPr lang="fr-FR" sz="1400" b="1" i="1" dirty="0">
              <a:latin typeface="Trebuchet MS" pitchFamily="34" charset="0"/>
            </a:endParaRPr>
          </a:p>
          <a:p>
            <a:r>
              <a:rPr lang="fr-FR" sz="1400" b="1" i="1" dirty="0" smtClean="0">
                <a:latin typeface="Trebuchet MS" pitchFamily="34" charset="0"/>
              </a:rPr>
              <a:t>display</a:t>
            </a:r>
            <a:endParaRPr lang="en-US" sz="1400" b="1" i="1" dirty="0" err="1" smtClean="0">
              <a:latin typeface="Trebuchet MS" pitchFamily="34" charset="0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4671826" y="2313512"/>
            <a:ext cx="1879599" cy="3201111"/>
          </a:xfrm>
          <a:prstGeom prst="roundRect">
            <a:avLst/>
          </a:prstGeom>
          <a:noFill/>
          <a:ln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2879017" y="4797724"/>
            <a:ext cx="1440160" cy="308954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accent3"/>
                </a:solidFill>
              </a:rPr>
              <a:t>HEVC</a:t>
            </a:r>
            <a:endParaRPr lang="fr-FR" sz="1600" dirty="0">
              <a:solidFill>
                <a:schemeClr val="accent3"/>
              </a:solidFill>
            </a:endParaRPr>
          </a:p>
          <a:p>
            <a:pPr algn="ctr"/>
            <a:r>
              <a:rPr lang="fr-FR" sz="1600" dirty="0" smtClean="0">
                <a:solidFill>
                  <a:schemeClr val="accent3"/>
                </a:solidFill>
              </a:rPr>
              <a:t>d</a:t>
            </a:r>
            <a:r>
              <a:rPr lang="fr-FR" sz="1600" dirty="0" smtClean="0">
                <a:solidFill>
                  <a:schemeClr val="accent3"/>
                </a:solidFill>
              </a:rPr>
              <a:t>istribution</a:t>
            </a:r>
          </a:p>
          <a:p>
            <a:pPr algn="ctr"/>
            <a:endParaRPr lang="fr-FR" sz="1600" dirty="0" smtClean="0">
              <a:solidFill>
                <a:schemeClr val="accent3"/>
              </a:solidFill>
            </a:endParaRPr>
          </a:p>
          <a:p>
            <a:pPr algn="ctr"/>
            <a:r>
              <a:rPr lang="fr-FR" sz="1600" dirty="0" smtClean="0">
                <a:solidFill>
                  <a:schemeClr val="accent3"/>
                </a:solidFill>
              </a:rPr>
              <a:t>WCG + </a:t>
            </a:r>
            <a:r>
              <a:rPr lang="fr-FR" sz="1600" dirty="0" err="1" smtClean="0">
                <a:solidFill>
                  <a:schemeClr val="accent3"/>
                </a:solidFill>
              </a:rPr>
              <a:t>metadata</a:t>
            </a:r>
            <a:endParaRPr lang="en-US" sz="1600" dirty="0">
              <a:solidFill>
                <a:schemeClr val="accent3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427984" y="2045219"/>
            <a:ext cx="4543895" cy="4781192"/>
          </a:xfrm>
          <a:prstGeom prst="roundRect">
            <a:avLst/>
          </a:prstGeom>
          <a:noFill/>
          <a:ln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237922" y="6082826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i="1" dirty="0" smtClean="0">
                <a:latin typeface="Trebuchet MS" pitchFamily="34" charset="0"/>
              </a:rPr>
              <a:t>Home</a:t>
            </a:r>
            <a:endParaRPr lang="en-US" sz="1600" b="1" i="1" dirty="0" err="1" smtClean="0">
              <a:latin typeface="Trebuchet MS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9376" y="5923894"/>
            <a:ext cx="1350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i="1" dirty="0" smtClean="0">
                <a:latin typeface="Trebuchet MS" pitchFamily="34" charset="0"/>
              </a:rPr>
              <a:t>Distribution</a:t>
            </a:r>
            <a:endParaRPr lang="en-US" sz="1600" b="1" i="1" dirty="0" err="1" smtClean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1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928669"/>
            <a:ext cx="8001056" cy="523663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fr-FR" sz="2400" dirty="0" err="1" smtClean="0"/>
              <a:t>Other</a:t>
            </a:r>
            <a:r>
              <a:rPr lang="fr-FR" sz="2400" dirty="0" smtClean="0"/>
              <a:t> applications</a:t>
            </a:r>
            <a:endParaRPr lang="fr-FR" sz="2000" dirty="0" smtClean="0"/>
          </a:p>
          <a:p>
            <a:pPr lvl="3"/>
            <a:endParaRPr lang="fr-FR" sz="2000" dirty="0" smtClean="0"/>
          </a:p>
          <a:p>
            <a:pPr lvl="2"/>
            <a:r>
              <a:rPr lang="fr-FR" sz="2000" dirty="0" smtClean="0"/>
              <a:t>HD/UHD Rec.709 </a:t>
            </a:r>
            <a:r>
              <a:rPr lang="fr-FR" sz="2000" dirty="0" err="1" smtClean="0"/>
              <a:t>streams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WCG support</a:t>
            </a:r>
          </a:p>
          <a:p>
            <a:pPr lvl="3"/>
            <a:r>
              <a:rPr lang="fr-FR" dirty="0" err="1" smtClean="0"/>
              <a:t>Leverage</a:t>
            </a:r>
            <a:r>
              <a:rPr lang="fr-FR" dirty="0" smtClean="0"/>
              <a:t> </a:t>
            </a:r>
            <a:r>
              <a:rPr lang="fr-FR" dirty="0" err="1" smtClean="0"/>
              <a:t>legacy</a:t>
            </a:r>
            <a:r>
              <a:rPr lang="fr-FR" dirty="0" smtClean="0"/>
              <a:t> </a:t>
            </a:r>
            <a:r>
              <a:rPr lang="fr-FR" dirty="0" err="1" smtClean="0"/>
              <a:t>workflow</a:t>
            </a:r>
            <a:r>
              <a:rPr lang="fr-FR" dirty="0" smtClean="0"/>
              <a:t> </a:t>
            </a:r>
            <a:r>
              <a:rPr lang="fr-FR" dirty="0" err="1" smtClean="0"/>
              <a:t>while</a:t>
            </a:r>
            <a:r>
              <a:rPr lang="fr-FR" dirty="0" smtClean="0"/>
              <a:t> </a:t>
            </a:r>
            <a:r>
              <a:rPr lang="fr-FR" dirty="0" err="1" smtClean="0"/>
              <a:t>deploying</a:t>
            </a:r>
            <a:r>
              <a:rPr lang="fr-FR" dirty="0" smtClean="0"/>
              <a:t> new displays </a:t>
            </a:r>
            <a:r>
              <a:rPr lang="fr-FR" dirty="0" err="1" smtClean="0"/>
              <a:t>with</a:t>
            </a:r>
            <a:r>
              <a:rPr lang="fr-FR" dirty="0" smtClean="0"/>
              <a:t> new formats</a:t>
            </a:r>
          </a:p>
          <a:p>
            <a:pPr marL="542925" lvl="3" indent="0">
              <a:buNone/>
            </a:pPr>
            <a:endParaRPr lang="en-US" sz="1800" dirty="0"/>
          </a:p>
          <a:p>
            <a:pPr lvl="2"/>
            <a:r>
              <a:rPr lang="fr-FR" sz="2000" dirty="0" smtClean="0"/>
              <a:t>High </a:t>
            </a:r>
            <a:r>
              <a:rPr lang="fr-FR" sz="2000" dirty="0" err="1" smtClean="0"/>
              <a:t>quality</a:t>
            </a:r>
            <a:r>
              <a:rPr lang="fr-FR" sz="2000" dirty="0" smtClean="0"/>
              <a:t> </a:t>
            </a:r>
            <a:r>
              <a:rPr lang="fr-FR" sz="2000" dirty="0" err="1" smtClean="0"/>
              <a:t>stored</a:t>
            </a:r>
            <a:r>
              <a:rPr lang="fr-FR" sz="2000" dirty="0" smtClean="0"/>
              <a:t> content (Blu-ray…)</a:t>
            </a:r>
          </a:p>
          <a:p>
            <a:pPr lvl="3"/>
            <a:r>
              <a:rPr lang="fr-FR" dirty="0" err="1" smtClean="0"/>
              <a:t>Preserving</a:t>
            </a:r>
            <a:r>
              <a:rPr lang="fr-FR" dirty="0" smtClean="0"/>
              <a:t> </a:t>
            </a:r>
            <a:r>
              <a:rPr lang="fr-FR" dirty="0" err="1" smtClean="0"/>
              <a:t>colorist</a:t>
            </a:r>
            <a:r>
              <a:rPr lang="fr-FR" dirty="0" smtClean="0"/>
              <a:t> </a:t>
            </a:r>
            <a:r>
              <a:rPr lang="fr-FR" dirty="0" err="1" smtClean="0"/>
              <a:t>intent</a:t>
            </a:r>
            <a:endParaRPr lang="fr-FR" dirty="0" smtClean="0"/>
          </a:p>
          <a:p>
            <a:pPr lvl="2"/>
            <a:endParaRPr lang="fr-FR" dirty="0"/>
          </a:p>
          <a:p>
            <a:pPr lvl="2"/>
            <a:r>
              <a:rPr lang="fr-FR" sz="2000" dirty="0" err="1" smtClean="0"/>
              <a:t>Colour</a:t>
            </a:r>
            <a:r>
              <a:rPr lang="fr-FR" sz="2000" dirty="0" smtClean="0"/>
              <a:t> </a:t>
            </a:r>
            <a:r>
              <a:rPr lang="fr-FR" sz="2000" dirty="0" err="1" smtClean="0"/>
              <a:t>mapping</a:t>
            </a:r>
            <a:r>
              <a:rPr lang="fr-FR" sz="2000" dirty="0" smtClean="0"/>
              <a:t> for </a:t>
            </a:r>
            <a:r>
              <a:rPr lang="fr-FR" sz="2000" dirty="0" err="1" smtClean="0"/>
              <a:t>specific</a:t>
            </a:r>
            <a:r>
              <a:rPr lang="fr-FR" sz="2000" dirty="0" smtClean="0"/>
              <a:t> applications</a:t>
            </a:r>
          </a:p>
          <a:p>
            <a:pPr lvl="3"/>
            <a:r>
              <a:rPr lang="fr-FR" dirty="0" err="1" smtClean="0"/>
              <a:t>Highlight</a:t>
            </a:r>
            <a:r>
              <a:rPr lang="fr-FR" dirty="0" smtClean="0"/>
              <a:t> content in content</a:t>
            </a:r>
          </a:p>
          <a:p>
            <a:pPr lvl="3"/>
            <a:r>
              <a:rPr lang="fr-FR" dirty="0"/>
              <a:t>Non destructive </a:t>
            </a:r>
            <a:r>
              <a:rPr lang="fr-FR" dirty="0" smtClean="0"/>
              <a:t>content </a:t>
            </a:r>
            <a:r>
              <a:rPr lang="fr-FR" dirty="0" err="1" smtClean="0"/>
              <a:t>personalization</a:t>
            </a:r>
            <a:endParaRPr lang="fr-FR" dirty="0" smtClean="0"/>
          </a:p>
          <a:p>
            <a:pPr lvl="3"/>
            <a:r>
              <a:rPr lang="fr-FR" dirty="0" smtClean="0"/>
              <a:t>…</a:t>
            </a:r>
            <a:endParaRPr lang="en-US" dirty="0"/>
          </a:p>
          <a:p>
            <a:pPr marL="0" lvl="1" indent="0">
              <a:buNone/>
            </a:pPr>
            <a:endParaRPr lang="en-US" sz="1800" dirty="0"/>
          </a:p>
          <a:p>
            <a:pPr marL="266700" lvl="2" indent="0">
              <a:buNone/>
            </a:pPr>
            <a:endParaRPr lang="en-US" sz="1200" i="1" dirty="0"/>
          </a:p>
          <a:p>
            <a:pPr marL="0" lvl="1" indent="0">
              <a:buNone/>
            </a:pPr>
            <a:endParaRPr lang="en-US" sz="1800" dirty="0"/>
          </a:p>
          <a:p>
            <a:pPr lvl="1"/>
            <a:endParaRPr lang="en-US" sz="14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800" dirty="0" err="1" smtClean="0"/>
              <a:t>Colour</a:t>
            </a:r>
            <a:r>
              <a:rPr lang="fr-FR" sz="2800" dirty="0" smtClean="0"/>
              <a:t> </a:t>
            </a:r>
            <a:r>
              <a:rPr lang="fr-FR" sz="2800" dirty="0" err="1" smtClean="0"/>
              <a:t>Mapping</a:t>
            </a:r>
            <a:r>
              <a:rPr lang="fr-FR" sz="2800" dirty="0" smtClean="0"/>
              <a:t> Info SEI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6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JCTVC-P0126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2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928669"/>
            <a:ext cx="8001056" cy="523663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fr-FR" sz="2400" dirty="0" smtClean="0"/>
              <a:t>Proposition</a:t>
            </a:r>
          </a:p>
          <a:p>
            <a:pPr marL="0" lvl="1" indent="0">
              <a:buNone/>
            </a:pPr>
            <a:endParaRPr lang="fr-FR" sz="2400" dirty="0" smtClean="0"/>
          </a:p>
          <a:p>
            <a:pPr lvl="2"/>
            <a:r>
              <a:rPr lang="fr-FR" sz="2200" dirty="0" err="1" smtClean="0"/>
              <a:t>Syntax</a:t>
            </a:r>
            <a:r>
              <a:rPr lang="fr-FR" sz="2200" dirty="0" smtClean="0"/>
              <a:t> </a:t>
            </a:r>
            <a:r>
              <a:rPr lang="fr-FR" sz="2200" dirty="0" err="1" smtClean="0"/>
              <a:t>inspired</a:t>
            </a:r>
            <a:r>
              <a:rPr lang="fr-FR" sz="2200" dirty="0" smtClean="0"/>
              <a:t> </a:t>
            </a:r>
            <a:r>
              <a:rPr lang="fr-FR" sz="2200" dirty="0" err="1" smtClean="0"/>
              <a:t>from</a:t>
            </a:r>
            <a:r>
              <a:rPr lang="fr-FR" sz="2200" dirty="0" smtClean="0"/>
              <a:t> SEI </a:t>
            </a:r>
            <a:r>
              <a:rPr lang="fr-FR" sz="2200" dirty="0" err="1" smtClean="0"/>
              <a:t>tone</a:t>
            </a:r>
            <a:r>
              <a:rPr lang="fr-FR" sz="2200" dirty="0" smtClean="0"/>
              <a:t> </a:t>
            </a:r>
            <a:r>
              <a:rPr lang="fr-FR" sz="2200" dirty="0" err="1" smtClean="0"/>
              <a:t>mapping</a:t>
            </a:r>
            <a:r>
              <a:rPr lang="fr-FR" sz="2200" dirty="0" smtClean="0"/>
              <a:t> information</a:t>
            </a:r>
          </a:p>
          <a:p>
            <a:pPr lvl="2"/>
            <a:endParaRPr lang="fr-FR" sz="2200" dirty="0"/>
          </a:p>
          <a:p>
            <a:pPr lvl="2"/>
            <a:r>
              <a:rPr lang="fr-FR" sz="2200" dirty="0" smtClean="0"/>
              <a:t>Output format </a:t>
            </a:r>
            <a:r>
              <a:rPr lang="fr-FR" sz="2200" dirty="0" err="1" smtClean="0"/>
              <a:t>parameters</a:t>
            </a:r>
            <a:r>
              <a:rPr lang="fr-FR" sz="2200" dirty="0" smtClean="0"/>
              <a:t>: </a:t>
            </a:r>
            <a:r>
              <a:rPr lang="fr-FR" sz="2200" dirty="0" err="1" smtClean="0"/>
              <a:t>same</a:t>
            </a:r>
            <a:r>
              <a:rPr lang="fr-FR" sz="2200" dirty="0" smtClean="0"/>
              <a:t> as VUI</a:t>
            </a:r>
          </a:p>
          <a:p>
            <a:pPr lvl="2"/>
            <a:endParaRPr lang="fr-FR" sz="2200" dirty="0" smtClean="0"/>
          </a:p>
          <a:p>
            <a:pPr lvl="2"/>
            <a:r>
              <a:rPr lang="fr-FR" sz="2200" dirty="0" smtClean="0"/>
              <a:t>Simplification of 3D LUT model</a:t>
            </a:r>
            <a:endParaRPr lang="fr-FR" sz="2200" i="1" dirty="0" smtClean="0"/>
          </a:p>
          <a:p>
            <a:pPr lvl="3"/>
            <a:r>
              <a:rPr lang="fr-FR" sz="2000" dirty="0" smtClean="0"/>
              <a:t>1D LUT + 3x3 matrix + </a:t>
            </a:r>
            <a:r>
              <a:rPr lang="fr-FR" sz="2000" dirty="0"/>
              <a:t>1D </a:t>
            </a:r>
            <a:r>
              <a:rPr lang="fr-FR" sz="2000" dirty="0" smtClean="0"/>
              <a:t>LUT</a:t>
            </a:r>
          </a:p>
          <a:p>
            <a:pPr lvl="4"/>
            <a:r>
              <a:rPr lang="fr-FR" sz="1800" dirty="0" err="1" smtClean="0"/>
              <a:t>Leverage</a:t>
            </a:r>
            <a:r>
              <a:rPr lang="fr-FR" sz="1800" dirty="0" smtClean="0"/>
              <a:t>  displays </a:t>
            </a:r>
            <a:r>
              <a:rPr lang="fr-FR" sz="1800" dirty="0" err="1" smtClean="0"/>
              <a:t>existing</a:t>
            </a:r>
            <a:r>
              <a:rPr lang="fr-FR" sz="1800" dirty="0" smtClean="0"/>
              <a:t> </a:t>
            </a:r>
            <a:r>
              <a:rPr lang="fr-FR" sz="1800" dirty="0" err="1" smtClean="0"/>
              <a:t>resources</a:t>
            </a:r>
            <a:endParaRPr lang="fr-FR" sz="1800" dirty="0" smtClean="0"/>
          </a:p>
          <a:p>
            <a:pPr marL="0" lvl="1" indent="0">
              <a:buNone/>
            </a:pPr>
            <a:endParaRPr lang="en-CA" sz="1600" dirty="0"/>
          </a:p>
          <a:p>
            <a:pPr marL="0" lvl="1" indent="0">
              <a:buNone/>
            </a:pPr>
            <a:endParaRPr lang="en-US" sz="1800" dirty="0"/>
          </a:p>
          <a:p>
            <a:pPr marL="266700" lvl="2" indent="0">
              <a:buNone/>
            </a:pPr>
            <a:endParaRPr lang="en-US" sz="1200" i="1" dirty="0"/>
          </a:p>
          <a:p>
            <a:pPr marL="0" lvl="1" indent="0">
              <a:buNone/>
            </a:pPr>
            <a:endParaRPr lang="en-US" sz="1800" dirty="0"/>
          </a:p>
          <a:p>
            <a:pPr marL="0" lvl="1" indent="0">
              <a:buNone/>
            </a:pPr>
            <a:endParaRPr lang="en-US" sz="1800" dirty="0" smtClean="0"/>
          </a:p>
          <a:p>
            <a:pPr marL="0" lvl="1" indent="0">
              <a:buNone/>
            </a:pPr>
            <a:endParaRPr lang="en-US" sz="1800" dirty="0"/>
          </a:p>
          <a:p>
            <a:pPr marL="266700" lvl="2" indent="0">
              <a:buNone/>
            </a:pPr>
            <a:endParaRPr lang="en-US" sz="1200" i="1" dirty="0"/>
          </a:p>
          <a:p>
            <a:pPr marL="0" lvl="1" indent="0">
              <a:buNone/>
            </a:pPr>
            <a:endParaRPr lang="en-US" sz="1800" dirty="0"/>
          </a:p>
          <a:p>
            <a:pPr lvl="1"/>
            <a:endParaRPr lang="en-US" sz="14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800" dirty="0" err="1"/>
              <a:t>Colour</a:t>
            </a:r>
            <a:r>
              <a:rPr lang="fr-FR" sz="2800" dirty="0"/>
              <a:t> </a:t>
            </a:r>
            <a:r>
              <a:rPr lang="fr-FR" sz="2800" dirty="0" err="1"/>
              <a:t>Mapping</a:t>
            </a:r>
            <a:r>
              <a:rPr lang="fr-FR" sz="2800" dirty="0"/>
              <a:t> Info SEI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6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JCTVC-P0126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928669"/>
            <a:ext cx="8001056" cy="523663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fr-FR" sz="2400" dirty="0" smtClean="0"/>
              <a:t>Proposition: 1D LUT + 3x3 matrix + </a:t>
            </a:r>
            <a:r>
              <a:rPr lang="fr-FR" sz="2400" dirty="0"/>
              <a:t>1D LUT </a:t>
            </a:r>
            <a:endParaRPr lang="fr-FR" sz="2400" dirty="0" smtClean="0"/>
          </a:p>
          <a:p>
            <a:pPr lvl="2"/>
            <a:endParaRPr lang="fr-FR" sz="2200" dirty="0" smtClean="0"/>
          </a:p>
          <a:p>
            <a:pPr lvl="2"/>
            <a:endParaRPr lang="fr-FR" sz="2200" dirty="0"/>
          </a:p>
          <a:p>
            <a:pPr lvl="2"/>
            <a:r>
              <a:rPr lang="fr-FR" sz="2200" dirty="0" smtClean="0"/>
              <a:t>Configurable model</a:t>
            </a:r>
            <a:endParaRPr lang="fr-FR" sz="2000" dirty="0" smtClean="0"/>
          </a:p>
          <a:p>
            <a:pPr lvl="2"/>
            <a:endParaRPr lang="fr-FR" sz="2200" dirty="0" smtClean="0"/>
          </a:p>
          <a:p>
            <a:pPr lvl="2"/>
            <a:r>
              <a:rPr lang="fr-FR" sz="2200" dirty="0" smtClean="0"/>
              <a:t>1D LUT:</a:t>
            </a:r>
            <a:br>
              <a:rPr lang="fr-FR" sz="2200" dirty="0" smtClean="0"/>
            </a:br>
            <a:r>
              <a:rPr lang="fr-FR" sz="2200" dirty="0" err="1" smtClean="0"/>
              <a:t>Piecewise</a:t>
            </a:r>
            <a:r>
              <a:rPr lang="fr-FR" sz="2200" dirty="0" smtClean="0"/>
              <a:t> </a:t>
            </a:r>
            <a:r>
              <a:rPr lang="fr-FR" sz="2200" dirty="0" err="1" smtClean="0"/>
              <a:t>linear</a:t>
            </a:r>
            <a:r>
              <a:rPr lang="fr-FR" sz="2200" dirty="0"/>
              <a:t/>
            </a:r>
            <a:br>
              <a:rPr lang="fr-FR" sz="2200" dirty="0"/>
            </a:br>
            <a:r>
              <a:rPr lang="fr-FR" sz="1200" dirty="0" smtClean="0"/>
              <a:t>(</a:t>
            </a:r>
            <a:r>
              <a:rPr lang="fr-FR" sz="1200" dirty="0" err="1" smtClean="0"/>
              <a:t>same</a:t>
            </a:r>
            <a:r>
              <a:rPr lang="fr-FR" sz="1200" dirty="0" smtClean="0"/>
              <a:t> as </a:t>
            </a:r>
            <a:r>
              <a:rPr lang="fr-FR" sz="1200" dirty="0" err="1" smtClean="0"/>
              <a:t>tone_map_model_id</a:t>
            </a:r>
            <a:r>
              <a:rPr lang="fr-FR" sz="1200" dirty="0" smtClean="0"/>
              <a:t> 3)</a:t>
            </a:r>
          </a:p>
          <a:p>
            <a:pPr marL="266700" lvl="2" indent="0">
              <a:buNone/>
            </a:pPr>
            <a:endParaRPr lang="fr-FR" sz="2200" dirty="0" smtClean="0"/>
          </a:p>
          <a:p>
            <a:pPr lvl="2"/>
            <a:endParaRPr lang="fr-FR" sz="2200" dirty="0" smtClean="0"/>
          </a:p>
          <a:p>
            <a:pPr marL="0" lvl="1" indent="0">
              <a:buNone/>
            </a:pPr>
            <a:endParaRPr lang="en-US" sz="1800" dirty="0" smtClean="0"/>
          </a:p>
          <a:p>
            <a:pPr marL="0" lvl="1" indent="0">
              <a:buNone/>
            </a:pPr>
            <a:endParaRPr lang="en-US" sz="1800" dirty="0"/>
          </a:p>
          <a:p>
            <a:pPr marL="266700" lvl="2" indent="0">
              <a:buNone/>
            </a:pPr>
            <a:endParaRPr lang="en-US" sz="1200" i="1" dirty="0"/>
          </a:p>
          <a:p>
            <a:pPr marL="0" lvl="1" indent="0">
              <a:buNone/>
            </a:pPr>
            <a:endParaRPr lang="en-US" sz="1800" dirty="0"/>
          </a:p>
          <a:p>
            <a:pPr lvl="1"/>
            <a:endParaRPr lang="en-US" sz="14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800" dirty="0" err="1"/>
              <a:t>Colour</a:t>
            </a:r>
            <a:r>
              <a:rPr lang="fr-FR" sz="2800" dirty="0"/>
              <a:t> </a:t>
            </a:r>
            <a:r>
              <a:rPr lang="fr-FR" sz="2800" dirty="0" err="1"/>
              <a:t>Mapping</a:t>
            </a:r>
            <a:r>
              <a:rPr lang="fr-FR" sz="2800" dirty="0"/>
              <a:t> Info SEI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6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JCTVC-P0126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62" y="1316048"/>
            <a:ext cx="5519142" cy="477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601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928669"/>
            <a:ext cx="8001056" cy="523663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fr-FR" sz="2400" dirty="0" smtClean="0"/>
              <a:t>Conclusion</a:t>
            </a:r>
          </a:p>
          <a:p>
            <a:pPr marL="0" lvl="1" indent="0">
              <a:buNone/>
            </a:pPr>
            <a:endParaRPr lang="fr-FR" sz="2400" dirty="0" smtClean="0"/>
          </a:p>
          <a:p>
            <a:pPr lvl="2"/>
            <a:r>
              <a:rPr lang="fr-FR" sz="2200" dirty="0" err="1" smtClean="0"/>
              <a:t>Demo</a:t>
            </a:r>
            <a:r>
              <a:rPr lang="fr-FR" sz="2200" dirty="0" smtClean="0"/>
              <a:t> </a:t>
            </a:r>
            <a:r>
              <a:rPr lang="fr-FR" sz="2200" dirty="0" err="1" smtClean="0"/>
              <a:t>showing</a:t>
            </a:r>
            <a:r>
              <a:rPr lang="fr-FR" sz="2200" dirty="0" smtClean="0"/>
              <a:t> </a:t>
            </a:r>
            <a:r>
              <a:rPr lang="fr-FR" sz="2200" dirty="0" err="1" smtClean="0"/>
              <a:t>benefits</a:t>
            </a:r>
            <a:r>
              <a:rPr lang="fr-FR" sz="2200" dirty="0" smtClean="0"/>
              <a:t> </a:t>
            </a:r>
            <a:r>
              <a:rPr lang="fr-FR" sz="2200" dirty="0"/>
              <a:t>(</a:t>
            </a:r>
            <a:r>
              <a:rPr lang="fr-FR" sz="2200" dirty="0" smtClean="0"/>
              <a:t>last meeting)</a:t>
            </a:r>
          </a:p>
          <a:p>
            <a:pPr marL="266700" lvl="2" indent="0">
              <a:buNone/>
            </a:pPr>
            <a:endParaRPr lang="fr-FR" sz="2200" dirty="0" smtClean="0"/>
          </a:p>
          <a:p>
            <a:pPr lvl="2"/>
            <a:r>
              <a:rPr lang="fr-FR" sz="2200" dirty="0" err="1"/>
              <a:t>P</a:t>
            </a:r>
            <a:r>
              <a:rPr lang="fr-FR" sz="2200" dirty="0" err="1" smtClean="0"/>
              <a:t>reserving</a:t>
            </a:r>
            <a:r>
              <a:rPr lang="fr-FR" sz="2200" dirty="0" smtClean="0"/>
              <a:t> content </a:t>
            </a:r>
            <a:r>
              <a:rPr lang="fr-FR" sz="2200" dirty="0" err="1" smtClean="0"/>
              <a:t>creator</a:t>
            </a:r>
            <a:r>
              <a:rPr lang="fr-FR" sz="2200" dirty="0" smtClean="0"/>
              <a:t> </a:t>
            </a:r>
            <a:r>
              <a:rPr lang="fr-FR" sz="2200" dirty="0" err="1" smtClean="0"/>
              <a:t>intent</a:t>
            </a:r>
            <a:endParaRPr lang="fr-FR" sz="2200" dirty="0" smtClean="0"/>
          </a:p>
          <a:p>
            <a:pPr lvl="2"/>
            <a:endParaRPr lang="fr-FR" sz="2200" dirty="0" smtClean="0"/>
          </a:p>
          <a:p>
            <a:pPr lvl="2"/>
            <a:r>
              <a:rPr lang="fr-FR" sz="2200" dirty="0" err="1" smtClean="0"/>
              <a:t>Simplified</a:t>
            </a:r>
            <a:r>
              <a:rPr lang="fr-FR" sz="2200" dirty="0" smtClean="0"/>
              <a:t> model: 1D LUT + 3x3 matrix + </a:t>
            </a:r>
            <a:r>
              <a:rPr lang="fr-FR" sz="2200" dirty="0"/>
              <a:t>1D </a:t>
            </a:r>
            <a:r>
              <a:rPr lang="fr-FR" sz="2200" dirty="0" smtClean="0"/>
              <a:t>LUT</a:t>
            </a:r>
          </a:p>
          <a:p>
            <a:pPr lvl="3"/>
            <a:r>
              <a:rPr lang="fr-FR" sz="2000" dirty="0" err="1" smtClean="0"/>
              <a:t>address</a:t>
            </a:r>
            <a:r>
              <a:rPr lang="fr-FR" sz="2000" dirty="0" smtClean="0"/>
              <a:t> </a:t>
            </a:r>
            <a:r>
              <a:rPr lang="fr-FR" sz="2000" dirty="0" err="1" smtClean="0"/>
              <a:t>complexity</a:t>
            </a:r>
            <a:r>
              <a:rPr lang="fr-FR" sz="2000" dirty="0"/>
              <a:t> </a:t>
            </a:r>
            <a:r>
              <a:rPr lang="fr-FR" sz="2000" dirty="0" err="1" smtClean="0"/>
              <a:t>concerns</a:t>
            </a:r>
            <a:endParaRPr lang="fr-FR" sz="2000" dirty="0" smtClean="0"/>
          </a:p>
          <a:p>
            <a:pPr lvl="3"/>
            <a:r>
              <a:rPr lang="fr-FR" sz="2000" dirty="0" smtClean="0"/>
              <a:t>use </a:t>
            </a:r>
            <a:r>
              <a:rPr lang="fr-FR" sz="2000" dirty="0" err="1" smtClean="0"/>
              <a:t>limited</a:t>
            </a:r>
            <a:r>
              <a:rPr lang="fr-FR" sz="2000" dirty="0" smtClean="0"/>
              <a:t> </a:t>
            </a:r>
            <a:r>
              <a:rPr lang="fr-FR" sz="2000" dirty="0" err="1" smtClean="0"/>
              <a:t>resources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display</a:t>
            </a:r>
          </a:p>
          <a:p>
            <a:pPr marL="0" lvl="1" indent="0">
              <a:buNone/>
            </a:pPr>
            <a:endParaRPr lang="fr-FR" sz="1800" dirty="0" smtClean="0"/>
          </a:p>
          <a:p>
            <a:pPr marL="0" lvl="1" indent="0">
              <a:buNone/>
            </a:pPr>
            <a:endParaRPr lang="en-CA" sz="1600" dirty="0"/>
          </a:p>
          <a:p>
            <a:pPr marL="0" lvl="1" indent="0">
              <a:buNone/>
            </a:pPr>
            <a:endParaRPr lang="en-US" sz="1800" dirty="0"/>
          </a:p>
          <a:p>
            <a:pPr marL="266700" lvl="2" indent="0">
              <a:buNone/>
            </a:pPr>
            <a:endParaRPr lang="en-US" sz="1200" i="1" dirty="0"/>
          </a:p>
          <a:p>
            <a:pPr marL="0" lvl="1" indent="0">
              <a:buNone/>
            </a:pPr>
            <a:endParaRPr lang="en-US" sz="1800" dirty="0"/>
          </a:p>
          <a:p>
            <a:pPr marL="0" lvl="1" indent="0">
              <a:buNone/>
            </a:pPr>
            <a:endParaRPr lang="en-US" sz="1800" dirty="0" smtClean="0"/>
          </a:p>
          <a:p>
            <a:pPr marL="0" lvl="1" indent="0">
              <a:buNone/>
            </a:pPr>
            <a:endParaRPr lang="en-US" sz="1800" dirty="0"/>
          </a:p>
          <a:p>
            <a:pPr marL="266700" lvl="2" indent="0">
              <a:buNone/>
            </a:pPr>
            <a:endParaRPr lang="en-US" sz="1200" i="1" dirty="0"/>
          </a:p>
          <a:p>
            <a:pPr marL="0" lvl="1" indent="0">
              <a:buNone/>
            </a:pPr>
            <a:endParaRPr lang="en-US" sz="1800" dirty="0"/>
          </a:p>
          <a:p>
            <a:pPr lvl="1"/>
            <a:endParaRPr lang="en-US" sz="14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800" dirty="0" err="1"/>
              <a:t>Colour</a:t>
            </a:r>
            <a:r>
              <a:rPr lang="fr-FR" sz="2800" dirty="0"/>
              <a:t> </a:t>
            </a:r>
            <a:r>
              <a:rPr lang="fr-FR" sz="2800" dirty="0" err="1"/>
              <a:t>Mapping</a:t>
            </a:r>
            <a:r>
              <a:rPr lang="fr-FR" sz="2800" dirty="0"/>
              <a:t> Info SEI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6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JCTVC-P0126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9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oloMaster">
  <a:themeElements>
    <a:clrScheme name="TECHNICOLOR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961E6C"/>
      </a:accent1>
      <a:accent2>
        <a:srgbClr val="BE1253"/>
      </a:accent2>
      <a:accent3>
        <a:srgbClr val="D40027"/>
      </a:accent3>
      <a:accent4>
        <a:srgbClr val="E95F14"/>
      </a:accent4>
      <a:accent5>
        <a:srgbClr val="FCC300"/>
      </a:accent5>
      <a:accent6>
        <a:srgbClr val="96BE17"/>
      </a:accent6>
      <a:hlink>
        <a:srgbClr val="333333"/>
      </a:hlink>
      <a:folHlink>
        <a:srgbClr val="333333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8A4AB"/>
        </a:solidFill>
        <a:ln>
          <a:solidFill>
            <a:srgbClr val="5F5F5F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err="1" smtClean="0">
            <a:latin typeface="Trebuchet MS" pitchFamily="34" charset="0"/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63B7A956D86C4F94FC78456ECBA529" ma:contentTypeVersion="4" ma:contentTypeDescription="Create a new document." ma:contentTypeScope="" ma:versionID="feb881ed392643bbe1959c8401076e6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4f6d32b71e6972e4ea9de1df9cac8f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11" nillable="true" ma:displayName="Scheduling Start Date" ma:internalName="PublishingStartDate">
      <xsd:simpleType>
        <xsd:restriction base="dms:Unknown"/>
      </xsd:simpleType>
    </xsd:element>
    <xsd:element name="PublishingExpirationDate" ma:index="12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2CEE5175-2181-455A-87ED-BAF5DE0D6D45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8908E5AF-894B-495B-853A-B3662D087A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AD66FA-6A2C-4062-A854-EED099ADF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345</Words>
  <Application>Microsoft Office PowerPoint</Application>
  <PresentationFormat>On-screen Show (4:3)</PresentationFormat>
  <Paragraphs>130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technicoloMaster</vt:lpstr>
      <vt:lpstr>JCTVC-P0126 SEI message for Colour Mapping Information</vt:lpstr>
      <vt:lpstr>Colour Mapping Info SEI</vt:lpstr>
      <vt:lpstr>Colour Mapping Info SEI</vt:lpstr>
      <vt:lpstr>Colour Mapping Info SEI</vt:lpstr>
      <vt:lpstr>Colour Mapping Info SEI</vt:lpstr>
      <vt:lpstr>Colour Mapping Info SEI</vt:lpstr>
      <vt:lpstr>Colour Mapping Info SEI</vt:lpstr>
    </vt:vector>
  </TitlesOfParts>
  <Company>THOMSON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Technicolor_template</dc:title>
  <dc:creator>lochone</dc:creator>
  <cp:lastModifiedBy>Andrivon Pierre</cp:lastModifiedBy>
  <cp:revision>465</cp:revision>
  <dcterms:created xsi:type="dcterms:W3CDTF">2010-02-01T15:48:52Z</dcterms:created>
  <dcterms:modified xsi:type="dcterms:W3CDTF">2014-01-13T16:53:27Z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0x010100EA63B7A956D86C4F94FC78456ECBA529</vt:lpwstr>
  </property>
</Properties>
</file>