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4"/>
  </p:notesMasterIdLst>
  <p:handoutMasterIdLst>
    <p:handoutMasterId r:id="rId15"/>
  </p:handoutMasterIdLst>
  <p:sldIdLst>
    <p:sldId id="376" r:id="rId2"/>
    <p:sldId id="377" r:id="rId3"/>
    <p:sldId id="378" r:id="rId4"/>
    <p:sldId id="379" r:id="rId5"/>
    <p:sldId id="380" r:id="rId6"/>
    <p:sldId id="381" r:id="rId7"/>
    <p:sldId id="386" r:id="rId8"/>
    <p:sldId id="382" r:id="rId9"/>
    <p:sldId id="383" r:id="rId10"/>
    <p:sldId id="384" r:id="rId11"/>
    <p:sldId id="385" r:id="rId12"/>
    <p:sldId id="38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28" autoAdjust="0"/>
    <p:restoredTop sz="95927" autoAdjust="0"/>
  </p:normalViewPr>
  <p:slideViewPr>
    <p:cSldViewPr>
      <p:cViewPr>
        <p:scale>
          <a:sx n="100" d="100"/>
          <a:sy n="100" d="100"/>
        </p:scale>
        <p:origin x="-1998" y="-354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All Intra - BL 8 bits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Config1</c:v>
                </c:pt>
                <c:pt idx="1">
                  <c:v>Config2</c:v>
                </c:pt>
                <c:pt idx="2">
                  <c:v>Config3</c:v>
                </c:pt>
                <c:pt idx="3">
                  <c:v>Config4</c:v>
                </c:pt>
                <c:pt idx="4">
                  <c:v>UseCase2 Test1</c:v>
                </c:pt>
                <c:pt idx="5">
                  <c:v>UseCase2 Test2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-8.5</c:v>
                </c:pt>
                <c:pt idx="1">
                  <c:v>-3.2</c:v>
                </c:pt>
                <c:pt idx="2">
                  <c:v>-5.2</c:v>
                </c:pt>
                <c:pt idx="3">
                  <c:v>-6.7</c:v>
                </c:pt>
                <c:pt idx="4">
                  <c:v>-5.9</c:v>
                </c:pt>
                <c:pt idx="5">
                  <c:v>-7.8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087808"/>
        <c:axId val="90091520"/>
      </c:barChart>
      <c:catAx>
        <c:axId val="90087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24191"/>
                </a:solidFill>
              </a:defRPr>
            </a:pPr>
            <a:endParaRPr lang="en-US"/>
          </a:p>
        </c:txPr>
        <c:crossAx val="90091520"/>
        <c:crosses val="autoZero"/>
        <c:auto val="1"/>
        <c:lblAlgn val="ctr"/>
        <c:lblOffset val="100"/>
        <c:noMultiLvlLbl val="0"/>
      </c:catAx>
      <c:valAx>
        <c:axId val="90091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087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09/01/2014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 descr="Nokia Internal Use Only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09/01/2014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 descr="Nokia Internal Use Only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i="0" u="none" baseline="0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4" name="fc" descr="Nokia Internal Use Only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000" b="1" i="0" u="none" baseline="0" smtClean="0">
                <a:solidFill>
                  <a:srgbClr val="3E8430"/>
                </a:solidFill>
                <a:latin typeface="arial"/>
              </a:rPr>
              <a:t>Nokia Internal Use Only</a:t>
            </a:r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56" r:id="rId2"/>
    <p:sldLayoutId id="2147483855" r:id="rId3"/>
    <p:sldLayoutId id="2147483830" r:id="rId4"/>
    <p:sldLayoutId id="2147483841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40" r:id="rId14"/>
    <p:sldLayoutId id="2147483839" r:id="rId15"/>
    <p:sldLayoutId id="2147483858" r:id="rId16"/>
    <p:sldLayoutId id="2147483857" r:id="rId17"/>
    <p:sldLayoutId id="2147483859" r:id="rId1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3573016"/>
            <a:ext cx="5616624" cy="1120820"/>
          </a:xfrm>
        </p:spPr>
        <p:txBody>
          <a:bodyPr/>
          <a:lstStyle/>
          <a:p>
            <a:r>
              <a:rPr lang="tr-TR" dirty="0" smtClean="0"/>
              <a:t>JCTVC-P0124</a:t>
            </a:r>
          </a:p>
          <a:p>
            <a:r>
              <a:rPr lang="tr-TR" dirty="0" smtClean="0"/>
              <a:t>A. Aminlou, K. Ugur, M. M. Hannuksela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US" dirty="0"/>
              <a:t>Non-SCE1: Color gamut scalability using modified weighted prediction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Configuration 3: </a:t>
            </a:r>
            <a:r>
              <a:rPr lang="en-CA" dirty="0"/>
              <a:t>N=8, no matrix based WP (only difference to HEVC WP is signaling different WP parameters for different regions)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78460"/>
              </p:ext>
            </p:extLst>
          </p:nvPr>
        </p:nvGraphicFramePr>
        <p:xfrm>
          <a:off x="1547664" y="2564904"/>
          <a:ext cx="6259910" cy="39291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Document" r:id="rId3" imgW="6093154" imgH="3824515" progId="Word.Document.12">
                  <p:embed/>
                </p:oleObj>
              </mc:Choice>
              <mc:Fallback>
                <p:oleObj name="Document" r:id="rId3" imgW="6093154" imgH="38245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7664" y="2564904"/>
                        <a:ext cx="6259910" cy="39291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7237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Configuration 4: </a:t>
            </a:r>
            <a:r>
              <a:rPr lang="en-CA" dirty="0"/>
              <a:t>N=1, polynomial matrix mapping enabled (only difference to HEVC WP is polynomial matrix based equations)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766237"/>
              </p:ext>
            </p:extLst>
          </p:nvPr>
        </p:nvGraphicFramePr>
        <p:xfrm>
          <a:off x="1619672" y="2492896"/>
          <a:ext cx="6264696" cy="3932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Document" r:id="rId3" imgW="6093154" imgH="3824515" progId="Word.Document.12">
                  <p:embed/>
                </p:oleObj>
              </mc:Choice>
              <mc:Fallback>
                <p:oleObj name="Document" r:id="rId3" imgW="6093154" imgH="38245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672" y="2492896"/>
                        <a:ext cx="6264696" cy="39321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56685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Higher coding efficiency for CoGS is achieved by modifying the WP process.</a:t>
            </a:r>
          </a:p>
          <a:p>
            <a:endParaRPr lang="tr-TR" dirty="0"/>
          </a:p>
          <a:p>
            <a:r>
              <a:rPr lang="tr-TR" b="1" dirty="0" smtClean="0"/>
              <a:t>Advantages: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smtClean="0"/>
              <a:t>Performs better than the best performing SCE1 response.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smtClean="0"/>
              <a:t>Modification to existing WP, asserted to be a smaller modification.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tr-TR" dirty="0" smtClean="0"/>
              <a:t>Various coding efficiency / complexity trade-offs possible.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21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b="1" dirty="0" smtClean="0"/>
              <a:t>Aim: </a:t>
            </a:r>
            <a:r>
              <a:rPr lang="tr-TR" dirty="0" smtClean="0"/>
              <a:t>Improving coding efficiency for Color Gamut Scalability by modifying the existing Weighted Prediction (WP) process.</a:t>
            </a:r>
          </a:p>
          <a:p>
            <a:endParaRPr lang="tr-TR" dirty="0"/>
          </a:p>
          <a:p>
            <a:r>
              <a:rPr lang="tr-TR" dirty="0" smtClean="0"/>
              <a:t>Three modifications to existing WP: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b="1" dirty="0" smtClean="0"/>
              <a:t>Region based WP: </a:t>
            </a:r>
            <a:r>
              <a:rPr lang="en-US" dirty="0"/>
              <a:t>YUV region is divided into </a:t>
            </a:r>
            <a:r>
              <a:rPr lang="en-US" dirty="0" err="1" smtClean="0"/>
              <a:t>NxNxN</a:t>
            </a:r>
            <a:r>
              <a:rPr lang="en-US" dirty="0" smtClean="0"/>
              <a:t> region</a:t>
            </a:r>
            <a:r>
              <a:rPr lang="tr-TR" dirty="0" smtClean="0"/>
              <a:t>s</a:t>
            </a:r>
            <a:r>
              <a:rPr lang="en-US" dirty="0" smtClean="0"/>
              <a:t> </a:t>
            </a:r>
            <a:r>
              <a:rPr lang="en-US" dirty="0"/>
              <a:t>and separate parameters are signaled separately for each </a:t>
            </a:r>
            <a:r>
              <a:rPr lang="en-US" dirty="0" smtClean="0"/>
              <a:t>region</a:t>
            </a:r>
            <a:r>
              <a:rPr lang="tr-TR" dirty="0" smtClean="0"/>
              <a:t>.</a:t>
            </a:r>
            <a:endParaRPr lang="tr-TR" b="1" dirty="0" smtClean="0"/>
          </a:p>
          <a:p>
            <a:pPr marL="969963" lvl="1" indent="-342900">
              <a:buFont typeface="Arial" panose="020B0604020202020204" pitchFamily="34" charset="0"/>
              <a:buChar char="•"/>
            </a:pPr>
            <a:endParaRPr lang="tr-TR" b="1" dirty="0" smtClean="0"/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b="1" dirty="0" smtClean="0"/>
              <a:t>Matrix based mapping: </a:t>
            </a:r>
            <a:r>
              <a:rPr lang="tr-TR" dirty="0" smtClean="0"/>
              <a:t>WP is modified so enhancement layer YUV values are calculated using linear matrix equations (i.e. Y of EL depends on YUV of BL, etc.)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endParaRPr lang="tr-TR" b="1" dirty="0" smtClean="0"/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b="1" dirty="0" smtClean="0"/>
              <a:t>Polynomial WP: </a:t>
            </a:r>
            <a:r>
              <a:rPr lang="tr-TR" dirty="0" smtClean="0"/>
              <a:t>Instead of linear equations, second order polynomial equations are used.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Region based WP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</a:t>
            </a:r>
            <a:r>
              <a:rPr lang="en-US" dirty="0"/>
              <a:t>on the observations in JCTVC-L0334 and </a:t>
            </a:r>
            <a:r>
              <a:rPr lang="en-US" dirty="0" smtClean="0"/>
              <a:t>JCTVC-M0197</a:t>
            </a:r>
            <a:r>
              <a:rPr lang="tr-TR" dirty="0" smtClean="0"/>
              <a:t>: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tr-TR" dirty="0" smtClean="0"/>
              <a:t>Dividing </a:t>
            </a:r>
            <a:r>
              <a:rPr lang="en-US" dirty="0" smtClean="0"/>
              <a:t>the </a:t>
            </a:r>
            <a:r>
              <a:rPr lang="en-US" dirty="0"/>
              <a:t>YUV </a:t>
            </a:r>
            <a:r>
              <a:rPr lang="en-US" dirty="0" err="1"/>
              <a:t>colorspace</a:t>
            </a:r>
            <a:r>
              <a:rPr lang="en-US" dirty="0"/>
              <a:t> into regions and using different color space mapping function for each region improves the coding efficiency. </a:t>
            </a:r>
            <a:endParaRPr lang="tr-TR" dirty="0" smtClean="0"/>
          </a:p>
          <a:p>
            <a:endParaRPr lang="tr-TR" dirty="0"/>
          </a:p>
          <a:p>
            <a:r>
              <a:rPr lang="en-US" dirty="0" smtClean="0"/>
              <a:t>This </a:t>
            </a:r>
            <a:r>
              <a:rPr lang="en-US" dirty="0"/>
              <a:t>technique was also used in SCE1 responses and also included in our </a:t>
            </a:r>
            <a:r>
              <a:rPr lang="en-US" dirty="0" smtClean="0"/>
              <a:t>proposal</a:t>
            </a:r>
            <a:r>
              <a:rPr lang="tr-TR" dirty="0" smtClean="0"/>
              <a:t>.</a:t>
            </a:r>
          </a:p>
          <a:p>
            <a:pPr marL="969963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 YUV </a:t>
            </a:r>
            <a:r>
              <a:rPr lang="en-US" dirty="0"/>
              <a:t>region is divided into an </a:t>
            </a:r>
            <a:r>
              <a:rPr lang="en-US" dirty="0" err="1"/>
              <a:t>NxNxN</a:t>
            </a:r>
            <a:r>
              <a:rPr lang="en-US" dirty="0"/>
              <a:t> region and separate parameters are signaled separately for each region.</a:t>
            </a:r>
          </a:p>
        </p:txBody>
      </p:sp>
    </p:spTree>
    <p:extLst>
      <p:ext uri="{BB962C8B-B14F-4D97-AF65-F5344CB8AC3E}">
        <p14:creationId xmlns:p14="http://schemas.microsoft.com/office/powerpoint/2010/main" val="347395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en-CA" dirty="0"/>
              <a:t>Matrix based mapping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As analyzed in JCTVC-L0334, utilizing a matrix based mapping more accurately reflects the BT.2020 to BT.709 </a:t>
            </a:r>
            <a:r>
              <a:rPr lang="en-CA" dirty="0" smtClean="0"/>
              <a:t>mapping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i="1" dirty="0" smtClean="0"/>
              <a:t>Gain(Y</a:t>
            </a:r>
            <a:r>
              <a:rPr lang="en-CA" i="1" dirty="0"/>
              <a:t>, </a:t>
            </a:r>
            <a:r>
              <a:rPr lang="en-CA" i="1" dirty="0" err="1"/>
              <a:t>Cb</a:t>
            </a:r>
            <a:r>
              <a:rPr lang="en-CA" i="1" dirty="0"/>
              <a:t>, Cr)</a:t>
            </a:r>
            <a:r>
              <a:rPr lang="en-CA" b="1" i="1" dirty="0"/>
              <a:t> </a:t>
            </a:r>
            <a:r>
              <a:rPr lang="en-CA" dirty="0"/>
              <a:t>is a 3x3 matrix and </a:t>
            </a:r>
            <a:r>
              <a:rPr lang="en-CA" i="1" dirty="0"/>
              <a:t>Offset(Y, </a:t>
            </a:r>
            <a:r>
              <a:rPr lang="en-CA" i="1" dirty="0" err="1"/>
              <a:t>Cb</a:t>
            </a:r>
            <a:r>
              <a:rPr lang="en-CA" i="1" dirty="0"/>
              <a:t>, Cr) </a:t>
            </a:r>
            <a:r>
              <a:rPr lang="en-CA" dirty="0"/>
              <a:t>is a 1x3 matrix. </a:t>
            </a:r>
            <a:endParaRPr lang="tr-T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tr-T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/>
              <a:t>Encoder </a:t>
            </a:r>
            <a:r>
              <a:rPr lang="en-CA" dirty="0"/>
              <a:t>uses simple linear regression to derive the parameters of the matrices (using more complicated algorithms could further improve coding efficiency)</a:t>
            </a:r>
            <a:endParaRPr lang="en-US" dirty="0"/>
          </a:p>
          <a:p>
            <a:endParaRPr lang="tr-TR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7400124"/>
              </p:ext>
            </p:extLst>
          </p:nvPr>
        </p:nvGraphicFramePr>
        <p:xfrm>
          <a:off x="1979712" y="2564904"/>
          <a:ext cx="4331464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3" imgW="2603500" imgH="558800" progId="Equation.3">
                  <p:embed/>
                </p:oleObj>
              </mc:Choice>
              <mc:Fallback>
                <p:oleObj name="Equation" r:id="rId3" imgW="2603500" imgH="558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564904"/>
                        <a:ext cx="4331464" cy="9361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27630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Polynomial WP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In order to better capture the non-linear relationship between two color spaces, as an alternative to Equation 1, we use a second order polynomial equation as follows</a:t>
            </a:r>
            <a:r>
              <a:rPr lang="en-CA" dirty="0" smtClean="0"/>
              <a:t>:</a:t>
            </a:r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tr-TR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i="1" dirty="0" smtClean="0"/>
              <a:t>Gain</a:t>
            </a:r>
            <a:r>
              <a:rPr lang="en-CA" i="1" baseline="-25000" dirty="0" smtClean="0"/>
              <a:t>1</a:t>
            </a:r>
            <a:r>
              <a:rPr lang="en-CA" i="1" dirty="0" smtClean="0"/>
              <a:t>(Y</a:t>
            </a:r>
            <a:r>
              <a:rPr lang="en-CA" i="1" dirty="0"/>
              <a:t>, </a:t>
            </a:r>
            <a:r>
              <a:rPr lang="en-CA" i="1" dirty="0" err="1"/>
              <a:t>Cb</a:t>
            </a:r>
            <a:r>
              <a:rPr lang="en-CA" i="1" dirty="0"/>
              <a:t>, Cr) </a:t>
            </a:r>
            <a:r>
              <a:rPr lang="en-CA" dirty="0"/>
              <a:t>and </a:t>
            </a:r>
            <a:r>
              <a:rPr lang="en-CA" i="1" dirty="0"/>
              <a:t>Gain</a:t>
            </a:r>
            <a:r>
              <a:rPr lang="en-CA" i="1" baseline="-25000" dirty="0"/>
              <a:t>2</a:t>
            </a:r>
            <a:r>
              <a:rPr lang="en-CA" i="1" dirty="0"/>
              <a:t>(Y, </a:t>
            </a:r>
            <a:r>
              <a:rPr lang="en-CA" i="1" dirty="0" err="1"/>
              <a:t>Cb</a:t>
            </a:r>
            <a:r>
              <a:rPr lang="en-CA" i="1" dirty="0"/>
              <a:t>, Cr)</a:t>
            </a:r>
            <a:r>
              <a:rPr lang="en-CA" b="1" i="1" dirty="0"/>
              <a:t> </a:t>
            </a:r>
            <a:r>
              <a:rPr lang="en-CA" dirty="0"/>
              <a:t>are 3x3 matrices and </a:t>
            </a:r>
            <a:r>
              <a:rPr lang="en-CA" i="1" dirty="0"/>
              <a:t>Offset(Y, </a:t>
            </a:r>
            <a:r>
              <a:rPr lang="en-CA" i="1" dirty="0" err="1"/>
              <a:t>Cb</a:t>
            </a:r>
            <a:r>
              <a:rPr lang="en-CA" i="1" dirty="0"/>
              <a:t>, Cr) </a:t>
            </a:r>
            <a:r>
              <a:rPr lang="en-CA" dirty="0"/>
              <a:t>is a 1x3 matrix. </a:t>
            </a:r>
            <a:endParaRPr lang="tr-T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 smtClean="0"/>
              <a:t>(</a:t>
            </a:r>
            <a:r>
              <a:rPr lang="en-CA" i="1" dirty="0"/>
              <a:t>Y</a:t>
            </a:r>
            <a:r>
              <a:rPr lang="en-CA" i="1" baseline="-25000" dirty="0"/>
              <a:t>0</a:t>
            </a:r>
            <a:r>
              <a:rPr lang="en-CA" dirty="0"/>
              <a:t>, </a:t>
            </a:r>
            <a:r>
              <a:rPr lang="en-CA" i="1" dirty="0"/>
              <a:t>Cb</a:t>
            </a:r>
            <a:r>
              <a:rPr lang="en-CA" i="1" baseline="-25000" dirty="0"/>
              <a:t>0</a:t>
            </a:r>
            <a:r>
              <a:rPr lang="en-CA" dirty="0"/>
              <a:t>, </a:t>
            </a:r>
            <a:r>
              <a:rPr lang="en-CA" i="1" dirty="0"/>
              <a:t>Cr</a:t>
            </a:r>
            <a:r>
              <a:rPr lang="en-CA" i="1" baseline="-25000" dirty="0"/>
              <a:t>0</a:t>
            </a:r>
            <a:r>
              <a:rPr lang="en-CA" dirty="0"/>
              <a:t>) is the </a:t>
            </a:r>
            <a:r>
              <a:rPr lang="en-CA" dirty="0" smtClean="0"/>
              <a:t>central </a:t>
            </a:r>
            <a:r>
              <a:rPr lang="en-CA" dirty="0"/>
              <a:t>point of the corresponding </a:t>
            </a:r>
            <a:r>
              <a:rPr lang="en-CA" dirty="0" smtClean="0"/>
              <a:t>region</a:t>
            </a:r>
            <a:r>
              <a:rPr lang="tr-TR" dirty="0" smtClean="0"/>
              <a:t> to reduce the dynamic range. </a:t>
            </a:r>
          </a:p>
          <a:p>
            <a:endParaRPr lang="tr-TR" dirty="0"/>
          </a:p>
          <a:p>
            <a:r>
              <a:rPr lang="en-CA" dirty="0" smtClean="0"/>
              <a:t>The </a:t>
            </a:r>
            <a:r>
              <a:rPr lang="en-CA" dirty="0"/>
              <a:t>benefit of using polynomial equations is that one could reduce the number of regions as non-linear characteristics can already be </a:t>
            </a:r>
            <a:r>
              <a:rPr lang="en-CA" dirty="0" smtClean="0"/>
              <a:t>capture</a:t>
            </a:r>
            <a:r>
              <a:rPr lang="tr-TR" dirty="0" smtClean="0"/>
              <a:t>d</a:t>
            </a:r>
            <a:r>
              <a:rPr lang="en-CA" dirty="0" smtClean="0"/>
              <a:t> </a:t>
            </a:r>
            <a:r>
              <a:rPr lang="en-CA" dirty="0"/>
              <a:t>with the polynomial equation.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955094"/>
              </p:ext>
            </p:extLst>
          </p:nvPr>
        </p:nvGraphicFramePr>
        <p:xfrm>
          <a:off x="1388823" y="2564904"/>
          <a:ext cx="6366354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3" imgW="5359400" imgH="736600" progId="Equation.3">
                  <p:embed/>
                </p:oleObj>
              </mc:Choice>
              <mc:Fallback>
                <p:oleObj name="Equation" r:id="rId3" imgW="5359400" imgH="736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8823" y="2564904"/>
                        <a:ext cx="6366354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650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dirty="0" smtClean="0"/>
              <a:t>Results for 4 different configurations are provided: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Configuration 1: </a:t>
            </a:r>
            <a:r>
              <a:rPr lang="en-US" dirty="0"/>
              <a:t>N=8, linear matrix mapping (YUV </a:t>
            </a:r>
            <a:r>
              <a:rPr lang="en-US" dirty="0" err="1"/>
              <a:t>colorspace</a:t>
            </a:r>
            <a:r>
              <a:rPr lang="en-US" dirty="0"/>
              <a:t> is divided into 8x8x8 regions</a:t>
            </a:r>
            <a:r>
              <a:rPr lang="en-US" dirty="0" smtClean="0"/>
              <a:t>)</a:t>
            </a:r>
            <a:endParaRPr lang="tr-T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tr-TR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dirty="0" smtClean="0"/>
              <a:t>Configuration </a:t>
            </a:r>
            <a:r>
              <a:rPr lang="en-CA" b="1" dirty="0"/>
              <a:t>2: </a:t>
            </a:r>
            <a:r>
              <a:rPr lang="en-CA" dirty="0"/>
              <a:t>N=1, linear matrix mapping </a:t>
            </a:r>
            <a:r>
              <a:rPr lang="en-CA" dirty="0" smtClean="0"/>
              <a:t>(only </a:t>
            </a:r>
            <a:r>
              <a:rPr lang="en-CA" dirty="0"/>
              <a:t>difference to HEVC WP is linear matrix based equations)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tr-TR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dirty="0" smtClean="0"/>
              <a:t>Configuration </a:t>
            </a:r>
            <a:r>
              <a:rPr lang="en-CA" b="1" dirty="0"/>
              <a:t>3: </a:t>
            </a:r>
            <a:r>
              <a:rPr lang="en-CA" dirty="0"/>
              <a:t>N=8, no matrix based WP </a:t>
            </a:r>
            <a:r>
              <a:rPr lang="en-CA" dirty="0" smtClean="0"/>
              <a:t>(only </a:t>
            </a:r>
            <a:r>
              <a:rPr lang="en-CA" dirty="0"/>
              <a:t>difference to HEVC WP is signaling different WP parameters for different regions)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tr-TR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1" dirty="0" smtClean="0"/>
              <a:t>Configuration </a:t>
            </a:r>
            <a:r>
              <a:rPr lang="en-CA" b="1" dirty="0"/>
              <a:t>4: </a:t>
            </a:r>
            <a:r>
              <a:rPr lang="en-CA" dirty="0"/>
              <a:t>N=1, polynomial matrix mapping enabled </a:t>
            </a:r>
            <a:r>
              <a:rPr lang="en-CA" dirty="0" smtClean="0"/>
              <a:t>(only </a:t>
            </a:r>
            <a:r>
              <a:rPr lang="en-CA" dirty="0"/>
              <a:t>difference to HEVC WP is polynomial matrix based equations)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90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 - 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Comparison against best performing SCE results: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51308"/>
              </p:ext>
            </p:extLst>
          </p:nvPr>
        </p:nvGraphicFramePr>
        <p:xfrm>
          <a:off x="1043608" y="2060848"/>
          <a:ext cx="6840762" cy="4104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7272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Configuration 1: </a:t>
            </a:r>
            <a:r>
              <a:rPr lang="en-US" dirty="0"/>
              <a:t>N=8, linear matrix mapping (YUV </a:t>
            </a:r>
            <a:r>
              <a:rPr lang="en-US" dirty="0" err="1"/>
              <a:t>colorspace</a:t>
            </a:r>
            <a:r>
              <a:rPr lang="en-US" dirty="0"/>
              <a:t> is divided into 8x8x8 regions)</a:t>
            </a:r>
            <a:endParaRPr lang="tr-TR" dirty="0"/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284201"/>
              </p:ext>
            </p:extLst>
          </p:nvPr>
        </p:nvGraphicFramePr>
        <p:xfrm>
          <a:off x="899592" y="2420888"/>
          <a:ext cx="6653911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Document" r:id="rId3" imgW="6093154" imgH="3824515" progId="Word.Document.12">
                  <p:embed/>
                </p:oleObj>
              </mc:Choice>
              <mc:Fallback>
                <p:oleObj name="Document" r:id="rId3" imgW="6093154" imgH="38245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9592" y="2420888"/>
                        <a:ext cx="6653911" cy="4176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1251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dirty="0"/>
              <a:t>Configuration 2: </a:t>
            </a:r>
            <a:r>
              <a:rPr lang="en-CA" dirty="0"/>
              <a:t>N=1, linear matrix mapping (only difference to HEVC WP is linear matrix based equations)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404306"/>
              </p:ext>
            </p:extLst>
          </p:nvPr>
        </p:nvGraphicFramePr>
        <p:xfrm>
          <a:off x="1115616" y="2204864"/>
          <a:ext cx="6552728" cy="4276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Document" r:id="rId3" imgW="6093154" imgH="3976948" progId="Word.Document.12">
                  <p:embed/>
                </p:oleObj>
              </mc:Choice>
              <mc:Fallback>
                <p:oleObj name="Document" r:id="rId3" imgW="6093154" imgH="397694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2204864"/>
                        <a:ext cx="6552728" cy="4276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6858079"/>
      </p:ext>
    </p:extLst>
  </p:cSld>
  <p:clrMapOvr>
    <a:masterClrMapping/>
  </p:clrMapOvr>
</p:sld>
</file>

<file path=ppt/theme/theme1.xml><?xml version="1.0" encoding="utf-8"?>
<a:theme xmlns:a="http://schemas.openxmlformats.org/drawingml/2006/main" name="Nokia-Long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Nokia-Long-v1</Template>
  <TotalTime>63</TotalTime>
  <Words>854</Words>
  <Application>Microsoft Office PowerPoint</Application>
  <PresentationFormat>On-screen Show (4:3)</PresentationFormat>
  <Paragraphs>92</Paragraphs>
  <Slides>12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Nokia-Long-v1</vt:lpstr>
      <vt:lpstr>Microsoft Equation 3.0</vt:lpstr>
      <vt:lpstr>Microsoft Word Document</vt:lpstr>
      <vt:lpstr>Non-SCE1: Color gamut scalability using modified weighted prediction </vt:lpstr>
      <vt:lpstr>Introduction</vt:lpstr>
      <vt:lpstr>Region based WP</vt:lpstr>
      <vt:lpstr>Matrix based mapping</vt:lpstr>
      <vt:lpstr>Polynomial WP</vt:lpstr>
      <vt:lpstr>Results</vt:lpstr>
      <vt:lpstr>Results - Summary</vt:lpstr>
      <vt:lpstr>Results</vt:lpstr>
      <vt:lpstr>Results</vt:lpstr>
      <vt:lpstr>Results</vt:lpstr>
      <vt:lpstr>Results</vt:lpstr>
      <vt:lpstr>Conclusions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Non-SCE1: Color gamut scalability using modified weighted prediction </dc:title>
  <dc:creator>Kemal Ugur</dc:creator>
  <cp:lastModifiedBy>Kemal Ugur</cp:lastModifiedBy>
  <cp:revision>1</cp:revision>
  <dcterms:created xsi:type="dcterms:W3CDTF">2014-01-09T18:10:37Z</dcterms:created>
  <dcterms:modified xsi:type="dcterms:W3CDTF">2014-01-09T19:13:41Z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4c77e5a2-749d-47f9-9bbd-dc46bb971337</vt:lpwstr>
  </property>
  <property fmtid="{D5CDD505-2E9C-101B-9397-08002B2CF9AE}" pid="3" name="NokiaConfidentiality">
    <vt:lpwstr>Company Confidential</vt:lpwstr>
  </property>
</Properties>
</file>