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6"/>
  </p:notesMasterIdLst>
  <p:handoutMasterIdLst>
    <p:handoutMasterId r:id="rId7"/>
  </p:handoutMasterIdLst>
  <p:sldIdLst>
    <p:sldId id="376" r:id="rId2"/>
    <p:sldId id="377" r:id="rId3"/>
    <p:sldId id="379" r:id="rId4"/>
    <p:sldId id="37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1986" y="-354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12/01/2014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 descr="Nokia Internal Use Only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000" b="1" smtClean="0">
                <a:solidFill>
                  <a:srgbClr val="3E8430"/>
                </a:solidFill>
                <a:latin typeface="arial"/>
              </a:rPr>
              <a:t>Nokia Internal Use Only</a:t>
            </a:r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12/01/2014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 descr="Nokia Internal Use Only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000" b="1" i="0" u="none" baseline="0" smtClean="0">
                <a:solidFill>
                  <a:srgbClr val="3E8430"/>
                </a:solidFill>
                <a:latin typeface="arial"/>
              </a:rPr>
              <a:t>Nokia Internal Use Only</a:t>
            </a:r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4" name="fc" descr="Nokia Internal Use Only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000" b="1" i="0" u="none" baseline="0" smtClean="0">
                <a:solidFill>
                  <a:srgbClr val="3E8430"/>
                </a:solidFill>
                <a:latin typeface="arial"/>
              </a:rPr>
              <a:t>Nokia Internal Use Only</a:t>
            </a:r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751488"/>
          </a:xfrm>
        </p:spPr>
        <p:txBody>
          <a:bodyPr/>
          <a:lstStyle/>
          <a:p>
            <a:r>
              <a:rPr lang="tr-TR" dirty="0" smtClean="0"/>
              <a:t>JCTVC-P0120</a:t>
            </a:r>
          </a:p>
          <a:p>
            <a:r>
              <a:rPr lang="tr-TR" dirty="0" smtClean="0"/>
              <a:t>K. Ugur, M. M. Hannuksela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1477328"/>
          </a:xfrm>
        </p:spPr>
        <p:txBody>
          <a:bodyPr/>
          <a:lstStyle/>
          <a:p>
            <a:r>
              <a:rPr lang="en-US" dirty="0"/>
              <a:t>AHG9: Display hint SEI message for ROI layers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Motivation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/>
              <a:t>Scaled reference layer offsets can be used for different use-cases where intended display behaviour may be different.</a:t>
            </a:r>
          </a:p>
          <a:p>
            <a:endParaRPr lang="tr-TR" dirty="0" smtClean="0"/>
          </a:p>
          <a:p>
            <a:r>
              <a:rPr lang="tr-TR" dirty="0" smtClean="0"/>
              <a:t>E.g: In multiparty video conferencing, an EL can be sent for each participant and used only when the participants video is viewed full-screen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dirty="0" smtClean="0"/>
              <a:t>i.e. In this use-case, EL and BL </a:t>
            </a:r>
            <a:r>
              <a:rPr lang="tr-TR" b="1" dirty="0" smtClean="0"/>
              <a:t>should not be overlaid </a:t>
            </a:r>
            <a:r>
              <a:rPr lang="tr-TR" dirty="0" smtClean="0"/>
              <a:t>at the display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dirty="0"/>
              <a:t>In traditional ROI coding, EL is overlaid over (upsampled) BL picture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endParaRPr lang="tr-TR" b="1" dirty="0"/>
          </a:p>
          <a:p>
            <a:endParaRPr lang="tr-TR" dirty="0" smtClean="0"/>
          </a:p>
          <a:p>
            <a:r>
              <a:rPr lang="tr-TR" dirty="0" smtClean="0"/>
              <a:t>SHVC </a:t>
            </a:r>
            <a:r>
              <a:rPr lang="tr-TR" b="1" dirty="0" smtClean="0"/>
              <a:t>does not have means </a:t>
            </a:r>
            <a:r>
              <a:rPr lang="tr-TR" dirty="0" smtClean="0"/>
              <a:t>to indicate different intended display behaviour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this contribution we propose an SEI message to indicate this preferred display operation for ROI </a:t>
            </a:r>
            <a:r>
              <a:rPr lang="en-US" dirty="0" smtClean="0"/>
              <a:t>layers</a:t>
            </a:r>
            <a:r>
              <a:rPr lang="tr-TR" dirty="0" smtClean="0"/>
              <a:t>.</a:t>
            </a:r>
            <a:r>
              <a:rPr lang="en-US" dirty="0" smtClean="0"/>
              <a:t> </a:t>
            </a:r>
            <a:endParaRPr lang="tr-T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Motivation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grpSp>
        <p:nvGrpSpPr>
          <p:cNvPr id="47" name="Group 46"/>
          <p:cNvGrpSpPr/>
          <p:nvPr/>
        </p:nvGrpSpPr>
        <p:grpSpPr>
          <a:xfrm>
            <a:off x="179512" y="1340768"/>
            <a:ext cx="3020100" cy="3741696"/>
            <a:chOff x="179512" y="1687269"/>
            <a:chExt cx="3020100" cy="3741696"/>
          </a:xfrm>
        </p:grpSpPr>
        <p:sp>
          <p:nvSpPr>
            <p:cNvPr id="15" name="Rectangle 14"/>
            <p:cNvSpPr/>
            <p:nvPr/>
          </p:nvSpPr>
          <p:spPr>
            <a:xfrm>
              <a:off x="179512" y="3196717"/>
              <a:ext cx="3020100" cy="2232248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84580" y="1687269"/>
              <a:ext cx="1266494" cy="936104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67052" y="3700773"/>
              <a:ext cx="1266494" cy="936104"/>
            </a:xfrm>
            <a:prstGeom prst="rect">
              <a:avLst/>
            </a:prstGeom>
            <a:pattFill prst="pct5">
              <a:fgClr>
                <a:sysClr val="windowText" lastClr="000000"/>
              </a:fgClr>
              <a:bgClr>
                <a:sysClr val="window" lastClr="FFFFFF"/>
              </a:bgClr>
            </a:pattFill>
            <a:ln w="25400" cap="flat" cmpd="sng" algn="ctr">
              <a:solidFill>
                <a:sysClr val="windowText" lastClr="000000"/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52641" y="5068925"/>
              <a:ext cx="864096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400" b="1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Layer 0</a:t>
              </a:r>
              <a:endPara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60553" y="4329100"/>
              <a:ext cx="1209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ROI Region</a:t>
              </a:r>
              <a:endPara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89562" y="2315596"/>
              <a:ext cx="9456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400" b="1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Layer 1</a:t>
              </a:r>
              <a:endPara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1284580" y="2623373"/>
              <a:ext cx="0" cy="10774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>
            <a:xfrm flipV="1">
              <a:off x="2533546" y="2623373"/>
              <a:ext cx="0" cy="10774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</p:grpSp>
      <p:sp>
        <p:nvSpPr>
          <p:cNvPr id="33" name="Rectangle 32"/>
          <p:cNvSpPr/>
          <p:nvPr/>
        </p:nvSpPr>
        <p:spPr>
          <a:xfrm>
            <a:off x="6156176" y="3861048"/>
            <a:ext cx="1656184" cy="1224136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485388" y="836712"/>
            <a:ext cx="3020100" cy="2232248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71001" y="4613646"/>
            <a:ext cx="633247" cy="468052"/>
          </a:xfrm>
          <a:prstGeom prst="rect">
            <a:avLst/>
          </a:prstGeom>
          <a:pattFill prst="pct5">
            <a:fgClr>
              <a:sysClr val="windowText" lastClr="000000"/>
            </a:fgClr>
            <a:bgClr>
              <a:sysClr val="window" lastClr="FFFFFF"/>
            </a:bgClr>
          </a:pattFill>
          <a:ln w="25400" cap="flat" cmpd="sng" algn="ctr">
            <a:solidFill>
              <a:sysClr val="windowText" lastClr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 flipV="1">
            <a:off x="5485388" y="3068960"/>
            <a:ext cx="670788" cy="201622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37" name="Straight Connector 36"/>
          <p:cNvCxnSpPr/>
          <p:nvPr/>
        </p:nvCxnSpPr>
        <p:spPr>
          <a:xfrm flipV="1">
            <a:off x="6804248" y="3068960"/>
            <a:ext cx="1701240" cy="198279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38" name="Straight Connector 37"/>
          <p:cNvCxnSpPr/>
          <p:nvPr/>
        </p:nvCxnSpPr>
        <p:spPr>
          <a:xfrm flipH="1" flipV="1">
            <a:off x="5485388" y="836712"/>
            <a:ext cx="670788" cy="377693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39" name="Straight Connector 38"/>
          <p:cNvCxnSpPr/>
          <p:nvPr/>
        </p:nvCxnSpPr>
        <p:spPr>
          <a:xfrm flipV="1">
            <a:off x="6804248" y="836712"/>
            <a:ext cx="1701240" cy="377693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6876256" y="4743981"/>
            <a:ext cx="902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4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Layer 0</a:t>
            </a: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524328" y="2708920"/>
            <a:ext cx="91242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4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Layer 1</a:t>
            </a: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496" y="5302949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Layer 1 is an ROI layer and it is intended to be overlaid over Layer 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211960" y="5283205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 smtClean="0"/>
              <a:t>Layer 1 is intended to be displayed by itself and not overlaid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dirty="0" smtClean="0"/>
              <a:t>Layer0 is a multiparty conferencing session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400" dirty="0" smtClean="0"/>
              <a:t>Layer1 corresponds to high resolution of a participants feed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3536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Proposal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this contribution we propose an SEI message to indicate this preferred display operation for ROI layers as follows: 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intended display </a:t>
            </a:r>
            <a:r>
              <a:rPr lang="en-US" dirty="0" smtClean="0"/>
              <a:t>behavior </a:t>
            </a:r>
            <a:r>
              <a:rPr lang="en-US" dirty="0"/>
              <a:t>is to combine (overlay) BL and EL decoded pictures.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BL and EL decoded pictures are allowed to be overlaid.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EL picture should not be combined with the BL picture during display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tr-TR" dirty="0" smtClean="0"/>
              <a:t>See contribution for the specification text</a:t>
            </a:r>
          </a:p>
        </p:txBody>
      </p:sp>
    </p:spTree>
    <p:extLst>
      <p:ext uri="{BB962C8B-B14F-4D97-AF65-F5344CB8AC3E}">
        <p14:creationId xmlns:p14="http://schemas.microsoft.com/office/powerpoint/2010/main" val="3414745585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84</TotalTime>
  <Words>291</Words>
  <Application>Microsoft Office PowerPoint</Application>
  <PresentationFormat>On-screen Show (4:3)</PresentationFormat>
  <Paragraphs>38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Nokia-Long-v1</vt:lpstr>
      <vt:lpstr>AHG9: Display hint SEI message for ROI layers </vt:lpstr>
      <vt:lpstr>Motivation</vt:lpstr>
      <vt:lpstr>Motivation</vt:lpstr>
      <vt:lpstr>Proposal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AHG9: Display hint SEI message for ROI layers </dc:title>
  <dc:creator>Kemal Ugur</dc:creator>
  <cp:lastModifiedBy>Kemal Ugur</cp:lastModifiedBy>
  <cp:revision>2</cp:revision>
  <dcterms:created xsi:type="dcterms:W3CDTF">2014-01-12T17:10:10Z</dcterms:created>
  <dcterms:modified xsi:type="dcterms:W3CDTF">2014-01-12T18:34:37Z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Company Confidential</vt:lpwstr>
  </property>
</Properties>
</file>