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333" r:id="rId3"/>
    <p:sldId id="334" r:id="rId4"/>
    <p:sldId id="329" r:id="rId5"/>
    <p:sldId id="332" r:id="rId6"/>
    <p:sldId id="330" r:id="rId7"/>
  </p:sldIdLst>
  <p:sldSz cx="9906000" cy="6858000" type="A4"/>
  <p:notesSz cx="6669088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Lucida Sans Unicode" pitchFamily="34" charset="0"/>
        <a:ea typeface="ＭＳ Ｐゴシック" pitchFamily="34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2AA8"/>
    <a:srgbClr val="FF6600"/>
    <a:srgbClr val="FFFF99"/>
    <a:srgbClr val="CC0000"/>
    <a:srgbClr val="CECEF2"/>
    <a:srgbClr val="008000"/>
    <a:srgbClr val="99FF99"/>
    <a:srgbClr val="ACAC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4" autoAdjust="0"/>
    <p:restoredTop sz="95349" autoAdjust="0"/>
  </p:normalViewPr>
  <p:slideViewPr>
    <p:cSldViewPr>
      <p:cViewPr>
        <p:scale>
          <a:sx n="75" d="100"/>
          <a:sy n="75" d="100"/>
        </p:scale>
        <p:origin x="-1494" y="-2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6" d="100"/>
          <a:sy n="76" d="100"/>
        </p:scale>
        <p:origin x="-2778" y="-102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29750"/>
            <a:ext cx="28908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FAB57DE5-AF8B-4576-AFA8-1ED55C4744A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8524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1900" y="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0088" y="766763"/>
            <a:ext cx="5313362" cy="36798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4875" y="4752975"/>
            <a:ext cx="4903788" cy="444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2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2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1900" y="9429750"/>
            <a:ext cx="28670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fld id="{AE0245A7-D695-4B9B-918F-F6E5E502A3D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432649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MS PMincho" pitchFamily="18" charset="-128"/>
        <a:cs typeface="ＭＳ Ｐ明朝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2"/>
          <p:cNvSpPr>
            <a:spLocks/>
          </p:cNvSpPr>
          <p:nvPr userDrawn="1"/>
        </p:nvSpPr>
        <p:spPr bwMode="auto">
          <a:xfrm>
            <a:off x="344488" y="5816600"/>
            <a:ext cx="9072562" cy="720725"/>
          </a:xfrm>
          <a:custGeom>
            <a:avLst/>
            <a:gdLst>
              <a:gd name="T0" fmla="*/ 2147483647 w 5105"/>
              <a:gd name="T1" fmla="*/ 2147483647 h 454"/>
              <a:gd name="T2" fmla="*/ 2147483647 w 5105"/>
              <a:gd name="T3" fmla="*/ 2147483647 h 454"/>
              <a:gd name="T4" fmla="*/ 2147483647 w 5105"/>
              <a:gd name="T5" fmla="*/ 2147483647 h 454"/>
              <a:gd name="T6" fmla="*/ 2147483647 w 5105"/>
              <a:gd name="T7" fmla="*/ 2147483647 h 454"/>
              <a:gd name="T8" fmla="*/ 0 w 5105"/>
              <a:gd name="T9" fmla="*/ 2147483647 h 454"/>
              <a:gd name="T10" fmla="*/ 0 w 5105"/>
              <a:gd name="T11" fmla="*/ 2147483647 h 454"/>
              <a:gd name="T12" fmla="*/ 2147483647 w 5105"/>
              <a:gd name="T13" fmla="*/ 2147483647 h 454"/>
              <a:gd name="T14" fmla="*/ 2147483647 w 5105"/>
              <a:gd name="T15" fmla="*/ 2147483647 h 454"/>
              <a:gd name="T16" fmla="*/ 2147483647 w 5105"/>
              <a:gd name="T17" fmla="*/ 2147483647 h 454"/>
              <a:gd name="T18" fmla="*/ 2147483647 w 5105"/>
              <a:gd name="T19" fmla="*/ 2147483647 h 454"/>
              <a:gd name="T20" fmla="*/ 2147483647 w 5105"/>
              <a:gd name="T21" fmla="*/ 2147483647 h 454"/>
              <a:gd name="T22" fmla="*/ 2147483647 w 5105"/>
              <a:gd name="T23" fmla="*/ 2147483647 h 454"/>
              <a:gd name="T24" fmla="*/ 2147483647 w 5105"/>
              <a:gd name="T25" fmla="*/ 2147483647 h 454"/>
              <a:gd name="T26" fmla="*/ 2147483647 w 5105"/>
              <a:gd name="T27" fmla="*/ 2147483647 h 454"/>
              <a:gd name="T28" fmla="*/ 2147483647 w 5105"/>
              <a:gd name="T29" fmla="*/ 2147483647 h 45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5105" h="454">
                <a:moveTo>
                  <a:pt x="5105" y="43"/>
                </a:moveTo>
                <a:cubicBezTo>
                  <a:pt x="5105" y="63"/>
                  <a:pt x="5105" y="385"/>
                  <a:pt x="5105" y="385"/>
                </a:cubicBezTo>
                <a:cubicBezTo>
                  <a:pt x="5104" y="440"/>
                  <a:pt x="5079" y="454"/>
                  <a:pt x="5035" y="451"/>
                </a:cubicBezTo>
                <a:cubicBezTo>
                  <a:pt x="5034" y="451"/>
                  <a:pt x="63" y="452"/>
                  <a:pt x="63" y="451"/>
                </a:cubicBezTo>
                <a:cubicBezTo>
                  <a:pt x="24" y="451"/>
                  <a:pt x="0" y="431"/>
                  <a:pt x="0" y="382"/>
                </a:cubicBezTo>
                <a:cubicBezTo>
                  <a:pt x="0" y="384"/>
                  <a:pt x="0" y="109"/>
                  <a:pt x="0" y="106"/>
                </a:cubicBezTo>
                <a:cubicBezTo>
                  <a:pt x="0" y="42"/>
                  <a:pt x="26" y="32"/>
                  <a:pt x="65" y="32"/>
                </a:cubicBezTo>
                <a:cubicBezTo>
                  <a:pt x="72" y="31"/>
                  <a:pt x="957" y="32"/>
                  <a:pt x="957" y="31"/>
                </a:cubicBezTo>
                <a:cubicBezTo>
                  <a:pt x="1002" y="31"/>
                  <a:pt x="1011" y="58"/>
                  <a:pt x="1010" y="103"/>
                </a:cubicBezTo>
                <a:cubicBezTo>
                  <a:pt x="1010" y="101"/>
                  <a:pt x="1010" y="296"/>
                  <a:pt x="1010" y="298"/>
                </a:cubicBezTo>
                <a:cubicBezTo>
                  <a:pt x="1011" y="340"/>
                  <a:pt x="1028" y="362"/>
                  <a:pt x="1077" y="362"/>
                </a:cubicBezTo>
                <a:cubicBezTo>
                  <a:pt x="1077" y="362"/>
                  <a:pt x="4910" y="361"/>
                  <a:pt x="4908" y="361"/>
                </a:cubicBezTo>
                <a:cubicBezTo>
                  <a:pt x="4953" y="361"/>
                  <a:pt x="4974" y="355"/>
                  <a:pt x="5000" y="284"/>
                </a:cubicBezTo>
                <a:cubicBezTo>
                  <a:pt x="5048" y="153"/>
                  <a:pt x="5079" y="59"/>
                  <a:pt x="5084" y="47"/>
                </a:cubicBezTo>
                <a:cubicBezTo>
                  <a:pt x="5099" y="0"/>
                  <a:pt x="5103" y="23"/>
                  <a:pt x="5105" y="43"/>
                </a:cubicBezTo>
                <a:close/>
              </a:path>
            </a:pathLst>
          </a:custGeom>
          <a:solidFill>
            <a:schemeClr val="bg1"/>
          </a:solidFill>
          <a:ln w="6350" cmpd="sng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65100" y="2895600"/>
            <a:ext cx="9575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fr-FR" sz="3400" b="1" dirty="0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50" charset="-128"/>
              <a:cs typeface="+mn-cs"/>
            </a:endParaRPr>
          </a:p>
        </p:txBody>
      </p:sp>
      <p:pic>
        <p:nvPicPr>
          <p:cNvPr id="6" name="Picture 10" descr="canon_logo_new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" y="6070600"/>
            <a:ext cx="1106488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eeform 8"/>
          <p:cNvSpPr>
            <a:spLocks/>
          </p:cNvSpPr>
          <p:nvPr userDrawn="1"/>
        </p:nvSpPr>
        <p:spPr bwMode="auto">
          <a:xfrm>
            <a:off x="517525" y="366713"/>
            <a:ext cx="8899525" cy="736600"/>
          </a:xfrm>
          <a:custGeom>
            <a:avLst/>
            <a:gdLst>
              <a:gd name="T0" fmla="*/ 2147483647 w 5116"/>
              <a:gd name="T1" fmla="*/ 2147483647 h 464"/>
              <a:gd name="T2" fmla="*/ 0 w 5116"/>
              <a:gd name="T3" fmla="*/ 2147483647 h 464"/>
              <a:gd name="T4" fmla="*/ 2147483647 w 5116"/>
              <a:gd name="T5" fmla="*/ 2147483647 h 464"/>
              <a:gd name="T6" fmla="*/ 2147483647 w 5116"/>
              <a:gd name="T7" fmla="*/ 2147483647 h 464"/>
              <a:gd name="T8" fmla="*/ 2147483647 w 5116"/>
              <a:gd name="T9" fmla="*/ 2147483647 h 464"/>
              <a:gd name="T10" fmla="*/ 2147483647 w 5116"/>
              <a:gd name="T11" fmla="*/ 2147483647 h 464"/>
              <a:gd name="T12" fmla="*/ 2147483647 w 5116"/>
              <a:gd name="T13" fmla="*/ 2147483647 h 464"/>
              <a:gd name="T14" fmla="*/ 2147483647 w 5116"/>
              <a:gd name="T15" fmla="*/ 2147483647 h 464"/>
              <a:gd name="T16" fmla="*/ 2147483647 w 5116"/>
              <a:gd name="T17" fmla="*/ 2147483647 h 46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5116"/>
              <a:gd name="T28" fmla="*/ 0 h 464"/>
              <a:gd name="T29" fmla="*/ 5116 w 5116"/>
              <a:gd name="T30" fmla="*/ 464 h 46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5116" h="464">
                <a:moveTo>
                  <a:pt x="3" y="417"/>
                </a:moveTo>
                <a:cubicBezTo>
                  <a:pt x="1" y="415"/>
                  <a:pt x="1" y="69"/>
                  <a:pt x="0" y="70"/>
                </a:cubicBezTo>
                <a:cubicBezTo>
                  <a:pt x="1" y="15"/>
                  <a:pt x="31" y="0"/>
                  <a:pt x="70" y="4"/>
                </a:cubicBezTo>
                <a:cubicBezTo>
                  <a:pt x="2557" y="0"/>
                  <a:pt x="5068" y="4"/>
                  <a:pt x="5067" y="6"/>
                </a:cubicBezTo>
                <a:cubicBezTo>
                  <a:pt x="5116" y="6"/>
                  <a:pt x="5113" y="94"/>
                  <a:pt x="5067" y="94"/>
                </a:cubicBezTo>
                <a:cubicBezTo>
                  <a:pt x="5065" y="91"/>
                  <a:pt x="207" y="93"/>
                  <a:pt x="205" y="94"/>
                </a:cubicBezTo>
                <a:cubicBezTo>
                  <a:pt x="160" y="94"/>
                  <a:pt x="138" y="103"/>
                  <a:pt x="114" y="154"/>
                </a:cubicBezTo>
                <a:cubicBezTo>
                  <a:pt x="66" y="285"/>
                  <a:pt x="24" y="405"/>
                  <a:pt x="19" y="417"/>
                </a:cubicBezTo>
                <a:cubicBezTo>
                  <a:pt x="4" y="464"/>
                  <a:pt x="3" y="417"/>
                  <a:pt x="3" y="417"/>
                </a:cubicBezTo>
                <a:close/>
              </a:path>
            </a:pathLst>
          </a:custGeom>
          <a:solidFill>
            <a:srgbClr val="C60C30"/>
          </a:solidFill>
          <a:ln>
            <a:noFill/>
          </a:ln>
          <a:extLs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65100" y="2286000"/>
            <a:ext cx="9575800" cy="1143000"/>
          </a:xfrm>
          <a:effectLst/>
        </p:spPr>
        <p:txBody>
          <a:bodyPr/>
          <a:lstStyle>
            <a:lvl1pPr>
              <a:defRPr sz="3400">
                <a:solidFill>
                  <a:srgbClr val="CC0000"/>
                </a:solidFill>
                <a:effectLst/>
              </a:defRPr>
            </a:lvl1pPr>
          </a:lstStyle>
          <a:p>
            <a:r>
              <a:rPr lang="ja-JP" altLang="en-US" dirty="0"/>
              <a:t>マスタ タイトルの書式設定</a:t>
            </a:r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155700" y="4149080"/>
            <a:ext cx="7594600" cy="1752600"/>
          </a:xfrm>
        </p:spPr>
        <p:txBody>
          <a:bodyPr/>
          <a:lstStyle>
            <a:lvl1pPr marL="0" indent="0" algn="ctr">
              <a:lnSpc>
                <a:spcPct val="130000"/>
              </a:lnSpc>
              <a:buFont typeface="Wingdings" pitchFamily="2" charset="2"/>
              <a:buNone/>
              <a:defRPr sz="2000" b="1">
                <a:effectLst/>
              </a:defRPr>
            </a:lvl1pPr>
          </a:lstStyle>
          <a:p>
            <a:r>
              <a:rPr lang="ja-JP" altLang="en-US" dirty="0"/>
              <a:t>マスタ サブタイトルの書式設定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0BD71417-9433-42A6-BD79-914523352F8D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79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B6C154F7-0DB9-4230-B3E7-CC8D3C1300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35853-567E-48CC-B67C-A22290DB14DA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9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46950" y="38100"/>
            <a:ext cx="2393950" cy="6515100"/>
          </a:xfrm>
        </p:spPr>
        <p:txBody>
          <a:bodyPr vert="eaVert"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100" y="38100"/>
            <a:ext cx="7029450" cy="6515100"/>
          </a:xfrm>
        </p:spPr>
        <p:txBody>
          <a:bodyPr vert="eaVert"/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60E0316-B595-4B45-ABD3-D3585C9CB6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10FBB3-3560-445E-84E2-6908F076CA9D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3005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C81326EB-5BD2-4FFC-9D77-5CEA972985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F65F5E-56C0-41FE-8952-731974E2CC91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315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87925" y="7620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87925" y="3733800"/>
            <a:ext cx="4670425" cy="2819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DA7AD29-07A5-41C7-9C90-716C38ADE5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02E9E-2D55-4C1E-93AA-4ADC20F0FEE7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96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8250" y="38100"/>
            <a:ext cx="850265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4A61C73D-D4EF-453D-9237-B61C9314CB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E0BB3-2721-4060-89CE-79B558680C25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64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rgbClr val="CC0000"/>
                </a:solidFill>
                <a:effectLst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579A1C-4217-4838-8729-9828974367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F7106-A3D5-4EFE-B232-7EBAC61259D5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9358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5EDB6450-5734-4625-9FC1-E3F456CA4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32B2B4-593B-4E3E-AF00-9B9E53740F5C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141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7925" y="762000"/>
            <a:ext cx="4670425" cy="5791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B0556BE-5BE4-4B8C-AE76-1CBFB9B023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FC7FB3-98CD-47DB-BED3-A7E106D977E5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705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1C13A6FC-8428-4C76-BF08-2CC6138883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DF6CC9-A321-4B48-81C2-906505ACF416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103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E278E5E2-6AD1-4399-89B0-BEAD9507A0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B7524-42A9-4C99-A0B8-0D3112B01FB5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3191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3F6A643E-4C84-4F40-A992-BA07585126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9038EB-10CC-46A0-AC19-9208F6F1FCED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329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3E6A381-8A4A-401A-A114-5841A4057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5D72D-FCEA-41B1-9042-ABAE59F6BE80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106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 algn="r">
              <a:defRPr sz="800">
                <a:solidFill>
                  <a:srgbClr val="C60C30"/>
                </a:solidFill>
              </a:defRPr>
            </a:lvl1pPr>
          </a:lstStyle>
          <a:p>
            <a:pPr>
              <a:defRPr/>
            </a:pPr>
            <a:fld id="{ABD067CE-3681-41ED-BD6B-2DA6928734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4013" y="6483350"/>
            <a:ext cx="1719262" cy="236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413C0-F45C-4776-975A-52A63FFCD45E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13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920750" y="115888"/>
            <a:ext cx="85026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100" y="1052513"/>
            <a:ext cx="9493250" cy="506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Freeform 2"/>
          <p:cNvSpPr>
            <a:spLocks/>
          </p:cNvSpPr>
          <p:nvPr userDrawn="1"/>
        </p:nvSpPr>
        <p:spPr bwMode="auto">
          <a:xfrm flipH="1" flipV="1">
            <a:off x="344488" y="6032500"/>
            <a:ext cx="9288462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  <a:gd name="T12" fmla="*/ 0 w 5102"/>
              <a:gd name="T13" fmla="*/ 0 h 310"/>
              <a:gd name="T14" fmla="*/ 5102 w 5102"/>
              <a:gd name="T15" fmla="*/ 310 h 31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4488" y="6483350"/>
            <a:ext cx="1719262" cy="23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chemeClr val="bg2"/>
                </a:solidFill>
                <a:cs typeface="+mn-cs"/>
              </a:defRPr>
            </a:lvl1pPr>
          </a:lstStyle>
          <a:p>
            <a:pPr>
              <a:defRPr/>
            </a:pPr>
            <a:fld id="{2007C552-1BFB-4017-AFF2-8FC0CFB7E5AA}" type="datetime1">
              <a:rPr lang="en-US"/>
              <a:pPr>
                <a:defRPr/>
              </a:pPr>
              <a:t>1/10/2014</a:t>
            </a:fld>
            <a:endParaRPr lang="en-US"/>
          </a:p>
        </p:txBody>
      </p:sp>
      <p:sp>
        <p:nvSpPr>
          <p:cNvPr id="13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24888" y="6484938"/>
            <a:ext cx="790575" cy="236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800">
                <a:solidFill>
                  <a:srgbClr val="C60C30"/>
                </a:solidFill>
                <a:cs typeface="+mn-cs"/>
              </a:defRPr>
            </a:lvl1pPr>
          </a:lstStyle>
          <a:p>
            <a:pPr>
              <a:defRPr/>
            </a:pPr>
            <a:fld id="{A741FA47-4133-47B9-9ED3-7719D4BEE8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10" descr="canon_logo_new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50" y="6119813"/>
            <a:ext cx="1141413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2" name="Freeform 3"/>
          <p:cNvSpPr>
            <a:spLocks/>
          </p:cNvSpPr>
          <p:nvPr userDrawn="1"/>
        </p:nvSpPr>
        <p:spPr bwMode="auto">
          <a:xfrm>
            <a:off x="200025" y="115888"/>
            <a:ext cx="9432925" cy="492125"/>
          </a:xfrm>
          <a:custGeom>
            <a:avLst/>
            <a:gdLst>
              <a:gd name="T0" fmla="*/ 0 w 5102"/>
              <a:gd name="T1" fmla="*/ 2147483647 h 310"/>
              <a:gd name="T2" fmla="*/ 2147483647 w 5102"/>
              <a:gd name="T3" fmla="*/ 2147483647 h 310"/>
              <a:gd name="T4" fmla="*/ 2147483647 w 5102"/>
              <a:gd name="T5" fmla="*/ 0 h 310"/>
              <a:gd name="T6" fmla="*/ 2147483647 w 5102"/>
              <a:gd name="T7" fmla="*/ 0 h 3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102" h="310">
                <a:moveTo>
                  <a:pt x="0" y="310"/>
                </a:moveTo>
                <a:cubicBezTo>
                  <a:pt x="15" y="271"/>
                  <a:pt x="92" y="75"/>
                  <a:pt x="93" y="76"/>
                </a:cubicBezTo>
                <a:cubicBezTo>
                  <a:pt x="111" y="29"/>
                  <a:pt x="137" y="0"/>
                  <a:pt x="204" y="0"/>
                </a:cubicBezTo>
                <a:cubicBezTo>
                  <a:pt x="2631" y="0"/>
                  <a:pt x="4082" y="0"/>
                  <a:pt x="5102" y="0"/>
                </a:cubicBezTo>
              </a:path>
            </a:pathLst>
          </a:custGeom>
          <a:noFill/>
          <a:ln w="6350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38" r:id="rId1"/>
    <p:sldLayoutId id="2147484939" r:id="rId2"/>
    <p:sldLayoutId id="2147484940" r:id="rId3"/>
    <p:sldLayoutId id="2147484941" r:id="rId4"/>
    <p:sldLayoutId id="2147484942" r:id="rId5"/>
    <p:sldLayoutId id="2147484943" r:id="rId6"/>
    <p:sldLayoutId id="2147484944" r:id="rId7"/>
    <p:sldLayoutId id="2147484945" r:id="rId8"/>
    <p:sldLayoutId id="2147484946" r:id="rId9"/>
    <p:sldLayoutId id="2147484947" r:id="rId10"/>
    <p:sldLayoutId id="2147484948" r:id="rId11"/>
    <p:sldLayoutId id="2147484949" r:id="rId12"/>
    <p:sldLayoutId id="2147484950" r:id="rId13"/>
    <p:sldLayoutId id="2147484951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latin typeface="+mj-lt"/>
          <a:ea typeface="+mj-ea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000" b="1">
          <a:solidFill>
            <a:srgbClr val="CC0000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3000" b="1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Lucida Sans Unicode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n"/>
        <a:defRPr kumimoji="1" sz="2800">
          <a:solidFill>
            <a:schemeClr val="accent2"/>
          </a:solidFill>
          <a:latin typeface="+mn-lt"/>
          <a:ea typeface="+mn-ea"/>
          <a:cs typeface="ＭＳ Ｐゴシック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CC"/>
        </a:buClr>
        <a:buFont typeface="Wingdings" pitchFamily="2" charset="2"/>
        <a:buChar char="l"/>
        <a:defRPr sz="24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Ø"/>
        <a:defRPr kumimoji="1" sz="20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US" sz="3600" dirty="0" smtClean="0"/>
              <a:t> </a:t>
            </a:r>
            <a:r>
              <a:rPr lang="en-US" sz="3600" dirty="0"/>
              <a:t>Non-RCE4: Combined coding of run and index for RCE4 </a:t>
            </a:r>
            <a:r>
              <a:rPr lang="en-US" sz="3600" dirty="0" smtClean="0"/>
              <a:t>Test2</a:t>
            </a:r>
            <a:br>
              <a:rPr lang="en-US" sz="3600" dirty="0" smtClean="0"/>
            </a:br>
            <a:r>
              <a:rPr lang="fr-FR" sz="3600" dirty="0" smtClean="0"/>
              <a:t/>
            </a:r>
            <a:br>
              <a:rPr lang="fr-FR" sz="3600" dirty="0" smtClean="0"/>
            </a:br>
            <a:r>
              <a:rPr lang="fr-FR" sz="3600" dirty="0" smtClean="0"/>
              <a:t>JCTVC-P0117 </a:t>
            </a:r>
            <a:r>
              <a:rPr lang="fr-FR" sz="3600" dirty="0"/>
              <a:t>	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6576" y="4437112"/>
            <a:ext cx="7594600" cy="108012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Gisquet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P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Onno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G.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Laroche</a:t>
            </a: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endParaRPr lang="en-US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16</a:t>
            </a:r>
            <a:r>
              <a:rPr lang="en-US" sz="16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th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JCTVC Meeting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, San Jose, January 2014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429496729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895BB261-27CB-493E-B770-CFE93DF44504}" type="slidenum">
              <a:rPr lang="en-US" sz="800" smtClean="0">
                <a:solidFill>
                  <a:srgbClr val="C60C30"/>
                </a:solidFill>
              </a:rPr>
              <a:pPr eaLnBrk="1" hangingPunct="1"/>
              <a:t>1</a:t>
            </a:fld>
            <a:endParaRPr lang="en-US" sz="800" smtClean="0">
              <a:solidFill>
                <a:srgbClr val="C60C3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 smtClean="0"/>
              <a:t>Current RCE4 Test 2</a:t>
            </a:r>
            <a:endParaRPr lang="en-US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28464" y="1196752"/>
            <a:ext cx="9289032" cy="5400600"/>
          </a:xfrm>
        </p:spPr>
        <p:txBody>
          <a:bodyPr/>
          <a:lstStyle/>
          <a:p>
            <a:r>
              <a:rPr lang="en-US" dirty="0"/>
              <a:t>RCE4 Test2 </a:t>
            </a:r>
            <a:r>
              <a:rPr lang="en-US" dirty="0" smtClean="0"/>
              <a:t>contains up to </a:t>
            </a:r>
            <a:r>
              <a:rPr lang="en-US" dirty="0"/>
              <a:t>32 palette elements.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number </a:t>
            </a:r>
            <a:r>
              <a:rPr lang="en-US" dirty="0" smtClean="0"/>
              <a:t>P (P≤32= </a:t>
            </a:r>
            <a:r>
              <a:rPr lang="en-US" dirty="0"/>
              <a:t>of palette elements used in a </a:t>
            </a:r>
            <a:r>
              <a:rPr lang="en-US" dirty="0" smtClean="0"/>
              <a:t>CU is signaled for each CU </a:t>
            </a:r>
          </a:p>
          <a:p>
            <a:endParaRPr lang="en-US" dirty="0" smtClean="0"/>
          </a:p>
          <a:p>
            <a:r>
              <a:rPr lang="en-US" dirty="0" smtClean="0"/>
              <a:t>P is </a:t>
            </a:r>
            <a:r>
              <a:rPr lang="en-US" dirty="0"/>
              <a:t>used to determine the length </a:t>
            </a:r>
            <a:r>
              <a:rPr lang="en-US" dirty="0" smtClean="0"/>
              <a:t>(⌈log2(P)⌉) </a:t>
            </a:r>
            <a:r>
              <a:rPr lang="en-US" dirty="0"/>
              <a:t>of the </a:t>
            </a:r>
            <a:r>
              <a:rPr lang="en-US" u="sng" dirty="0"/>
              <a:t>fixed length code </a:t>
            </a:r>
            <a:r>
              <a:rPr lang="en-US" dirty="0"/>
              <a:t>for coding the </a:t>
            </a:r>
            <a:r>
              <a:rPr lang="en-US" dirty="0" smtClean="0"/>
              <a:t>index/level </a:t>
            </a:r>
            <a:r>
              <a:rPr lang="en-US" dirty="0"/>
              <a:t>values. </a:t>
            </a:r>
            <a:endParaRPr lang="en-US" dirty="0" smtClean="0"/>
          </a:p>
          <a:p>
            <a:r>
              <a:rPr lang="en-US" dirty="0" smtClean="0"/>
              <a:t>Consequently</a:t>
            </a:r>
            <a:r>
              <a:rPr lang="en-US" dirty="0"/>
              <a:t>, if P is not a power of 2, unused values ≥P of the code exist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2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  <p:sp>
        <p:nvSpPr>
          <p:cNvPr id="82" name="Rectangle 81"/>
          <p:cNvSpPr/>
          <p:nvPr/>
        </p:nvSpPr>
        <p:spPr bwMode="auto">
          <a:xfrm>
            <a:off x="5025917" y="4473600"/>
            <a:ext cx="1161103" cy="576064"/>
          </a:xfrm>
          <a:prstGeom prst="rect">
            <a:avLst/>
          </a:prstGeom>
          <a:noFill/>
          <a:ln w="28575" cap="flat" cmpd="sng" algn="ctr">
            <a:solidFill>
              <a:schemeClr val="bg1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Lucida Sans Unicode" pitchFamily="34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791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632520" y="188640"/>
            <a:ext cx="9073008" cy="609600"/>
          </a:xfrm>
        </p:spPr>
        <p:txBody>
          <a:bodyPr/>
          <a:lstStyle/>
          <a:p>
            <a:pPr algn="l"/>
            <a:r>
              <a:rPr lang="en-US" dirty="0" smtClean="0"/>
              <a:t>Proposal: Level and Run coding combination</a:t>
            </a:r>
            <a:endParaRPr lang="en-US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28464" y="1196752"/>
            <a:ext cx="9289032" cy="5400600"/>
          </a:xfrm>
        </p:spPr>
        <p:txBody>
          <a:bodyPr/>
          <a:lstStyle/>
          <a:p>
            <a:r>
              <a:rPr lang="en-CA" dirty="0"/>
              <a:t>Given a FLC of length R = </a:t>
            </a:r>
            <a:r>
              <a:rPr lang="en-CA" dirty="0">
                <a:sym typeface="Symbol"/>
              </a:rPr>
              <a:t></a:t>
            </a:r>
            <a:r>
              <a:rPr lang="en-CA" dirty="0"/>
              <a:t>log</a:t>
            </a:r>
            <a:r>
              <a:rPr lang="en-CA" baseline="-25000" dirty="0"/>
              <a:t>2</a:t>
            </a:r>
            <a:r>
              <a:rPr lang="en-CA" dirty="0"/>
              <a:t>(P)</a:t>
            </a:r>
            <a:r>
              <a:rPr lang="en-CA" dirty="0">
                <a:sym typeface="Symbol"/>
              </a:rPr>
              <a:t></a:t>
            </a:r>
            <a:r>
              <a:rPr lang="en-CA" dirty="0"/>
              <a:t>, there are L = 2</a:t>
            </a:r>
            <a:r>
              <a:rPr lang="en-CA" baseline="30000" dirty="0"/>
              <a:t>R</a:t>
            </a:r>
            <a:r>
              <a:rPr lang="en-CA" dirty="0"/>
              <a:t>-P values above P that are unused</a:t>
            </a:r>
            <a:r>
              <a:rPr lang="en-CA" dirty="0" smtClean="0"/>
              <a:t>.</a:t>
            </a:r>
          </a:p>
          <a:p>
            <a:endParaRPr lang="en-CA" dirty="0" smtClean="0"/>
          </a:p>
          <a:p>
            <a:r>
              <a:rPr lang="en-CA" dirty="0" smtClean="0"/>
              <a:t>We </a:t>
            </a:r>
            <a:r>
              <a:rPr lang="en-CA" dirty="0"/>
              <a:t>have chosen to repurpose these </a:t>
            </a:r>
            <a:r>
              <a:rPr lang="en-CA" dirty="0" smtClean="0"/>
              <a:t>L unused </a:t>
            </a:r>
            <a:r>
              <a:rPr lang="en-CA" dirty="0"/>
              <a:t>values by having them represent instances of </a:t>
            </a:r>
            <a:r>
              <a:rPr lang="en-CA" dirty="0" smtClean="0"/>
              <a:t>“run” </a:t>
            </a:r>
            <a:r>
              <a:rPr lang="en-CA" dirty="0"/>
              <a:t>for the palette index </a:t>
            </a:r>
            <a:r>
              <a:rPr lang="en-CA" dirty="0" smtClean="0"/>
              <a:t>level=0</a:t>
            </a:r>
            <a:r>
              <a:rPr lang="en-CA" dirty="0"/>
              <a:t>, such that:</a:t>
            </a:r>
            <a:endParaRPr lang="en-US" dirty="0"/>
          </a:p>
          <a:p>
            <a:pPr lvl="1"/>
            <a:r>
              <a:rPr lang="en-CA" dirty="0"/>
              <a:t>For decoded index values </a:t>
            </a:r>
            <a:r>
              <a:rPr lang="en-CA" dirty="0" smtClean="0"/>
              <a:t>level </a:t>
            </a:r>
            <a:r>
              <a:rPr lang="en-CA" dirty="0"/>
              <a:t>≥ P, the run length is computed as </a:t>
            </a:r>
            <a:r>
              <a:rPr lang="en-CA" dirty="0" smtClean="0"/>
              <a:t>(level-P), </a:t>
            </a:r>
            <a:r>
              <a:rPr lang="en-CA" dirty="0"/>
              <a:t>while the level is set to 0;</a:t>
            </a:r>
            <a:endParaRPr lang="en-US" dirty="0"/>
          </a:p>
          <a:p>
            <a:pPr lvl="1"/>
            <a:r>
              <a:rPr lang="en-CA" dirty="0"/>
              <a:t>Otherwise, because runs of length &lt; L for </a:t>
            </a:r>
            <a:r>
              <a:rPr lang="en-CA" dirty="0" smtClean="0"/>
              <a:t>level=0 </a:t>
            </a:r>
            <a:r>
              <a:rPr lang="en-CA" dirty="0"/>
              <a:t>have been encoded following the previous point, the decoded run is incremented by L.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3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025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/>
              <a:t>Experiments </a:t>
            </a:r>
            <a:r>
              <a:rPr lang="en-US" dirty="0" smtClean="0"/>
              <a:t>results: </a:t>
            </a:r>
            <a:r>
              <a:rPr lang="en-US" sz="2800" dirty="0" smtClean="0"/>
              <a:t>L</a:t>
            </a:r>
            <a:r>
              <a:rPr lang="en-US" sz="2800" dirty="0" smtClean="0"/>
              <a:t>ossy configuration</a:t>
            </a:r>
            <a:endParaRPr lang="en-US" sz="2800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65100" y="1052513"/>
            <a:ext cx="3635772" cy="5067300"/>
          </a:xfrm>
        </p:spPr>
        <p:txBody>
          <a:bodyPr/>
          <a:lstStyle/>
          <a:p>
            <a:pPr lvl="0"/>
            <a:r>
              <a:rPr lang="en-US" sz="2000" dirty="0" smtClean="0"/>
              <a:t>Anchor: RCE4 Test 2</a:t>
            </a:r>
          </a:p>
          <a:p>
            <a:pPr lvl="0"/>
            <a:r>
              <a:rPr lang="fr-FR" sz="2000" dirty="0" smtClean="0"/>
              <a:t>Test: </a:t>
            </a:r>
            <a:r>
              <a:rPr lang="fr-FR" sz="2000" dirty="0"/>
              <a:t>M</a:t>
            </a:r>
            <a:r>
              <a:rPr lang="fr-FR" sz="2000" dirty="0" smtClean="0"/>
              <a:t>ix of « </a:t>
            </a:r>
            <a:r>
              <a:rPr lang="fr-FR" sz="2000" dirty="0" err="1" smtClean="0"/>
              <a:t>level</a:t>
            </a:r>
            <a:r>
              <a:rPr lang="fr-FR" sz="2000" dirty="0" smtClean="0"/>
              <a:t> » and « </a:t>
            </a:r>
            <a:r>
              <a:rPr lang="fr-FR" sz="2000" dirty="0" err="1" smtClean="0"/>
              <a:t>run</a:t>
            </a:r>
            <a:r>
              <a:rPr lang="fr-FR" sz="2000" dirty="0" smtClean="0"/>
              <a:t> » </a:t>
            </a:r>
            <a:r>
              <a:rPr lang="fr-FR" sz="2000" dirty="0" err="1" smtClean="0"/>
              <a:t>coding</a:t>
            </a:r>
            <a:endParaRPr lang="fr-FR" sz="2000" dirty="0" smtClean="0"/>
          </a:p>
          <a:p>
            <a:pPr marL="0" lvl="0" indent="0">
              <a:buNone/>
            </a:pPr>
            <a:endParaRPr lang="fr-FR" sz="2000" b="1" dirty="0"/>
          </a:p>
          <a:p>
            <a:pPr lvl="0"/>
            <a:r>
              <a:rPr lang="fr-FR" sz="2000" b="1" dirty="0" err="1" smtClean="0"/>
              <a:t>Results</a:t>
            </a:r>
            <a:r>
              <a:rPr lang="fr-FR" sz="2000" b="1" dirty="0" smtClean="0"/>
              <a:t> </a:t>
            </a:r>
            <a:r>
              <a:rPr lang="fr-FR" sz="1800" b="1" dirty="0" smtClean="0"/>
              <a:t>AI/RA/LB</a:t>
            </a:r>
            <a:r>
              <a:rPr lang="fr-FR" sz="2000" b="1" dirty="0" smtClean="0"/>
              <a:t>:</a:t>
            </a:r>
          </a:p>
          <a:p>
            <a:pPr lvl="0"/>
            <a:r>
              <a:rPr lang="en-CA" sz="2000" dirty="0" smtClean="0">
                <a:solidFill>
                  <a:schemeClr val="tx1"/>
                </a:solidFill>
              </a:rPr>
              <a:t>-0.5</a:t>
            </a:r>
            <a:r>
              <a:rPr lang="en-CA" sz="2000" dirty="0" smtClean="0">
                <a:solidFill>
                  <a:schemeClr val="tx1"/>
                </a:solidFill>
              </a:rPr>
              <a:t>%/-0.5%/-0.3% </a:t>
            </a:r>
            <a:r>
              <a:rPr lang="en-CA" sz="2000" dirty="0" smtClean="0">
                <a:solidFill>
                  <a:schemeClr val="tx1"/>
                </a:solidFill>
              </a:rPr>
              <a:t>on SC</a:t>
            </a:r>
          </a:p>
          <a:p>
            <a:pPr lvl="0"/>
            <a:r>
              <a:rPr lang="en-CA" sz="2000" dirty="0" smtClean="0">
                <a:solidFill>
                  <a:schemeClr val="tx1"/>
                </a:solidFill>
              </a:rPr>
              <a:t>-1</a:t>
            </a:r>
            <a:r>
              <a:rPr lang="en-CA" sz="2000" dirty="0" smtClean="0">
                <a:solidFill>
                  <a:schemeClr val="tx1"/>
                </a:solidFill>
              </a:rPr>
              <a:t>.3%/-1.0%/-0.7% </a:t>
            </a:r>
            <a:r>
              <a:rPr lang="en-CA" sz="2000" dirty="0" smtClean="0">
                <a:solidFill>
                  <a:schemeClr val="tx1"/>
                </a:solidFill>
              </a:rPr>
              <a:t>on opt. SC</a:t>
            </a:r>
            <a:endParaRPr lang="fr-FR" sz="20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lvl="0" indent="0">
              <a:buNone/>
            </a:pPr>
            <a:r>
              <a:rPr lang="en-US" dirty="0" smtClean="0"/>
              <a:t>	</a:t>
            </a:r>
          </a:p>
          <a:p>
            <a:pPr lvl="0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spcBef>
                <a:spcPts val="1200"/>
              </a:spcBef>
              <a:buNone/>
              <a:defRPr/>
            </a:pPr>
            <a:endParaRPr lang="en-US" sz="2400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4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771578"/>
              </p:ext>
            </p:extLst>
          </p:nvPr>
        </p:nvGraphicFramePr>
        <p:xfrm>
          <a:off x="3800872" y="908720"/>
          <a:ext cx="5863483" cy="5067280"/>
        </p:xfrm>
        <a:graphic>
          <a:graphicData uri="http://schemas.openxmlformats.org/drawingml/2006/table">
            <a:tbl>
              <a:tblPr/>
              <a:tblGrid>
                <a:gridCol w="1126738"/>
                <a:gridCol w="526305"/>
                <a:gridCol w="526305"/>
                <a:gridCol w="526305"/>
                <a:gridCol w="526305"/>
                <a:gridCol w="526305"/>
                <a:gridCol w="526305"/>
                <a:gridCol w="526305"/>
                <a:gridCol w="526305"/>
                <a:gridCol w="526305"/>
              </a:tblGrid>
              <a:tr h="126496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Main-tier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High-tier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All Intra Super-High-tier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3937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3937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-1.4%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-1.6%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99.6%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99.5%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99.5%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99.6%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99.7%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99.5%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Main-tier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Random Access High-tier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-0.9%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99.1%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98.8%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Main-tier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Low delay B High-tier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F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-0.8%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Class B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-0.4%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Animation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80808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80808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-0.3%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Animation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RangeExt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RGB 4:4:4 SC (Optional)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-0.6%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-0.5%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YCbCr 4:4:4 SC (Optional)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-1.3%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-1.0%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-1.1%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-1.2%</a:t>
                      </a:r>
                    </a:p>
                  </a:txBody>
                  <a:tcPr marL="7441" marR="7441" marT="7441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055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Enc Time[%]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99.6%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99.4%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6496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Dec Time[%]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99.4%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99.5%</a:t>
                      </a: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441" marR="7441" marT="74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337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>
          <a:xfrm>
            <a:off x="920552" y="188640"/>
            <a:ext cx="8502650" cy="609600"/>
          </a:xfrm>
        </p:spPr>
        <p:txBody>
          <a:bodyPr/>
          <a:lstStyle/>
          <a:p>
            <a:pPr algn="l"/>
            <a:r>
              <a:rPr lang="en-US" dirty="0"/>
              <a:t>Experiments </a:t>
            </a:r>
            <a:r>
              <a:rPr lang="en-US" dirty="0" smtClean="0"/>
              <a:t>results: </a:t>
            </a:r>
            <a:r>
              <a:rPr lang="en-US" sz="2800" dirty="0" smtClean="0"/>
              <a:t>lossless configuration</a:t>
            </a:r>
            <a:endParaRPr lang="en-US" sz="2800" dirty="0" smtClean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>
          <a:xfrm>
            <a:off x="165100" y="1052513"/>
            <a:ext cx="3275732" cy="5067300"/>
          </a:xfrm>
        </p:spPr>
        <p:txBody>
          <a:bodyPr/>
          <a:lstStyle/>
          <a:p>
            <a:pPr lvl="0"/>
            <a:r>
              <a:rPr lang="en-US" sz="2000" dirty="0" smtClean="0"/>
              <a:t>Anchor: RCE4 Test 2</a:t>
            </a:r>
          </a:p>
          <a:p>
            <a:r>
              <a:rPr lang="fr-FR" sz="2000" dirty="0"/>
              <a:t>Test</a:t>
            </a:r>
            <a:r>
              <a:rPr lang="fr-FR" sz="2000" dirty="0" smtClean="0"/>
              <a:t>: CU </a:t>
            </a:r>
            <a:r>
              <a:rPr lang="fr-FR" sz="2000" dirty="0"/>
              <a:t>transition mode</a:t>
            </a:r>
          </a:p>
          <a:p>
            <a:pPr lvl="0"/>
            <a:endParaRPr lang="fr-FR" sz="2000" dirty="0" smtClean="0"/>
          </a:p>
          <a:p>
            <a:pPr marL="0" indent="0">
              <a:buNone/>
            </a:pPr>
            <a:endParaRPr lang="en-US" dirty="0" smtClean="0"/>
          </a:p>
          <a:p>
            <a:pPr lvl="0"/>
            <a:r>
              <a:rPr lang="fr-FR" sz="2000" b="1" dirty="0" err="1"/>
              <a:t>Results</a:t>
            </a:r>
            <a:r>
              <a:rPr lang="fr-FR" sz="2000" b="1" dirty="0"/>
              <a:t> AI/RA/LB:</a:t>
            </a:r>
          </a:p>
          <a:p>
            <a:pPr lvl="0"/>
            <a:r>
              <a:rPr lang="en-CA" sz="2000" dirty="0">
                <a:solidFill>
                  <a:schemeClr val="tx1"/>
                </a:solidFill>
              </a:rPr>
              <a:t>-</a:t>
            </a:r>
            <a:r>
              <a:rPr lang="en-CA" sz="2000" dirty="0" smtClean="0">
                <a:solidFill>
                  <a:schemeClr val="tx1"/>
                </a:solidFill>
              </a:rPr>
              <a:t>0.4%/-0.4%/-0.4% </a:t>
            </a:r>
            <a:r>
              <a:rPr lang="en-CA" sz="2000" dirty="0">
                <a:solidFill>
                  <a:schemeClr val="tx1"/>
                </a:solidFill>
              </a:rPr>
              <a:t>on SC</a:t>
            </a:r>
          </a:p>
          <a:p>
            <a:pPr lvl="0"/>
            <a:r>
              <a:rPr lang="en-CA" sz="2000" dirty="0">
                <a:solidFill>
                  <a:schemeClr val="tx1"/>
                </a:solidFill>
              </a:rPr>
              <a:t>-</a:t>
            </a:r>
            <a:r>
              <a:rPr lang="en-CA" sz="2000" dirty="0" smtClean="0">
                <a:solidFill>
                  <a:schemeClr val="tx1"/>
                </a:solidFill>
              </a:rPr>
              <a:t>1.5%/-1.8%/-1.3% </a:t>
            </a:r>
            <a:r>
              <a:rPr lang="en-CA" sz="2000" dirty="0">
                <a:solidFill>
                  <a:schemeClr val="tx1"/>
                </a:solidFill>
              </a:rPr>
              <a:t>on opt. SC</a:t>
            </a:r>
            <a:endParaRPr lang="fr-FR" sz="2000" dirty="0">
              <a:solidFill>
                <a:schemeClr val="tx1"/>
              </a:solidFill>
            </a:endParaRP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spcBef>
                <a:spcPts val="1200"/>
              </a:spcBef>
              <a:buNone/>
              <a:defRPr/>
            </a:pPr>
            <a:endParaRPr lang="en-US" sz="2400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Lucida Sans Unicode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CCD02077-71DC-4222-8CF2-404BB246F888}" type="slidenum">
              <a:rPr lang="en-US" sz="800" smtClean="0">
                <a:solidFill>
                  <a:srgbClr val="C60C30"/>
                </a:solidFill>
              </a:rPr>
              <a:pPr eaLnBrk="1" hangingPunct="1"/>
              <a:t>5</a:t>
            </a:fld>
            <a:endParaRPr lang="en-US" sz="800" dirty="0" smtClean="0">
              <a:solidFill>
                <a:srgbClr val="C60C3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304540"/>
              </p:ext>
            </p:extLst>
          </p:nvPr>
        </p:nvGraphicFramePr>
        <p:xfrm>
          <a:off x="3580393" y="1484784"/>
          <a:ext cx="5837103" cy="4032443"/>
        </p:xfrm>
        <a:graphic>
          <a:graphicData uri="http://schemas.openxmlformats.org/drawingml/2006/table">
            <a:tbl>
              <a:tblPr/>
              <a:tblGrid>
                <a:gridCol w="2693268"/>
                <a:gridCol w="1047945"/>
                <a:gridCol w="1047945"/>
                <a:gridCol w="1047945"/>
              </a:tblGrid>
              <a:tr h="333260">
                <a:tc>
                  <a:txBody>
                    <a:bodyPr/>
                    <a:lstStyle/>
                    <a:p>
                      <a:pPr algn="l" fontAlgn="b"/>
                      <a:endParaRPr lang="en-US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5148" marR="15148" marT="151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 bit-rate increase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3260">
                <a:tc>
                  <a:txBody>
                    <a:bodyPr/>
                    <a:lstStyle/>
                    <a:p>
                      <a:pPr algn="l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5148" marR="15148" marT="1514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AI</a:t>
                      </a:r>
                    </a:p>
                  </a:txBody>
                  <a:tcPr marL="15148" marR="15148" marT="1514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RA</a:t>
                      </a:r>
                    </a:p>
                  </a:txBody>
                  <a:tcPr marL="15148" marR="15148" marT="151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LB</a:t>
                      </a:r>
                    </a:p>
                  </a:txBody>
                  <a:tcPr marL="15148" marR="15148" marT="1514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</a:tr>
              <a:tr h="305993">
                <a:tc>
                  <a:txBody>
                    <a:bodyPr/>
                    <a:lstStyle/>
                    <a:p>
                      <a:pPr algn="l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F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5148" marR="15148" marT="151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5148" marR="15148" marT="151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993">
                <a:tc>
                  <a:txBody>
                    <a:bodyPr/>
                    <a:lstStyle/>
                    <a:p>
                      <a:pPr algn="l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Class B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5148" marR="15148" marT="151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5148" marR="15148" marT="151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993">
                <a:tc>
                  <a:txBody>
                    <a:bodyPr/>
                    <a:lstStyle/>
                    <a:p>
                      <a:pPr algn="l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 4:4:4 SC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-0.3%</a:t>
                      </a:r>
                    </a:p>
                  </a:txBody>
                  <a:tcPr marL="15148" marR="15148" marT="151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15148" marR="15148" marT="151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993">
                <a:tc>
                  <a:txBody>
                    <a:bodyPr/>
                    <a:lstStyle/>
                    <a:p>
                      <a:pPr algn="l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 4:4:4 Animation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5148" marR="15148" marT="151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5148" marR="15148" marT="151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993">
                <a:tc>
                  <a:txBody>
                    <a:bodyPr/>
                    <a:lstStyle/>
                    <a:p>
                      <a:pPr algn="l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YCbCr 4:4:4 SC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15148" marR="15148" marT="151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-0.4%</a:t>
                      </a:r>
                    </a:p>
                  </a:txBody>
                  <a:tcPr marL="15148" marR="15148" marT="151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993">
                <a:tc>
                  <a:txBody>
                    <a:bodyPr/>
                    <a:lstStyle/>
                    <a:p>
                      <a:pPr algn="l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YCbCr 4:4:4 Animation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5148" marR="15148" marT="151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5148" marR="15148" marT="151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993">
                <a:tc>
                  <a:txBody>
                    <a:bodyPr/>
                    <a:lstStyle/>
                    <a:p>
                      <a:pPr algn="l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RangeExt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5148" marR="15148" marT="151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0.0%</a:t>
                      </a:r>
                    </a:p>
                  </a:txBody>
                  <a:tcPr marL="15148" marR="15148" marT="151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993">
                <a:tc>
                  <a:txBody>
                    <a:bodyPr/>
                    <a:lstStyle/>
                    <a:p>
                      <a:pPr algn="l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RGB 4:4:4 SC (Optional)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-1.5%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-2.0%</a:t>
                      </a:r>
                    </a:p>
                  </a:txBody>
                  <a:tcPr marL="15148" marR="15148" marT="151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-1.4%</a:t>
                      </a:r>
                    </a:p>
                  </a:txBody>
                  <a:tcPr marL="15148" marR="15148" marT="151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993">
                <a:tc>
                  <a:txBody>
                    <a:bodyPr/>
                    <a:lstStyle/>
                    <a:p>
                      <a:pPr algn="l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YCbCr 4:4:4 SC (Optional)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-1.4%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-1.6%</a:t>
                      </a:r>
                    </a:p>
                  </a:txBody>
                  <a:tcPr marL="15148" marR="15148" marT="151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-1.1%</a:t>
                      </a:r>
                    </a:p>
                  </a:txBody>
                  <a:tcPr marL="15148" marR="15148" marT="15148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993">
                <a:tc>
                  <a:txBody>
                    <a:bodyPr/>
                    <a:lstStyle/>
                    <a:p>
                      <a:pPr algn="l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Enc Time[%]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15148" marR="15148" marT="1514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15148" marR="15148" marT="1514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993">
                <a:tc>
                  <a:txBody>
                    <a:bodyPr/>
                    <a:lstStyle/>
                    <a:p>
                      <a:pPr algn="l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 Time[%]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101%</a:t>
                      </a:r>
                    </a:p>
                  </a:txBody>
                  <a:tcPr marL="15148" marR="15148" marT="1514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100%</a:t>
                      </a:r>
                    </a:p>
                  </a:txBody>
                  <a:tcPr marL="15148" marR="15148" marT="1514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101%</a:t>
                      </a:r>
                    </a:p>
                  </a:txBody>
                  <a:tcPr marL="15148" marR="15148" marT="1514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7063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Recommend to consider </a:t>
            </a:r>
            <a:r>
              <a:rPr lang="en-US" dirty="0"/>
              <a:t>t</a:t>
            </a:r>
            <a:r>
              <a:rPr lang="en-US" dirty="0" smtClean="0"/>
              <a:t>his </a:t>
            </a:r>
            <a:r>
              <a:rPr lang="en-US" dirty="0" smtClean="0"/>
              <a:t>combination of run and level coding</a:t>
            </a:r>
            <a:r>
              <a:rPr lang="en-US" dirty="0" smtClean="0"/>
              <a:t> for </a:t>
            </a:r>
            <a:r>
              <a:rPr lang="en-US" dirty="0" smtClean="0"/>
              <a:t>Palette mode on top of RCE4 Test 2 due to the </a:t>
            </a:r>
            <a:r>
              <a:rPr lang="en-US" dirty="0" smtClean="0"/>
              <a:t>coding efficiency </a:t>
            </a:r>
            <a:r>
              <a:rPr lang="en-US" dirty="0" smtClean="0"/>
              <a:t>gain reported for the Screen Content sequences.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B579A1C-4217-4838-8729-98289743671C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390854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63315</TotalTime>
  <Words>1084</Words>
  <Application>Microsoft Office PowerPoint</Application>
  <PresentationFormat>A4 Paper (210x297 mm)</PresentationFormat>
  <Paragraphs>376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標準デザイン</vt:lpstr>
      <vt:lpstr> Non-RCE4: Combined coding of run and index for RCE4 Test2  JCTVC-P0117  </vt:lpstr>
      <vt:lpstr>Current RCE4 Test 2</vt:lpstr>
      <vt:lpstr>Proposal: Level and Run coding combination</vt:lpstr>
      <vt:lpstr>Experiments results: Lossy configuration</vt:lpstr>
      <vt:lpstr>Experiments results: lossless configuration</vt:lpstr>
      <vt:lpstr>Conclusion</vt:lpstr>
    </vt:vector>
  </TitlesOfParts>
  <Company>Canon Research Centre France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CRF Transfert Price Policy</dc:title>
  <dc:subject>TP Transfert Price Yearly Rate</dc:subject>
  <dc:creator>Herve Dias</dc:creator>
  <cp:keywords>YEARLY RATE REVENUE SGA TRANSFERT PRICE</cp:keywords>
  <cp:lastModifiedBy>PO</cp:lastModifiedBy>
  <cp:revision>1532</cp:revision>
  <dcterms:created xsi:type="dcterms:W3CDTF">2005-11-15T02:06:28Z</dcterms:created>
  <dcterms:modified xsi:type="dcterms:W3CDTF">2014-01-10T21:00:36Z</dcterms:modified>
  <cp:category>R2/A1</cp:category>
</cp:coreProperties>
</file>