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33" r:id="rId3"/>
    <p:sldId id="326" r:id="rId4"/>
    <p:sldId id="335" r:id="rId5"/>
    <p:sldId id="329" r:id="rId6"/>
    <p:sldId id="332" r:id="rId7"/>
    <p:sldId id="331" r:id="rId8"/>
    <p:sldId id="330" r:id="rId9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AA8"/>
    <a:srgbClr val="FF6600"/>
    <a:srgbClr val="FFFF99"/>
    <a:srgbClr val="CC0000"/>
    <a:srgbClr val="CECEF2"/>
    <a:srgbClr val="0080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4" autoAdjust="0"/>
    <p:restoredTop sz="95349" autoAdjust="0"/>
  </p:normalViewPr>
  <p:slideViewPr>
    <p:cSldViewPr>
      <p:cViewPr>
        <p:scale>
          <a:sx n="75" d="100"/>
          <a:sy n="75" d="100"/>
        </p:scale>
        <p:origin x="-1494" y="-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CA" sz="3600" dirty="0" smtClean="0"/>
              <a:t>Non-RCE4:</a:t>
            </a:r>
            <a:r>
              <a:rPr lang="fr-FR" sz="3600" dirty="0"/>
              <a:t>Transition copy mode for Palette </a:t>
            </a:r>
            <a:r>
              <a:rPr lang="fr-FR" sz="3600" dirty="0" smtClean="0"/>
              <a:t>mode of RCE4 Test2</a:t>
            </a:r>
            <a:br>
              <a:rPr lang="fr-FR" sz="3600" dirty="0" smtClean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JCTVC-P0115 </a:t>
            </a:r>
            <a:r>
              <a:rPr lang="fr-FR" sz="3600" dirty="0"/>
              <a:t>	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6576" y="4437112"/>
            <a:ext cx="7594600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JCTVC Meeting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San Jose, January 2014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Proposal: additional “transition” mode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28464" y="1530052"/>
            <a:ext cx="4859908" cy="5067300"/>
          </a:xfrm>
        </p:spPr>
        <p:txBody>
          <a:bodyPr/>
          <a:lstStyle/>
          <a:p>
            <a:r>
              <a:rPr lang="en-US" dirty="0" smtClean="0"/>
              <a:t>Palette modes presented in RCE4 Test2</a:t>
            </a:r>
          </a:p>
          <a:p>
            <a:pPr lvl="1"/>
            <a:r>
              <a:rPr lang="en-US" dirty="0" smtClean="0"/>
              <a:t>“Left mode” (or “</a:t>
            </a:r>
            <a:r>
              <a:rPr lang="en-US" dirty="0" err="1" smtClean="0"/>
              <a:t>run_mode</a:t>
            </a:r>
            <a:r>
              <a:rPr lang="en-US" dirty="0" smtClean="0"/>
              <a:t>”)</a:t>
            </a:r>
          </a:p>
          <a:p>
            <a:pPr lvl="1"/>
            <a:r>
              <a:rPr lang="en-US" dirty="0" smtClean="0"/>
              <a:t>“Copy above mode”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New mode considering the last level “transition”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2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025008" y="1580580"/>
            <a:ext cx="4646230" cy="4032448"/>
            <a:chOff x="1928664" y="692696"/>
            <a:chExt cx="4646230" cy="4032448"/>
          </a:xfrm>
        </p:grpSpPr>
        <p:sp>
          <p:nvSpPr>
            <p:cNvPr id="20" name="Rectangle 19"/>
            <p:cNvSpPr/>
            <p:nvPr/>
          </p:nvSpPr>
          <p:spPr bwMode="auto">
            <a:xfrm>
              <a:off x="1928664" y="126876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504728" y="126876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090676" y="1268760"/>
              <a:ext cx="576064" cy="57606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675715" y="1268760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4251779" y="1268760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4827843" y="126876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5413791" y="1268760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5998830" y="1268760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1928664" y="1844824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2504728" y="1844824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3090676" y="1844824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3675715" y="1844824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4251779" y="1844824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4827843" y="1844824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5413791" y="1844824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5998830" y="1844824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1928664" y="2420888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2504728" y="2420888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3090676" y="2420888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3675715" y="2420888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4251779" y="2420888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4827843" y="2420888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5413791" y="2420888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5998830" y="2420888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1928664" y="2996952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2504728" y="2996952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3090676" y="2996952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3675715" y="2996952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4251779" y="2996952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4827843" y="2996952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5413791" y="2996952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5998830" y="2996952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1928664" y="3573016"/>
              <a:ext cx="576064" cy="57606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2504728" y="3573016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3090676" y="3573016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3675715" y="357301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4251779" y="3573016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4827843" y="3573016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5413791" y="357301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5998830" y="357301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1928664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2504728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3090676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3675715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4251779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4827843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5413791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5998830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cxnSp>
          <p:nvCxnSpPr>
            <p:cNvPr id="68" name="Straight Arrow Connector 67"/>
            <p:cNvCxnSpPr/>
            <p:nvPr/>
          </p:nvCxnSpPr>
          <p:spPr bwMode="auto">
            <a:xfrm flipH="1">
              <a:off x="3970288" y="3285435"/>
              <a:ext cx="512440" cy="0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4482728" y="3284984"/>
              <a:ext cx="1334368" cy="45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 flipV="1">
              <a:off x="3932915" y="2132856"/>
              <a:ext cx="0" cy="584914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3963747" y="2708920"/>
              <a:ext cx="232311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72" name="Rectangle 71"/>
            <p:cNvSpPr/>
            <p:nvPr/>
          </p:nvSpPr>
          <p:spPr bwMode="auto">
            <a:xfrm>
              <a:off x="1928664" y="69269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2504728" y="692696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3090676" y="69269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3675715" y="69269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4251779" y="692696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4827843" y="69269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5413791" y="692696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rgbClr val="2A2AA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5998830" y="69269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cxnSp>
          <p:nvCxnSpPr>
            <p:cNvPr id="80" name="Straight Arrow Connector 79"/>
            <p:cNvCxnSpPr/>
            <p:nvPr/>
          </p:nvCxnSpPr>
          <p:spPr bwMode="auto">
            <a:xfrm flipV="1">
              <a:off x="2216696" y="1556792"/>
              <a:ext cx="1162012" cy="2304256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 flipV="1">
              <a:off x="2217150" y="3861048"/>
              <a:ext cx="2932762" cy="1652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sp>
        <p:nvSpPr>
          <p:cNvPr id="2" name="Rectangle 1"/>
          <p:cNvSpPr/>
          <p:nvPr/>
        </p:nvSpPr>
        <p:spPr bwMode="auto">
          <a:xfrm>
            <a:off x="6187020" y="2156644"/>
            <a:ext cx="1161103" cy="576064"/>
          </a:xfrm>
          <a:prstGeom prst="rect">
            <a:avLst/>
          </a:prstGeom>
          <a:noFill/>
          <a:ln w="2857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5025917" y="4473600"/>
            <a:ext cx="1161103" cy="576064"/>
          </a:xfrm>
          <a:prstGeom prst="rect">
            <a:avLst/>
          </a:prstGeom>
          <a:noFill/>
          <a:ln w="2857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791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Transition mode signalling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9468420" cy="5067300"/>
          </a:xfrm>
        </p:spPr>
        <p:txBody>
          <a:bodyPr/>
          <a:lstStyle/>
          <a:p>
            <a:r>
              <a:rPr lang="en-US" dirty="0" smtClean="0"/>
              <a:t>Signalling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1371600" lvl="3" indent="0">
              <a:buNone/>
            </a:pPr>
            <a:endParaRPr lang="en-US" dirty="0" smtClean="0"/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3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210578"/>
              </p:ext>
            </p:extLst>
          </p:nvPr>
        </p:nvGraphicFramePr>
        <p:xfrm>
          <a:off x="2288704" y="2132856"/>
          <a:ext cx="4464496" cy="1656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2248"/>
                <a:gridCol w="2232248"/>
              </a:tblGrid>
              <a:tr h="4140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Codeword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Mode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</a:tr>
              <a:tr h="4140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</a:rPr>
                        <a:t>Left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</a:rPr>
                        <a:t> mode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</a:tr>
              <a:tr h="4140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Copy transition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</a:tr>
              <a:tr h="4140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Copy above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23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Memory consideration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9468420" cy="5067300"/>
          </a:xfrm>
        </p:spPr>
        <p:txBody>
          <a:bodyPr/>
          <a:lstStyle/>
          <a:p>
            <a:r>
              <a:rPr lang="en-US" dirty="0" smtClean="0"/>
              <a:t>For the “transition” mode, we are considering 2 coding efficiency/memory tradeoffs.</a:t>
            </a:r>
          </a:p>
          <a:p>
            <a:endParaRPr lang="en-US" dirty="0" smtClean="0"/>
          </a:p>
          <a:p>
            <a:r>
              <a:rPr lang="en-US" dirty="0" smtClean="0"/>
              <a:t>Considering 32 maximum palette entries: </a:t>
            </a:r>
          </a:p>
          <a:p>
            <a:pPr lvl="1"/>
            <a:r>
              <a:rPr lang="en-US" dirty="0" smtClean="0"/>
              <a:t>Experiment 1: All “color palette levels” of the CU  can be used: </a:t>
            </a:r>
          </a:p>
          <a:p>
            <a:pPr lvl="2"/>
            <a:r>
              <a:rPr lang="en-US" dirty="0" smtClean="0"/>
              <a:t>Memory to consider: up to 4096*5 bits 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Experiment 2: A limited memory is used where we are considering only a table storing the last 64 levels of the current pixel.</a:t>
            </a:r>
          </a:p>
          <a:p>
            <a:pPr lvl="2"/>
            <a:r>
              <a:rPr lang="en-US" dirty="0"/>
              <a:t>Memory to </a:t>
            </a:r>
            <a:r>
              <a:rPr lang="en-US" dirty="0" smtClean="0"/>
              <a:t>consider: </a:t>
            </a:r>
            <a:r>
              <a:rPr lang="en-US" dirty="0"/>
              <a:t>64*5 </a:t>
            </a:r>
            <a:r>
              <a:rPr lang="en-US" dirty="0" smtClean="0"/>
              <a:t>bits</a:t>
            </a:r>
          </a:p>
          <a:p>
            <a:pPr marL="1371600" lvl="3" indent="0">
              <a:buNone/>
            </a:pPr>
            <a:endParaRPr lang="en-US" dirty="0" smtClean="0"/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4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/>
              <a:t>Experiments </a:t>
            </a:r>
            <a:r>
              <a:rPr lang="en-US" dirty="0" smtClean="0"/>
              <a:t>results: </a:t>
            </a:r>
            <a:r>
              <a:rPr lang="en-US" sz="2800" dirty="0" smtClean="0"/>
              <a:t>Experiment 1 </a:t>
            </a:r>
            <a:r>
              <a:rPr lang="en-US" sz="2800" dirty="0" err="1" smtClean="0"/>
              <a:t>lossy</a:t>
            </a:r>
            <a:endParaRPr lang="en-US" sz="2800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3635772" cy="5067300"/>
          </a:xfrm>
        </p:spPr>
        <p:txBody>
          <a:bodyPr/>
          <a:lstStyle/>
          <a:p>
            <a:pPr lvl="0"/>
            <a:r>
              <a:rPr lang="en-US" sz="2000" dirty="0" smtClean="0"/>
              <a:t>Anchor: RCE4 Test 2</a:t>
            </a:r>
          </a:p>
          <a:p>
            <a:pPr lvl="0"/>
            <a:r>
              <a:rPr lang="fr-FR" sz="2000" dirty="0" smtClean="0"/>
              <a:t>Test: CU transition mode</a:t>
            </a:r>
          </a:p>
          <a:p>
            <a:pPr marL="0" lvl="0" indent="0">
              <a:buNone/>
            </a:pPr>
            <a:endParaRPr lang="fr-FR" sz="2000" b="1" dirty="0"/>
          </a:p>
          <a:p>
            <a:pPr lvl="0"/>
            <a:r>
              <a:rPr lang="fr-FR" sz="2000" b="1" dirty="0" err="1" smtClean="0"/>
              <a:t>Results</a:t>
            </a:r>
            <a:r>
              <a:rPr lang="fr-FR" sz="2000" b="1" dirty="0" smtClean="0"/>
              <a:t> </a:t>
            </a:r>
            <a:r>
              <a:rPr lang="fr-FR" sz="1800" b="1" dirty="0" smtClean="0"/>
              <a:t>AI/RA/LB</a:t>
            </a:r>
            <a:r>
              <a:rPr lang="fr-FR" sz="2000" b="1" dirty="0" smtClean="0"/>
              <a:t>:</a:t>
            </a:r>
          </a:p>
          <a:p>
            <a:pPr lvl="0"/>
            <a:r>
              <a:rPr lang="en-CA" sz="2000" dirty="0" smtClean="0">
                <a:solidFill>
                  <a:schemeClr val="tx1"/>
                </a:solidFill>
              </a:rPr>
              <a:t>-3.4%/-3.1%/-1.7</a:t>
            </a:r>
            <a:r>
              <a:rPr lang="en-CA" sz="2000" dirty="0" smtClean="0">
                <a:solidFill>
                  <a:schemeClr val="tx1"/>
                </a:solidFill>
              </a:rPr>
              <a:t>% on SC</a:t>
            </a:r>
          </a:p>
          <a:p>
            <a:pPr lvl="0"/>
            <a:r>
              <a:rPr lang="en-CA" sz="2000" dirty="0" smtClean="0">
                <a:solidFill>
                  <a:schemeClr val="tx1"/>
                </a:solidFill>
              </a:rPr>
              <a:t>-6.3%/-5.5%/-4.5</a:t>
            </a:r>
            <a:r>
              <a:rPr lang="en-CA" sz="2000" dirty="0" smtClean="0">
                <a:solidFill>
                  <a:schemeClr val="tx1"/>
                </a:solidFill>
              </a:rPr>
              <a:t>% on opt. SC</a:t>
            </a:r>
            <a:endParaRPr lang="fr-FR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	</a:t>
            </a:r>
          </a:p>
          <a:p>
            <a:pPr lvl="0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5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913825"/>
              </p:ext>
            </p:extLst>
          </p:nvPr>
        </p:nvGraphicFramePr>
        <p:xfrm>
          <a:off x="3914053" y="1052736"/>
          <a:ext cx="5863483" cy="5067280"/>
        </p:xfrm>
        <a:graphic>
          <a:graphicData uri="http://schemas.openxmlformats.org/drawingml/2006/table">
            <a:tbl>
              <a:tblPr/>
              <a:tblGrid>
                <a:gridCol w="1126738"/>
                <a:gridCol w="526305"/>
                <a:gridCol w="526305"/>
                <a:gridCol w="526305"/>
                <a:gridCol w="526305"/>
                <a:gridCol w="526305"/>
                <a:gridCol w="526305"/>
                <a:gridCol w="526305"/>
                <a:gridCol w="526305"/>
                <a:gridCol w="526305"/>
              </a:tblGrid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Main-tier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High-tier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Super-High-tier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393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393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Main-tier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High-tier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Main-tier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High-tier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37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/>
              <a:t>Experiments </a:t>
            </a:r>
            <a:r>
              <a:rPr lang="en-US" dirty="0" smtClean="0"/>
              <a:t>results: </a:t>
            </a:r>
            <a:r>
              <a:rPr lang="en-US" sz="2800" dirty="0" smtClean="0"/>
              <a:t>Experiment 1 lossless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3275732" cy="5067300"/>
          </a:xfrm>
        </p:spPr>
        <p:txBody>
          <a:bodyPr/>
          <a:lstStyle/>
          <a:p>
            <a:pPr lvl="0"/>
            <a:r>
              <a:rPr lang="en-US" sz="2000" dirty="0" smtClean="0"/>
              <a:t>Anchor: RCE4 Test 2</a:t>
            </a:r>
          </a:p>
          <a:p>
            <a:r>
              <a:rPr lang="fr-FR" sz="2000" dirty="0"/>
              <a:t>Test</a:t>
            </a:r>
            <a:r>
              <a:rPr lang="fr-FR" sz="2000" dirty="0" smtClean="0"/>
              <a:t>: CU </a:t>
            </a:r>
            <a:r>
              <a:rPr lang="fr-FR" sz="2000" dirty="0"/>
              <a:t>transition mode</a:t>
            </a:r>
          </a:p>
          <a:p>
            <a:pPr lvl="0"/>
            <a:endParaRPr lang="fr-FR" sz="2000" dirty="0" smtClean="0"/>
          </a:p>
          <a:p>
            <a:pPr marL="0" indent="0">
              <a:buNone/>
            </a:pPr>
            <a:endParaRPr lang="en-US" dirty="0" smtClean="0"/>
          </a:p>
          <a:p>
            <a:pPr lvl="0"/>
            <a:r>
              <a:rPr lang="fr-FR" sz="2000" b="1" dirty="0" err="1"/>
              <a:t>Results</a:t>
            </a:r>
            <a:r>
              <a:rPr lang="fr-FR" sz="2000" b="1" dirty="0"/>
              <a:t> AI/RA/LB:</a:t>
            </a:r>
          </a:p>
          <a:p>
            <a:pPr lvl="0"/>
            <a:r>
              <a:rPr lang="en-CA" sz="2000" dirty="0">
                <a:solidFill>
                  <a:schemeClr val="tx1"/>
                </a:solidFill>
              </a:rPr>
              <a:t>-2.5%/-2.3</a:t>
            </a:r>
            <a:r>
              <a:rPr lang="en-CA" sz="2000" dirty="0" smtClean="0">
                <a:solidFill>
                  <a:schemeClr val="tx1"/>
                </a:solidFill>
              </a:rPr>
              <a:t>%/-2.6% </a:t>
            </a:r>
            <a:r>
              <a:rPr lang="en-CA" sz="2000" dirty="0">
                <a:solidFill>
                  <a:schemeClr val="tx1"/>
                </a:solidFill>
              </a:rPr>
              <a:t>on SC</a:t>
            </a:r>
          </a:p>
          <a:p>
            <a:pPr lvl="0"/>
            <a:r>
              <a:rPr lang="en-CA" sz="2000" dirty="0" smtClean="0">
                <a:solidFill>
                  <a:schemeClr val="tx1"/>
                </a:solidFill>
              </a:rPr>
              <a:t>-6.1%/-5.9%/-5.6% </a:t>
            </a:r>
            <a:r>
              <a:rPr lang="en-CA" sz="2000" dirty="0">
                <a:solidFill>
                  <a:schemeClr val="tx1"/>
                </a:solidFill>
              </a:rPr>
              <a:t>on opt. SC</a:t>
            </a:r>
            <a:endParaRPr lang="fr-FR" sz="2000" dirty="0">
              <a:solidFill>
                <a:schemeClr val="tx1"/>
              </a:solidFill>
            </a:endParaRP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6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475769"/>
              </p:ext>
            </p:extLst>
          </p:nvPr>
        </p:nvGraphicFramePr>
        <p:xfrm>
          <a:off x="3944889" y="1196752"/>
          <a:ext cx="5598239" cy="4176466"/>
        </p:xfrm>
        <a:graphic>
          <a:graphicData uri="http://schemas.openxmlformats.org/drawingml/2006/table">
            <a:tbl>
              <a:tblPr/>
              <a:tblGrid>
                <a:gridCol w="2686592"/>
                <a:gridCol w="970549"/>
                <a:gridCol w="970549"/>
                <a:gridCol w="970549"/>
              </a:tblGrid>
              <a:tr h="345162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754" marR="11754" marT="117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bit-rate increase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5162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754" marR="11754" marT="117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</a:t>
                      </a:r>
                    </a:p>
                  </a:txBody>
                  <a:tcPr marL="11754" marR="11754" marT="1175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</a:t>
                      </a:r>
                    </a:p>
                  </a:txBody>
                  <a:tcPr marL="11754" marR="11754" marT="1175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</a:t>
                      </a:r>
                    </a:p>
                  </a:txBody>
                  <a:tcPr marL="11754" marR="11754" marT="1175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-2.4%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Animation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-2.7%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-2.5%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-2.7%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Animation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 (Optional)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-7.0%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-7.4%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-7.3%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 (Optional)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-5.2%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-4.4%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-3.9%</a:t>
                      </a:r>
                    </a:p>
                  </a:txBody>
                  <a:tcPr marL="11754" marR="11754" marT="117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1754" marR="11754" marT="117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1754" marR="11754" marT="117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1754" marR="11754" marT="117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1754" marR="11754" marT="117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1754" marR="11754" marT="117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706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/>
              <a:t>Experiments </a:t>
            </a:r>
            <a:r>
              <a:rPr lang="en-US" dirty="0" smtClean="0"/>
              <a:t>results: </a:t>
            </a:r>
            <a:r>
              <a:rPr lang="en-US" sz="2800" dirty="0" smtClean="0"/>
              <a:t>Experiment 2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3275732" cy="5067300"/>
          </a:xfrm>
        </p:spPr>
        <p:txBody>
          <a:bodyPr/>
          <a:lstStyle/>
          <a:p>
            <a:pPr lvl="0"/>
            <a:r>
              <a:rPr lang="en-US" sz="2000" dirty="0" smtClean="0"/>
              <a:t>Anchor: RCE4 Test 2</a:t>
            </a:r>
          </a:p>
          <a:p>
            <a:r>
              <a:rPr lang="fr-FR" sz="2000" dirty="0"/>
              <a:t>Test</a:t>
            </a:r>
            <a:r>
              <a:rPr lang="fr-FR" sz="2000" dirty="0" smtClean="0"/>
              <a:t>: 64-positions </a:t>
            </a:r>
            <a:r>
              <a:rPr lang="fr-FR" sz="2000" dirty="0"/>
              <a:t>transition mode</a:t>
            </a:r>
          </a:p>
          <a:p>
            <a:pPr lvl="0"/>
            <a:endParaRPr lang="fr-FR" sz="2000" dirty="0" smtClean="0"/>
          </a:p>
          <a:p>
            <a:pPr marL="0" lvl="0" indent="0">
              <a:buNone/>
            </a:pPr>
            <a:endParaRPr lang="fr-FR" sz="2000" b="1" dirty="0" smtClean="0"/>
          </a:p>
          <a:p>
            <a:pPr lvl="0"/>
            <a:r>
              <a:rPr lang="fr-FR" sz="2000" b="1" dirty="0" err="1"/>
              <a:t>Results</a:t>
            </a:r>
            <a:r>
              <a:rPr lang="fr-FR" sz="2000" b="1" dirty="0"/>
              <a:t> AI/RA/LB:</a:t>
            </a:r>
          </a:p>
          <a:p>
            <a:pPr lvl="0"/>
            <a:r>
              <a:rPr lang="en-CA" sz="2000" dirty="0" smtClean="0">
                <a:solidFill>
                  <a:schemeClr val="tx1"/>
                </a:solidFill>
              </a:rPr>
              <a:t>-2.5%/-2.3%/-1.2</a:t>
            </a:r>
            <a:r>
              <a:rPr lang="en-CA" sz="2000" dirty="0" smtClean="0">
                <a:solidFill>
                  <a:schemeClr val="tx1"/>
                </a:solidFill>
              </a:rPr>
              <a:t>% </a:t>
            </a:r>
            <a:r>
              <a:rPr lang="en-CA" sz="2000" dirty="0">
                <a:solidFill>
                  <a:schemeClr val="tx1"/>
                </a:solidFill>
              </a:rPr>
              <a:t>on SC</a:t>
            </a:r>
          </a:p>
          <a:p>
            <a:pPr lvl="0"/>
            <a:r>
              <a:rPr lang="en-CA" sz="2000" dirty="0" smtClean="0">
                <a:solidFill>
                  <a:schemeClr val="tx1"/>
                </a:solidFill>
              </a:rPr>
              <a:t>-4.8%/-4.6%/-4.2</a:t>
            </a:r>
            <a:r>
              <a:rPr lang="en-CA" sz="2000" dirty="0" smtClean="0">
                <a:solidFill>
                  <a:schemeClr val="tx1"/>
                </a:solidFill>
              </a:rPr>
              <a:t>% </a:t>
            </a:r>
            <a:r>
              <a:rPr lang="en-CA" sz="2000" dirty="0">
                <a:solidFill>
                  <a:schemeClr val="tx1"/>
                </a:solidFill>
              </a:rPr>
              <a:t>on opt. SC</a:t>
            </a:r>
            <a:endParaRPr lang="fr-FR" sz="2000" dirty="0">
              <a:solidFill>
                <a:schemeClr val="tx1"/>
              </a:solidFill>
            </a:endParaRPr>
          </a:p>
          <a:p>
            <a:pPr lvl="0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7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146942"/>
              </p:ext>
            </p:extLst>
          </p:nvPr>
        </p:nvGraphicFramePr>
        <p:xfrm>
          <a:off x="3914053" y="1052736"/>
          <a:ext cx="5863483" cy="5067280"/>
        </p:xfrm>
        <a:graphic>
          <a:graphicData uri="http://schemas.openxmlformats.org/drawingml/2006/table">
            <a:tbl>
              <a:tblPr/>
              <a:tblGrid>
                <a:gridCol w="1126738"/>
                <a:gridCol w="526305"/>
                <a:gridCol w="526305"/>
                <a:gridCol w="526305"/>
                <a:gridCol w="526305"/>
                <a:gridCol w="526305"/>
                <a:gridCol w="526305"/>
                <a:gridCol w="526305"/>
                <a:gridCol w="526305"/>
                <a:gridCol w="526305"/>
              </a:tblGrid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High-tier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Super-High-tier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393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-5.7%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393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-3.8%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-3.7%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100.9%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99.4%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95.3%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High-tier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-2.8%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100.9%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98.9%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High-tier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-6.3%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101.4%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101.4%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267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 to consider </a:t>
            </a:r>
            <a:r>
              <a:rPr lang="en-US" dirty="0"/>
              <a:t>t</a:t>
            </a:r>
            <a:r>
              <a:rPr lang="en-US" dirty="0" smtClean="0"/>
              <a:t>his new </a:t>
            </a:r>
            <a:r>
              <a:rPr lang="en-US" dirty="0" smtClean="0"/>
              <a:t>mode </a:t>
            </a:r>
            <a:r>
              <a:rPr lang="en-US" dirty="0" smtClean="0"/>
              <a:t>for Palette mode on top of RCE4 Test 2 due to the significant </a:t>
            </a:r>
            <a:r>
              <a:rPr lang="en-US" dirty="0" smtClean="0"/>
              <a:t>coding efficiency </a:t>
            </a:r>
            <a:r>
              <a:rPr lang="en-US" dirty="0" smtClean="0"/>
              <a:t>gain reported for the Screen Content sequences.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9085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63288</TotalTime>
  <Words>1737</Words>
  <Application>Microsoft Office PowerPoint</Application>
  <PresentationFormat>A4 Paper (210x297 mm)</PresentationFormat>
  <Paragraphs>684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標準デザイン</vt:lpstr>
      <vt:lpstr>Non-RCE4:Transition copy mode for Palette mode of RCE4 Test2  JCTVC-P0115  </vt:lpstr>
      <vt:lpstr>Proposal: additional “transition” mode</vt:lpstr>
      <vt:lpstr>Transition mode signalling</vt:lpstr>
      <vt:lpstr>Memory consideration</vt:lpstr>
      <vt:lpstr>Experiments results: Experiment 1 lossy</vt:lpstr>
      <vt:lpstr>Experiments results: Experiment 1 lossless</vt:lpstr>
      <vt:lpstr>Experiments results: Experiment 2</vt:lpstr>
      <vt:lpstr>Conclusion</vt:lpstr>
    </vt:vector>
  </TitlesOfParts>
  <Company>Canon Research Centre France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PO</cp:lastModifiedBy>
  <cp:revision>1525</cp:revision>
  <dcterms:created xsi:type="dcterms:W3CDTF">2005-11-15T02:06:28Z</dcterms:created>
  <dcterms:modified xsi:type="dcterms:W3CDTF">2014-01-10T20:58:30Z</dcterms:modified>
  <cp:category>R2/A1</cp:category>
</cp:coreProperties>
</file>