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6"/>
  </p:notesMasterIdLst>
  <p:handoutMasterIdLst>
    <p:handoutMasterId r:id="rId17"/>
  </p:handoutMasterIdLst>
  <p:sldIdLst>
    <p:sldId id="256" r:id="rId9"/>
    <p:sldId id="260" r:id="rId10"/>
    <p:sldId id="262" r:id="rId11"/>
    <p:sldId id="264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modifyVerifier cryptProviderType="rsaAES" cryptAlgorithmClass="hash" cryptAlgorithmType="typeAny" cryptAlgorithmSid="14" spinCount="100000" saltData="EnDlP8WrZsGhqgtbShj42Q==" hashData="9Ix/4RDWyohYYedTeM1cwDYuZ3r/D1sUFEl5sZNDZxKcRrZCGin7QqsPvPQNrMtXVvbSG8lQBZgKPWxZ2sY9jg=="/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orient="horz" pos="4123">
          <p15:clr>
            <a:srgbClr val="A4A3A4"/>
          </p15:clr>
        </p15:guide>
        <p15:guide id="3" orient="horz" pos="3884">
          <p15:clr>
            <a:srgbClr val="A4A3A4"/>
          </p15:clr>
        </p15:guide>
        <p15:guide id="4" orient="horz" pos="890">
          <p15:clr>
            <a:srgbClr val="A4A3A4"/>
          </p15:clr>
        </p15:guide>
        <p15:guide id="5" orient="horz" pos="436">
          <p15:clr>
            <a:srgbClr val="A4A3A4"/>
          </p15:clr>
        </p15:guide>
        <p15:guide id="6" pos="4059">
          <p15:clr>
            <a:srgbClr val="A4A3A4"/>
          </p15:clr>
        </p15:guide>
        <p15:guide id="7" pos="295">
          <p15:clr>
            <a:srgbClr val="A4A3A4"/>
          </p15:clr>
        </p15:guide>
        <p15:guide id="8" pos="4161">
          <p15:clr>
            <a:srgbClr val="A4A3A4"/>
          </p15:clr>
        </p15:guide>
        <p15:guide id="9" pos="56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BE00"/>
    <a:srgbClr val="E6DA05"/>
    <a:srgbClr val="00765D"/>
    <a:srgbClr val="007A60"/>
    <a:srgbClr val="009474"/>
    <a:srgbClr val="85CA3A"/>
    <a:srgbClr val="BCBEC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howGuides="1">
      <p:cViewPr varScale="1">
        <p:scale>
          <a:sx n="79" d="100"/>
          <a:sy n="79" d="100"/>
        </p:scale>
        <p:origin x="51" y="1342"/>
      </p:cViewPr>
      <p:guideLst>
        <p:guide orient="horz" pos="2296"/>
        <p:guide orient="horz" pos="4123"/>
        <p:guide orient="horz" pos="3884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7E1033C-96D6-413E-BFF4-3552FE774C5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61967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054E799-A47A-4C77-9EA6-AF52BC895DC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993767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80F96B2-15D1-4A9A-B4CC-823E1F69253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AEC8B19-1647-4D29-8F7B-EAF29CCBB5C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55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4F58B00-0761-427D-AB78-7987CCD611B3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FC84B21-AE83-4CD4-8B76-BEE9D260398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180455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FD43FCF-1638-47E3-94E4-5E89C7C690C5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0FF35CA-6476-4D61-8525-2567A821C44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08128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5975350" cy="4516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umsplatzhalter 3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31003-326F-498E-8D67-7D4095641EC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5" name="Foliennummernplatzhalter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7E1F-4A12-41C9-ABD6-344A8A93DA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6" name="Fußzeilenplatzhalter 3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8445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F9F43-1FF4-456E-9FAC-453CB938C60B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ECF8-37CF-41D7-A6BE-EB6F30FCF0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147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8EA00-C444-4596-B4E8-45D6F98F106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75379-E868-4493-BD70-8B43F14300F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66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8D607-F02B-483F-B8A5-CFE70DB9F071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4FCA3-9CB0-4FFA-90C8-C53127A00A9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887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EBA25-7D92-4790-A490-CB0CC3AD36E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7699F-4F00-426B-9DFA-72D5EFA6A57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6256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D1613-6FF6-4CE5-BD94-AFE0B5F1F73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1623-6D27-4380-9BF6-237A9346CF7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0145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D8E0F-3E48-4ADC-8FDD-CAC43C96CB8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FA6A8-7D13-46D6-92FE-8D3D6E6DF97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403500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2448-077A-4CCC-9622-6592320F1EC1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EA992-6A91-4A64-B90E-0CE468BDD2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85288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2EBE771-6959-4366-8B43-5DA8718A4A3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A67DE45-5CA7-45D6-A668-F0F4D877D1D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8234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C797-9628-4067-94C8-289B75BC0C0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C04BC-0417-4C6D-929A-A15974C02E2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106032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BDAD6-4206-4623-A25F-8B6B8F4B8284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EDD78-941F-470B-93DB-512776820FD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787286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32CD0-C17C-466D-98DC-508EAE456A0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88CEF-854F-4FE8-8023-8A0199CECA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068894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2B425-4697-4037-9282-571D1A538784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A4F29-4DC8-4FA9-B52C-3CFB5D67799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79776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E501-40A4-47CA-8AE0-4FF4F4562EEA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71D3E-94B1-49EE-945E-F4440AE731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617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4BE16-548B-48E5-AEF0-84B7D96C4FC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1FF0-FC98-4998-AA73-AB079DB3ACD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9010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385AF-3DD3-42B5-92E8-C2B11D8BB955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F6B69-B657-45EC-9F1A-7B0BA9691DA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46074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92D7-4409-46F6-A0E5-B4F75AB9631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8FC14-C36F-4870-A96C-11629C7AB40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0764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FCE62-D34F-469B-B499-0649E5A11CB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86ED7-A3C9-4627-BED8-89E6D00A62C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1711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BE18E-F2B9-4138-95B4-BDCCB582450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75A8-3122-4434-AF8A-EBBFAF99883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08856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1492B50-9711-48A9-95EE-A4ADCE265856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842430F-FC43-4487-BBD8-5BA2DC4C9B1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148586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CD4B9-2A20-452E-BE97-2D6268F3FF6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C1DBD-4AA2-4FE4-A2C0-709BFEF1E5B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1706005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E3E5-CA39-45C3-9F8B-EC16449C55E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4CD2A-5AC2-46DB-8CB6-B6829B80C7E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1871278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8E891-C912-4BE4-9544-FCE027FFDAFB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254AF-8C19-4A14-A414-1B8DAB4C98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7701472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74176-FC33-44FF-936D-E73D5D2AC713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70D18-84F6-439D-A8FD-93DEF30491A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3945017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926BC-1297-4C2D-8766-04C8F2DE7475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40AE3-E907-4219-9EAE-FD18CEE9DF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0718324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0DEFF-9697-4DA2-8877-4360A4D3FEE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C91AB-87DA-44FF-A3EF-D8DB9F70C8F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7481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C918B-4733-4B18-96DF-F6B0552B610F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3BF8-37D0-4C00-8007-4E4642A10A0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8389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C2A7A-BDE2-4D72-AADF-ED4DE96B35E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CFDC1-4759-4AFC-A685-9FBEE2AF17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28424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46EB-4146-4600-B289-720F7FCEEB9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334E2-D8BB-451A-BADA-B09373EE822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66225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99DD-FBB8-43F6-8351-C2CCF987D4D1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C86FB-A41C-49B8-A704-DEE0DC12BBF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6799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8170776-3E3C-4136-AA04-BCF9BF652A06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B492AEB-6333-4A6F-9B51-608ABA536B1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0678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A255A-A0F7-4D4E-AE19-8197C9A9E48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AFAD5-F8A7-492E-82CB-65A18B5F5E8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932911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605FD-B847-4E34-9586-97D68D71D7CF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A7A2-084C-4955-B873-B78614739B7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5771935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2F3E4-9532-485F-A49E-C1003181BA04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6573A-EED0-418E-ACD8-2A53E53B9D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695007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53268-8C95-42C5-BA0E-7E65FB473202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6508-80B2-4855-ADD0-25C8E1FA869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2376634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2CB7D-E43A-4DFB-A77C-A3FB41231C0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B0DCB-FD14-40F2-8DE4-1069452072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5495339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1A16-7379-427C-B9BA-4240A256622A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23F22-7798-4D77-B752-1582A962E52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8310628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A8A6D-8F5A-44E9-A488-13EE2A9FDA9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99E9F-392F-4EA9-A004-82F3CD8940F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679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3F75B-C61C-477C-AE97-8563788553DB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B6974-F99F-4962-8B50-B240946D75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221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EEDFA-41AD-4DAF-92CE-45C18BFA8FE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D6497-6449-4C36-8432-AB6CB3B18E7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5596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B3CA-99EC-4F46-BA31-876CF21CBC8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B3A20-A107-4C0D-AC34-AAD73C58EE7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162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FA16A90-ABF9-4748-9E60-8BD8398007E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21D2EFB-4A37-4EDC-B02A-3E4F9CEDE38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5782351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1E564-0323-48EA-BFEA-332D2903DF4A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8011-F66D-4360-90F8-7ED15E8BB3D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8036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F0C0-82A0-4BC4-B00F-84D89C71F456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1E1B-DB60-487E-A00F-5BC9EBF545B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70436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2640B-94D6-4366-BA95-F2E36F57294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5C3B0-D448-4ABA-910B-B1572CDA902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4693575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1F13-1866-403E-814F-55B77113C30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C1FBF-B7AE-4630-A331-8B14EF1F59E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3693247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AA3E0-E2F4-483A-99A7-EBB558D94C96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8281D-44D1-45B6-BCDA-32546AEBF9A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6103248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56FEB-860C-4A09-A125-226986683E3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96E00-4D17-44E1-9B73-FF59973110E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0764045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CDB12-DD9C-4F74-AD55-181E7458B04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076BE-8C2D-4FA1-B841-A1804D95EE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0728646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8550A-D3C0-4110-8F00-D0F3F057087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A4E9-76AC-4C6B-BA1D-B86373FF663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3891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29BF0-663E-4EB0-ABFC-DA31D236657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35E84-0E96-4E1C-9E63-8046A8CD794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81936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8B23A-351A-4593-A73D-A038023A25D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F7811-4AF8-4E69-83ED-47C9068E4E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349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1AA8AB-04B0-4AAD-970C-421FD828C3D5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70E08C3-DC98-4B10-9B45-1655D641FC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77686766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B3257-FA0D-45A8-BF1D-C12811E52F2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0BDC7-F26D-4E9B-9798-FAFBCABBD0B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18728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C5DC-4E49-4FBB-96FD-C62387A132C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C6A90-763D-4FF6-BACC-7907928BEB4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71227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42217-DF11-4B67-8DB6-FA5360048441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2538B-93CB-4B08-B537-6515AA2005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0097079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38DC7-A1DD-4948-A292-8473247C8C8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6CC66-D61E-4FBB-8DB8-A1D7DBC538D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1850418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459C8-A100-471A-A567-8DBCEA2F67B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A796-B61C-4D5D-AA1D-EAF058F3E8A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7597605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EC8E6-D176-495A-9EC8-B189A10BFFEA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C8C67-C137-4315-9A4B-D0B9A8AE2B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2134555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8A7E6-3137-4F4A-B207-1ECFDDAFED83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CE8E-5B6C-4F6E-9F3F-1B7D6AEB587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5770991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7DBB1-023F-4629-81CA-D4A360C5419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8B2BC-1192-4672-9699-3EAF92103A3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2894633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4D138-78DB-4943-B18C-DFDFA6822637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8F184-366A-49FE-947A-FA656CC953E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9408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C477A-2D04-49C2-BFF7-2FF2E40E7A71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0F1C2-4148-4AB4-B0B8-B88B0C184DE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81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BD58816-9750-437E-9C00-8C9A16815A17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4EC419C-EAB0-447C-93D1-F18B4E234D3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41218057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A4C21-0FBF-4371-AB08-D88DE1F75A17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18BF2-64E5-4518-AC64-C74FA0B2C06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86773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EF46F-7789-42A2-8841-F91053ADE6C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31EEF-1953-40D2-B0A4-4EA6D13068F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71580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3C84F-FE5F-4514-81B3-F955BAE7339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E3405-13FF-4431-8557-0C05EAB72C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2444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65AAE-9A2A-41E4-BD7C-76323001EFA1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65CBB-4983-4F11-A558-4C3020B4538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36986935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9383-6293-480E-BE0C-CE58559E6F8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F570D-8C9F-4773-8A07-9C43FFBCA15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0738782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CA45-5DFB-4F9D-BD76-C80B0E79668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9B23E-57BF-4E3D-82F7-BDC7E6BBBF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58782595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C98BD-FA8A-458C-A761-9C0CD153302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E95B5-1E19-4AD6-80BE-66B43EBABE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4917222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B050-B0C3-43A4-B2EA-6572C68C22D2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A4AE8-2F26-474D-B6C3-6C9E142F323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35294034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48B35-BF39-4663-BB24-BFB23E6E0CAF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E387C-5549-4C47-8760-9FBCE51FBA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42919042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image_title_3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9" descr="image_title_2a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3041650" y="3627438"/>
            <a:ext cx="30607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4" descr="image_title_1a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3871E-FB4C-4755-9C2A-8624963B10EB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D78C3-FE89-4DD9-A3AE-67088F32FE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5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4C70D7-DA75-4DA3-8F58-AFB900BACFF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CE93464-B63F-4E46-99E1-E252210659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190845069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14" descr="image_title_1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0" y="3627438"/>
            <a:ext cx="30400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platzhalter 10" descr="image_title_3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 bwMode="auto">
          <a:xfrm>
            <a:off x="6103938" y="3627438"/>
            <a:ext cx="30400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 bwMode="auto"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  <a:ln>
            <a:noFill/>
          </a:ln>
          <a:extLst>
            <a:ext uri="{91240B29-F687-4f45-9708-019B960494DF}"/>
          </a:extLst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charset="0"/>
              </a:rPr>
              <a:t>Fraunhofer</a:t>
            </a:r>
            <a:br>
              <a:rPr lang="de-DE" sz="1600" smtClean="0">
                <a:solidFill>
                  <a:schemeClr val="bg1"/>
                </a:solidFill>
                <a:cs typeface="Arial" charset="0"/>
              </a:rPr>
            </a:br>
            <a:r>
              <a:rPr lang="de-DE" sz="1600" smtClean="0">
                <a:solidFill>
                  <a:schemeClr val="bg1"/>
                </a:solidFill>
                <a:cs typeface="Arial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mtClean="0"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2038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468313" y="6308725"/>
            <a:ext cx="69611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100" smtClean="0">
                <a:cs typeface="Arial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endParaRPr lang="de-DE" noProof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78D43-4FA6-44C6-AEA2-09242F9E15A3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A126-D44D-413E-B7B6-E597FD963C7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48304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ADFF-96C3-4DBA-B38A-DE81ED69FDDD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C89A9-920F-4BA1-9E20-1FDA4070EFE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0961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83526-DD83-4C3A-ADDE-D13D5E16033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AE788-41F8-47C3-83DD-11BE0A3B3C4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319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FDB16-7809-4FB7-B2A4-6372324974F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585B3-AF0B-402E-A3C1-6A176524234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205556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E3802-EE63-4540-ADE0-5392E8C7D9C2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7CCFB-483B-4516-A30A-F0B765CBEC4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99524196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10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06B18-3DCD-4B37-B693-BCFB6BDCD84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9C299-B57C-4F3E-87EC-5AE804EECAA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7468662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D401E-3FDC-44E3-BFFD-3D4C2CF4DCC0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7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4C2AA-EE99-4356-952E-867481B2EBC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16138005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E3A61-8CEA-4709-91A8-4DF403286C2F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9E3B0-4C32-4722-AC94-C203DFB8F3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57027473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Datumsplatzhalter 12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47AED-B9BC-4869-8E44-F188C8BD573B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0" name="Foliennummernplatzhalter 1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8E966-F4CB-4D46-94D8-F8EF53FD8B0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ußzeilenplatzhalter 1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34184460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Rechteck 18"/>
          <p:cNvSpPr>
            <a:spLocks noChangeArrowheads="1"/>
          </p:cNvSpPr>
          <p:nvPr userDrawn="1"/>
        </p:nvSpPr>
        <p:spPr bwMode="auto">
          <a:xfrm>
            <a:off x="6608763" y="1928813"/>
            <a:ext cx="235585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76213" indent="-1762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Einsteinufer 37</a:t>
            </a:r>
            <a:br>
              <a:rPr lang="de-DE" sz="1600" smtClean="0">
                <a:solidFill>
                  <a:srgbClr val="262626"/>
                </a:solidFill>
              </a:rPr>
            </a:br>
            <a:r>
              <a:rPr lang="de-DE" sz="1600" smtClean="0">
                <a:solidFill>
                  <a:srgbClr val="262626"/>
                </a:solidFill>
              </a:rPr>
              <a:t>10587 Berlin, Germany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Phone +49 30 31002-0</a:t>
            </a:r>
          </a:p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1600" smtClean="0">
                <a:solidFill>
                  <a:srgbClr val="262626"/>
                </a:solidFill>
              </a:rPr>
              <a:t>www.hhi.fraunhofer.de</a:t>
            </a:r>
          </a:p>
        </p:txBody>
      </p:sp>
      <p:sp>
        <p:nvSpPr>
          <p:cNvPr id="5" name="Rechteck 21"/>
          <p:cNvSpPr>
            <a:spLocks noChangeArrowheads="1"/>
          </p:cNvSpPr>
          <p:nvPr userDrawn="1"/>
        </p:nvSpPr>
        <p:spPr bwMode="auto">
          <a:xfrm>
            <a:off x="468313" y="360363"/>
            <a:ext cx="5746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smtClean="0">
                <a:solidFill>
                  <a:srgbClr val="262626"/>
                </a:solidFill>
              </a:rPr>
              <a:t>Be our Guest – become a Partner</a:t>
            </a:r>
            <a:endParaRPr lang="de-DE" b="1" smtClean="0">
              <a:solidFill>
                <a:srgbClr val="262626"/>
              </a:solidFill>
            </a:endParaRPr>
          </a:p>
        </p:txBody>
      </p:sp>
      <p:sp>
        <p:nvSpPr>
          <p:cNvPr id="6" name="Rechteck 23"/>
          <p:cNvSpPr>
            <a:spLocks noChangeArrowheads="1"/>
          </p:cNvSpPr>
          <p:nvPr userDrawn="1"/>
        </p:nvSpPr>
        <p:spPr bwMode="auto">
          <a:xfrm>
            <a:off x="468313" y="1412875"/>
            <a:ext cx="5975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263525" indent="-263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spcBef>
                <a:spcPts val="600"/>
              </a:spcBef>
              <a:buClr>
                <a:srgbClr val="6D6E71"/>
              </a:buClr>
              <a:buSzPct val="80000"/>
              <a:buFont typeface="Wingdings" panose="05000000000000000000" pitchFamily="2" charset="2"/>
              <a:buChar char=""/>
              <a:defRPr/>
            </a:pPr>
            <a:r>
              <a:rPr lang="de-DE" sz="2000" smtClean="0">
                <a:solidFill>
                  <a:srgbClr val="262626"/>
                </a:solidFill>
              </a:rPr>
              <a:t>The Fraunhofer Heinrich Hertz Institute</a:t>
            </a:r>
          </a:p>
        </p:txBody>
      </p:sp>
      <p:pic>
        <p:nvPicPr>
          <p:cNvPr id="7" name="Grafik 24" descr="Abschlussbildjpg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00250"/>
            <a:ext cx="5675312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0CF8-3C93-48A7-942C-F5E4063D146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88F1B-3D6A-4D01-BCCE-0548B804AE2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62740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290513" y="6356350"/>
            <a:ext cx="1778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800" b="1" smtClean="0">
                <a:cs typeface="Arial" panose="020B0604020202020204" pitchFamily="34" charset="0"/>
              </a:rPr>
              <a:t>©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679C704-9124-412C-A2BD-A168F5430514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A333202-2F8F-4DE8-A512-CAB279D89D5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708857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0"/>
            <a:endParaRPr lang="de-DE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C95F8C5D-C0B6-4E23-A296-EECEFBE2DECA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5DC9E135-342A-4805-9B60-5DB4E2C5D82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/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hangingPunct="1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8" r:id="rId1"/>
    <p:sldLayoutId id="2147484719" r:id="rId2"/>
    <p:sldLayoutId id="2147484720" r:id="rId3"/>
    <p:sldLayoutId id="2147484721" r:id="rId4"/>
    <p:sldLayoutId id="2147484722" r:id="rId5"/>
    <p:sldLayoutId id="2147484723" r:id="rId6"/>
    <p:sldLayoutId id="2147484724" r:id="rId7"/>
    <p:sldLayoutId id="2147484725" r:id="rId8"/>
    <p:sldLayoutId id="2147484726" r:id="rId9"/>
    <p:sldLayoutId id="2147484727" r:id="rId10"/>
    <p:sldLayoutId id="2147484728" r:id="rId11"/>
    <p:sldLayoutId id="2147484717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indent="-177800" algn="ctr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D15039A-C8F4-47B4-8477-9982745A9086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E5BDEB6-C7DA-4D3E-81EE-3EB7582771B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ea typeface="ＭＳ Ｐゴシック" pitchFamily="-65" charset="-128"/>
                <a:cs typeface="Arial" pitchFamily="34" charset="0"/>
              </a:rPr>
              <a:t>Broadband Mobile</a:t>
            </a:r>
          </a:p>
          <a:p>
            <a:pPr marL="82550" algn="l"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ea typeface="ＭＳ Ｐゴシック" pitchFamily="-65" charset="-128"/>
                <a:cs typeface="Arial" pitchFamily="34" charset="0"/>
              </a:rPr>
              <a:t>Communication</a:t>
            </a:r>
          </a:p>
          <a:p>
            <a:pPr marL="82550" algn="l"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ea typeface="ＭＳ Ｐゴシック" pitchFamily="-65" charset="-128"/>
                <a:cs typeface="Arial" pitchFamily="34" charset="0"/>
              </a:rPr>
              <a:t>Networks and Systems</a:t>
            </a:r>
            <a:endParaRPr lang="de-DE" sz="1600" dirty="0">
              <a:solidFill>
                <a:schemeClr val="bg1"/>
              </a:solidFill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833CBCD-2820-4978-A28D-FD4A671F9E38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A6551B9-049A-478B-9818-94E1BD7FC62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0" r:id="rId1"/>
    <p:sldLayoutId id="2147484741" r:id="rId2"/>
    <p:sldLayoutId id="2147484742" r:id="rId3"/>
    <p:sldLayoutId id="2147484743" r:id="rId4"/>
    <p:sldLayoutId id="2147484744" r:id="rId5"/>
    <p:sldLayoutId id="2147484745" r:id="rId6"/>
    <p:sldLayoutId id="2147484746" r:id="rId7"/>
    <p:sldLayoutId id="2147484747" r:id="rId8"/>
    <p:sldLayoutId id="2147484748" r:id="rId9"/>
    <p:sldLayoutId id="2147484749" r:id="rId10"/>
    <p:sldLayoutId id="214748475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A462092-07A9-49D1-9F7C-623D9E9FD5CC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7DC3E22-A914-481A-BA7A-ADD3DD7B43A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52" r:id="rId2"/>
    <p:sldLayoutId id="2147484753" r:id="rId3"/>
    <p:sldLayoutId id="2147484754" r:id="rId4"/>
    <p:sldLayoutId id="2147484755" r:id="rId5"/>
    <p:sldLayoutId id="2147484756" r:id="rId6"/>
    <p:sldLayoutId id="2147484757" r:id="rId7"/>
    <p:sldLayoutId id="2147484758" r:id="rId8"/>
    <p:sldLayoutId id="2147484759" r:id="rId9"/>
    <p:sldLayoutId id="2147484760" r:id="rId10"/>
    <p:sldLayoutId id="2147484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EB9CF2C-411F-4616-AA20-9A7B26BE4F13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3D13D45-87AC-4426-A02A-380170D4B05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825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de-DE" sz="1600" smtClean="0">
                <a:solidFill>
                  <a:schemeClr val="bg1"/>
                </a:solidFill>
                <a:cs typeface="Arial" panose="020B0604020202020204" pitchFamily="34" charset="0"/>
              </a:rPr>
              <a:t>Interactive Media –</a:t>
            </a:r>
            <a:br>
              <a:rPr lang="de-DE" sz="1600" smtClean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de-DE" sz="1600" smtClean="0">
                <a:solidFill>
                  <a:schemeClr val="bg1"/>
                </a:solidFill>
                <a:cs typeface="Arial" panose="020B0604020202020204" pitchFamily="34" charset="0"/>
              </a:rPr>
              <a:t>Human Factors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2" r:id="rId1"/>
    <p:sldLayoutId id="2147484763" r:id="rId2"/>
    <p:sldLayoutId id="2147484764" r:id="rId3"/>
    <p:sldLayoutId id="2147484765" r:id="rId4"/>
    <p:sldLayoutId id="2147484766" r:id="rId5"/>
    <p:sldLayoutId id="2147484767" r:id="rId6"/>
    <p:sldLayoutId id="2147484768" r:id="rId7"/>
    <p:sldLayoutId id="2147484769" r:id="rId8"/>
    <p:sldLayoutId id="2147484770" r:id="rId9"/>
    <p:sldLayoutId id="2147484771" r:id="rId10"/>
    <p:sldLayoutId id="21474847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C978EF-C867-462E-BF79-AB81F5C2BAE5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2692F1-B1F0-44BA-BC95-3185AB2D286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hangingPunct="1">
              <a:defRPr/>
            </a:pP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3" r:id="rId1"/>
    <p:sldLayoutId id="2147484774" r:id="rId2"/>
    <p:sldLayoutId id="2147484775" r:id="rId3"/>
    <p:sldLayoutId id="2147484776" r:id="rId4"/>
    <p:sldLayoutId id="2147484777" r:id="rId5"/>
    <p:sldLayoutId id="2147484778" r:id="rId6"/>
    <p:sldLayoutId id="2147484779" r:id="rId7"/>
    <p:sldLayoutId id="2147484780" r:id="rId8"/>
    <p:sldLayoutId id="2147484781" r:id="rId9"/>
    <p:sldLayoutId id="2147484782" r:id="rId10"/>
    <p:sldLayoutId id="214748478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256B673-ED0B-40A4-B83C-929FAAAD323E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063EE23-7FCF-4776-A62A-D702941955A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hangingPunct="1">
              <a:defRPr/>
            </a:pPr>
            <a:r>
              <a:rPr lang="de-DE" sz="1600" dirty="0" err="1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4" r:id="rId1"/>
    <p:sldLayoutId id="2147484785" r:id="rId2"/>
    <p:sldLayoutId id="2147484786" r:id="rId3"/>
    <p:sldLayoutId id="2147484787" r:id="rId4"/>
    <p:sldLayoutId id="2147484788" r:id="rId5"/>
    <p:sldLayoutId id="2147484789" r:id="rId6"/>
    <p:sldLayoutId id="2147484790" r:id="rId7"/>
    <p:sldLayoutId id="2147484791" r:id="rId8"/>
    <p:sldLayoutId id="2147484792" r:id="rId9"/>
    <p:sldLayoutId id="2147484793" r:id="rId10"/>
    <p:sldLayoutId id="214748479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71EDF40-7612-4677-9637-C90D588A63A9}" type="datetime1">
              <a:rPr lang="de-DE"/>
              <a:pPr>
                <a:defRPr/>
              </a:pPr>
              <a:t>11.01.2014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15688B-1D36-4298-B168-201535FAD0E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Speaker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sz="1800">
              <a:solidFill>
                <a:srgbClr val="FFFFFF"/>
              </a:solidFill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eaLnBrk="1" hangingPunct="1">
              <a:defRPr/>
            </a:pPr>
            <a:r>
              <a:rPr lang="de-DE" sz="1600" dirty="0" err="1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97" r:id="rId3"/>
    <p:sldLayoutId id="2147484798" r:id="rId4"/>
    <p:sldLayoutId id="2147484799" r:id="rId5"/>
    <p:sldLayoutId id="2147484800" r:id="rId6"/>
    <p:sldLayoutId id="2147484801" r:id="rId7"/>
    <p:sldLayoutId id="2147484802" r:id="rId8"/>
    <p:sldLayoutId id="2147484803" r:id="rId9"/>
    <p:sldLayoutId id="2147484804" r:id="rId10"/>
    <p:sldLayoutId id="214748480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MS PGothic" panose="020B0600070205080204" pitchFamily="34" charset="-128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anose="05000000000000000000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anose="05000000000000000000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anose="05000000000000000000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anose="05000000000000000000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anose="05000000000000000000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212"/>
          </a:xfrm>
        </p:spPr>
        <p:txBody>
          <a:bodyPr/>
          <a:lstStyle/>
          <a:p>
            <a:pPr eaLnBrk="1" hangingPunct="1"/>
            <a:r>
              <a:rPr lang="en-US" dirty="0" smtClean="0"/>
              <a:t>Extended Cross-Component Prediction</a:t>
            </a:r>
          </a:p>
        </p:txBody>
      </p:sp>
      <p:sp>
        <p:nvSpPr>
          <p:cNvPr id="101379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468313" y="3000375"/>
            <a:ext cx="8496300" cy="276225"/>
          </a:xfrm>
        </p:spPr>
        <p:txBody>
          <a:bodyPr/>
          <a:lstStyle/>
          <a:p>
            <a:pPr eaLnBrk="1" hangingPunct="1"/>
            <a:r>
              <a:rPr lang="en-US" smtClean="0"/>
              <a:t>A. Khairat, T. Nguyen, D. Marpe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3426" name="Content Placeholder 9"/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468313" y="1412875"/>
                <a:ext cx="8496300" cy="451643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Current RExt Draft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Cross-Component Prediction (CCP) uses luma as predictor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Fixed set of possible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1,±2,±4,±8</m:t>
                        </m:r>
                      </m:e>
                    </m:d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Proposed Extension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Allow CCP uses luma </a:t>
                </a:r>
                <a:r>
                  <a:rPr lang="en-US" b="1" dirty="0" smtClean="0"/>
                  <a:t>or</a:t>
                </a:r>
                <a:r>
                  <a:rPr lang="en-US" dirty="0" smtClean="0"/>
                  <a:t> 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chroma as predictor</a:t>
                </a:r>
                <a:endParaRPr lang="en-US" dirty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Proposed Extension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Allow limitation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to a specific range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Signaling limitation in PPS</a:t>
                </a:r>
              </a:p>
            </p:txBody>
          </p:sp>
        </mc:Choice>
        <mc:Fallback>
          <p:sp>
            <p:nvSpPr>
              <p:cNvPr id="103426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468313" y="1412875"/>
                <a:ext cx="8496300" cy="4516438"/>
              </a:xfrm>
              <a:blipFill rotWithShape="0">
                <a:blip r:embed="rId2"/>
                <a:stretch>
                  <a:fillRect l="-1363" t="-1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358775"/>
            <a:ext cx="5759450" cy="3603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103428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17018DB-BB17-4E8C-A526-16388BA79CF9}" type="datetime1">
              <a:rPr lang="de-DE" sz="1100" smtClean="0"/>
              <a:pPr/>
              <a:t>11.01.2014</a:t>
            </a:fld>
            <a:endParaRPr lang="de-DE" sz="1100" smtClean="0"/>
          </a:p>
        </p:txBody>
      </p:sp>
      <p:sp>
        <p:nvSpPr>
          <p:cNvPr id="103429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7CD568-4801-450A-9E01-2B481D2F63D4}" type="slidenum">
              <a:rPr lang="de-DE" sz="1100" smtClean="0"/>
              <a:pPr/>
              <a:t>2</a:t>
            </a:fld>
            <a:endParaRPr lang="de-DE" sz="11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Content Placeholder 9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Chroma Component as Predictor</a:t>
            </a:r>
            <a:endParaRPr lang="en-US" dirty="0" smtClean="0"/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Signal only if both corresponding residual blocks inherit residuals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Condition is then ( </a:t>
            </a:r>
            <a:r>
              <a:rPr lang="en-US" dirty="0" err="1" smtClean="0"/>
              <a:t>cbf</a:t>
            </a:r>
            <a:r>
              <a:rPr lang="en-US" baseline="-25000" dirty="0" err="1" smtClean="0"/>
              <a:t>Y</a:t>
            </a:r>
            <a:r>
              <a:rPr lang="en-US" dirty="0" smtClean="0"/>
              <a:t>=1 and </a:t>
            </a:r>
            <a:r>
              <a:rPr lang="en-US" dirty="0" err="1" smtClean="0"/>
              <a:t>cbf</a:t>
            </a:r>
            <a:r>
              <a:rPr lang="en-US" baseline="-25000" dirty="0" err="1" smtClean="0"/>
              <a:t>Cb</a:t>
            </a:r>
            <a:r>
              <a:rPr lang="en-US" dirty="0" smtClean="0"/>
              <a:t>=1 ) or ( </a:t>
            </a:r>
            <a:r>
              <a:rPr lang="en-US" dirty="0" err="1" smtClean="0"/>
              <a:t>cbf</a:t>
            </a:r>
            <a:r>
              <a:rPr lang="en-US" baseline="-25000" dirty="0" err="1" smtClean="0"/>
              <a:t>Y</a:t>
            </a:r>
            <a:r>
              <a:rPr lang="en-US" dirty="0" smtClean="0"/>
              <a:t>=1 and </a:t>
            </a:r>
            <a:r>
              <a:rPr lang="el-GR" dirty="0" smtClean="0"/>
              <a:t>α</a:t>
            </a:r>
            <a:r>
              <a:rPr lang="en-US" baseline="-25000" dirty="0" err="1" smtClean="0"/>
              <a:t>Cb</a:t>
            </a:r>
            <a:r>
              <a:rPr lang="en-US" dirty="0" smtClean="0"/>
              <a:t>!=0 )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Proposed to be additional, i.e., switchable using header flag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Observation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Improvement </a:t>
            </a:r>
            <a:r>
              <a:rPr lang="en-US" dirty="0" smtClean="0"/>
              <a:t>esp. for </a:t>
            </a:r>
            <a:r>
              <a:rPr lang="en-US" dirty="0" err="1"/>
              <a:t>Y'C</a:t>
            </a:r>
            <a:r>
              <a:rPr lang="en-US" baseline="-25000" dirty="0" err="1"/>
              <a:t>b</a:t>
            </a:r>
            <a:r>
              <a:rPr lang="en-US" dirty="0" err="1"/>
              <a:t>C</a:t>
            </a:r>
            <a:r>
              <a:rPr lang="en-US" baseline="-25000" dirty="0" err="1"/>
              <a:t>r</a:t>
            </a:r>
            <a:r>
              <a:rPr lang="en-US" dirty="0" smtClean="0"/>
              <a:t> </a:t>
            </a:r>
            <a:r>
              <a:rPr lang="en-US" dirty="0" smtClean="0"/>
              <a:t>Animated Screen </a:t>
            </a:r>
            <a:r>
              <a:rPr lang="en-US" dirty="0" smtClean="0"/>
              <a:t>Content (ASC)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Does not harm the performance of </a:t>
            </a:r>
            <a:r>
              <a:rPr lang="en-US" dirty="0" err="1" smtClean="0"/>
              <a:t>Y'C</a:t>
            </a:r>
            <a:r>
              <a:rPr lang="en-US" baseline="-25000" dirty="0" err="1" smtClean="0"/>
              <a:t>b</a:t>
            </a:r>
            <a:r>
              <a:rPr lang="en-US" dirty="0" err="1" smtClean="0"/>
              <a:t>C</a:t>
            </a:r>
            <a:r>
              <a:rPr lang="en-US" baseline="-25000" dirty="0" err="1" smtClean="0"/>
              <a:t>r</a:t>
            </a:r>
            <a:endParaRPr lang="en-US" dirty="0"/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Improvement for all 4:4:4 content under AHG8 CTC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No benefit for R'G'B' content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b="1" dirty="0" smtClean="0"/>
              <a:t>Note:</a:t>
            </a:r>
            <a:r>
              <a:rPr lang="en-US" dirty="0" smtClean="0"/>
              <a:t> SCC tools show mainly less gain for ASC</a:t>
            </a:r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358775"/>
            <a:ext cx="5759450" cy="360363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Proposed Extension</a:t>
            </a:r>
            <a:endParaRPr lang="en-GB" dirty="0"/>
          </a:p>
        </p:txBody>
      </p:sp>
      <p:sp>
        <p:nvSpPr>
          <p:cNvPr id="103428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17018DB-BB17-4E8C-A526-16388BA79CF9}" type="datetime1">
              <a:rPr lang="de-DE" sz="1100" smtClean="0"/>
              <a:pPr/>
              <a:t>11.01.2014</a:t>
            </a:fld>
            <a:endParaRPr lang="de-DE" sz="1100" smtClean="0"/>
          </a:p>
        </p:txBody>
      </p:sp>
      <p:sp>
        <p:nvSpPr>
          <p:cNvPr id="103429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7CD568-4801-450A-9E01-2B481D2F63D4}" type="slidenum">
              <a:rPr lang="de-DE" sz="1100" smtClean="0"/>
              <a:pPr/>
              <a:t>3</a:t>
            </a:fld>
            <a:endParaRPr lang="de-DE" sz="1100" smtClean="0"/>
          </a:p>
        </p:txBody>
      </p:sp>
    </p:spTree>
    <p:extLst>
      <p:ext uri="{BB962C8B-B14F-4D97-AF65-F5344CB8AC3E}">
        <p14:creationId xmlns:p14="http://schemas.microsoft.com/office/powerpoint/2010/main" val="322768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Content Placeholder 9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CCP in HM-12.1+RExt-5.1</a:t>
            </a:r>
            <a:endParaRPr lang="en-US" dirty="0" smtClean="0"/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AHG5 – </a:t>
            </a:r>
            <a:r>
              <a:rPr lang="en-US" dirty="0" err="1" smtClean="0"/>
              <a:t>VenueVu</a:t>
            </a:r>
            <a:r>
              <a:rPr lang="en-US" dirty="0" smtClean="0"/>
              <a:t>: 		</a:t>
            </a:r>
            <a:r>
              <a:rPr lang="en-US" b="1" dirty="0" smtClean="0"/>
              <a:t>-2.9%</a:t>
            </a:r>
            <a:r>
              <a:rPr lang="en-US" dirty="0" smtClean="0"/>
              <a:t> / </a:t>
            </a:r>
            <a:r>
              <a:rPr lang="en-US" b="1" dirty="0" smtClean="0"/>
              <a:t>-1.4%</a:t>
            </a:r>
            <a:r>
              <a:rPr lang="en-US" dirty="0" smtClean="0"/>
              <a:t> / </a:t>
            </a:r>
            <a:r>
              <a:rPr lang="en-US" b="1" dirty="0" smtClean="0"/>
              <a:t>-0.8%</a:t>
            </a:r>
            <a:r>
              <a:rPr lang="en-US" dirty="0" smtClean="0"/>
              <a:t> (AI/RA/LB)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AHG8 – </a:t>
            </a:r>
            <a:r>
              <a:rPr lang="en-US" dirty="0" err="1"/>
              <a:t>Y'C</a:t>
            </a:r>
            <a:r>
              <a:rPr lang="en-US" baseline="-25000" dirty="0" err="1"/>
              <a:t>b</a:t>
            </a:r>
            <a:r>
              <a:rPr lang="en-US" dirty="0" err="1"/>
              <a:t>C</a:t>
            </a:r>
            <a:r>
              <a:rPr lang="en-US" baseline="-25000" dirty="0" err="1"/>
              <a:t>r</a:t>
            </a:r>
            <a:r>
              <a:rPr lang="en-US" dirty="0" smtClean="0"/>
              <a:t> ASC: 	</a:t>
            </a:r>
            <a:r>
              <a:rPr lang="en-US" b="1" dirty="0" smtClean="0"/>
              <a:t>-2.6%</a:t>
            </a:r>
            <a:r>
              <a:rPr lang="en-US" dirty="0" smtClean="0"/>
              <a:t> / </a:t>
            </a:r>
            <a:r>
              <a:rPr lang="en-US" b="1" dirty="0" smtClean="0"/>
              <a:t>-1.0%</a:t>
            </a:r>
            <a:r>
              <a:rPr lang="en-US" dirty="0" smtClean="0"/>
              <a:t> / </a:t>
            </a:r>
            <a:r>
              <a:rPr lang="en-US" b="1" dirty="0" smtClean="0"/>
              <a:t>-0.4%</a:t>
            </a:r>
            <a:r>
              <a:rPr lang="en-US" dirty="0" smtClean="0"/>
              <a:t> (AI/RA/LB)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Proposed Extension (on top of CCP)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/>
              <a:t>AHG5 – </a:t>
            </a:r>
            <a:r>
              <a:rPr lang="en-US" dirty="0" err="1"/>
              <a:t>VenueVu</a:t>
            </a:r>
            <a:r>
              <a:rPr lang="en-US" dirty="0"/>
              <a:t>: </a:t>
            </a:r>
            <a:r>
              <a:rPr lang="en-US" dirty="0" smtClean="0"/>
              <a:t>		</a:t>
            </a:r>
            <a:r>
              <a:rPr lang="en-US" b="1" dirty="0" smtClean="0"/>
              <a:t>-1.6%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b="1" dirty="0"/>
              <a:t>-</a:t>
            </a:r>
            <a:r>
              <a:rPr lang="en-US" b="1" dirty="0" smtClean="0"/>
              <a:t>1.0%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b="1" dirty="0"/>
              <a:t>-</a:t>
            </a:r>
            <a:r>
              <a:rPr lang="en-US" b="1" dirty="0" smtClean="0"/>
              <a:t>0.7%</a:t>
            </a:r>
            <a:r>
              <a:rPr lang="en-US" dirty="0" smtClean="0"/>
              <a:t> </a:t>
            </a:r>
            <a:r>
              <a:rPr lang="en-US" dirty="0"/>
              <a:t>(AI/RA/LB)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/>
              <a:t>AHG8 – </a:t>
            </a:r>
            <a:r>
              <a:rPr lang="en-US" dirty="0" err="1"/>
              <a:t>Y'C</a:t>
            </a:r>
            <a:r>
              <a:rPr lang="en-US" baseline="-25000" dirty="0" err="1"/>
              <a:t>b</a:t>
            </a:r>
            <a:r>
              <a:rPr lang="en-US" dirty="0" err="1"/>
              <a:t>C</a:t>
            </a:r>
            <a:r>
              <a:rPr lang="en-US" baseline="-25000" dirty="0" err="1"/>
              <a:t>r</a:t>
            </a:r>
            <a:r>
              <a:rPr lang="en-US" dirty="0"/>
              <a:t> ASC: </a:t>
            </a:r>
            <a:r>
              <a:rPr lang="en-US" dirty="0" smtClean="0"/>
              <a:t>	</a:t>
            </a:r>
            <a:r>
              <a:rPr lang="en-US" b="1" dirty="0" smtClean="0"/>
              <a:t>-0.9%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b="1" dirty="0" smtClean="0"/>
              <a:t>-0.6%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b="1" dirty="0"/>
              <a:t>-0.4%</a:t>
            </a:r>
            <a:r>
              <a:rPr lang="en-US" dirty="0"/>
              <a:t> (AI/RA/LB)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Complexity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Same cost as for CCP without Extension</a:t>
            </a:r>
          </a:p>
          <a:p>
            <a:pPr marL="504825" lvl="2" indent="-342900">
              <a:buFont typeface="Arial" panose="020B0604020202020204" pitchFamily="34" charset="0"/>
              <a:buChar char="•"/>
              <a:tabLst>
                <a:tab pos="538163" algn="l"/>
              </a:tabLst>
            </a:pPr>
            <a:r>
              <a:rPr lang="en-US" dirty="0" smtClean="0"/>
              <a:t>For relevant class of content same encoder run time</a:t>
            </a:r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358775"/>
            <a:ext cx="5759450" cy="360363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Performance Analysis</a:t>
            </a:r>
            <a:endParaRPr lang="en-GB" dirty="0"/>
          </a:p>
        </p:txBody>
      </p:sp>
      <p:sp>
        <p:nvSpPr>
          <p:cNvPr id="103428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17018DB-BB17-4E8C-A526-16388BA79CF9}" type="datetime1">
              <a:rPr lang="de-DE" sz="1100" smtClean="0"/>
              <a:pPr/>
              <a:t>11.01.2014</a:t>
            </a:fld>
            <a:endParaRPr lang="de-DE" sz="1100" smtClean="0"/>
          </a:p>
        </p:txBody>
      </p:sp>
      <p:sp>
        <p:nvSpPr>
          <p:cNvPr id="103429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7CD568-4801-450A-9E01-2B481D2F63D4}" type="slidenum">
              <a:rPr lang="de-DE" sz="1100" smtClean="0"/>
              <a:pPr/>
              <a:t>4</a:t>
            </a:fld>
            <a:endParaRPr lang="de-DE" sz="1100" smtClean="0"/>
          </a:p>
        </p:txBody>
      </p:sp>
    </p:spTree>
    <p:extLst>
      <p:ext uri="{BB962C8B-B14F-4D97-AF65-F5344CB8AC3E}">
        <p14:creationId xmlns:p14="http://schemas.microsoft.com/office/powerpoint/2010/main" val="388530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358775"/>
            <a:ext cx="5759450" cy="360363"/>
          </a:xfrm>
        </p:spPr>
        <p:txBody>
          <a:bodyPr/>
          <a:lstStyle/>
          <a:p>
            <a:pPr>
              <a:defRPr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Proposed Extension</a:t>
            </a:r>
            <a:endParaRPr lang="en-GB" dirty="0"/>
          </a:p>
        </p:txBody>
      </p:sp>
      <p:sp>
        <p:nvSpPr>
          <p:cNvPr id="104452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96FD0C6-36FF-4905-B707-A70EB0B4CE7C}" type="datetime1">
              <a:rPr lang="de-DE" sz="1100" smtClean="0"/>
              <a:pPr/>
              <a:t>11.01.2014</a:t>
            </a:fld>
            <a:endParaRPr lang="de-DE" sz="1100" smtClean="0"/>
          </a:p>
        </p:txBody>
      </p:sp>
      <p:sp>
        <p:nvSpPr>
          <p:cNvPr id="10445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F4D13BD-6E57-4B25-A955-0C46BA1EEB2F}" type="slidenum">
              <a:rPr lang="de-DE" sz="1100" smtClean="0"/>
              <a:pPr/>
              <a:t>5</a:t>
            </a:fld>
            <a:endParaRPr lang="de-DE" sz="110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Current CCP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dirty="0" smtClean="0"/>
                  <a:t> Signaling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err="1" smtClean="0">
                    <a:ea typeface="Cambria Math" panose="02040503050406030204" pitchFamily="18" charset="0"/>
                  </a:rPr>
                  <a:t>Ra</a:t>
                </a:r>
                <a:r>
                  <a:rPr lang="en-US" dirty="0" smtClean="0">
                    <a:ea typeface="Cambria Math" panose="02040503050406030204" pitchFamily="18" charset="0"/>
                  </a:rPr>
                  <a:t>nge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 designed under constraint of natural </a:t>
                </a:r>
                <a:r>
                  <a:rPr lang="en-US" dirty="0" err="1"/>
                  <a:t>Y'C</a:t>
                </a:r>
                <a:r>
                  <a:rPr lang="en-US" baseline="-25000" dirty="0" err="1"/>
                  <a:t>b</a:t>
                </a:r>
                <a:r>
                  <a:rPr lang="en-US" dirty="0" err="1"/>
                  <a:t>C</a:t>
                </a:r>
                <a:r>
                  <a:rPr lang="en-US" baseline="-25000" dirty="0" err="1"/>
                  <a:t>r</a:t>
                </a:r>
                <a:r>
                  <a:rPr lang="en-GB" dirty="0" smtClean="0"/>
                  <a:t> content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Distribution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 is concentrated around the value of 0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Observation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</a:t>
                </a:r>
                <a:r>
                  <a:rPr lang="en-GB" dirty="0" smtClean="0"/>
                  <a:t> R'G'B' content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 is often concentrated around the value of 8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For some kind of content the an inverse order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 is more beneficial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Limiting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dirty="0" smtClean="0"/>
                  <a:t> Range in PPS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Keeping current quantization as default option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Signaling lower and upper bound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1363" t="-1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0985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358775"/>
            <a:ext cx="5759450" cy="360363"/>
          </a:xfrm>
        </p:spPr>
        <p:txBody>
          <a:bodyPr/>
          <a:lstStyle/>
          <a:p>
            <a:pPr>
              <a:defRPr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Proposed Extension</a:t>
            </a:r>
            <a:endParaRPr lang="en-GB" dirty="0"/>
          </a:p>
        </p:txBody>
      </p:sp>
      <p:sp>
        <p:nvSpPr>
          <p:cNvPr id="104452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96FD0C6-36FF-4905-B707-A70EB0B4CE7C}" type="datetime1">
              <a:rPr lang="de-DE" sz="1100" smtClean="0"/>
              <a:pPr/>
              <a:t>11.01.2014</a:t>
            </a:fld>
            <a:endParaRPr lang="de-DE" sz="1100" smtClean="0"/>
          </a:p>
        </p:txBody>
      </p:sp>
      <p:sp>
        <p:nvSpPr>
          <p:cNvPr id="10445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F4D13BD-6E57-4B25-A955-0C46BA1EEB2F}" type="slidenum">
              <a:rPr lang="de-DE" sz="1100" smtClean="0"/>
              <a:pPr/>
              <a:t>6</a:t>
            </a:fld>
            <a:endParaRPr lang="de-DE" sz="110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Examples (</a:t>
                </a:r>
                <a:r>
                  <a:rPr lang="en-US" dirty="0" err="1" smtClean="0"/>
                  <a:t>alphaRangeLow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alphaRangeHigh</a:t>
                </a:r>
                <a:r>
                  <a:rPr lang="en-US" dirty="0" smtClean="0"/>
                  <a:t>)</a:t>
                </a:r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CCP default: 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3, 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𝐿𝑈𝑇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1,2,3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𝑠𝑖𝑔𝑛</m:t>
                    </m:r>
                  </m:oMath>
                </a14:m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R'G'B content: 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𝐿𝑈𝑇</m:t>
                    </m:r>
                    <m:d>
                      <m:dPr>
                        <m:ctrlP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2,3</m:t>
                        </m:r>
                      </m:e>
                    </m:d>
                  </m:oMath>
                </a14:m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Inverse signalling: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3, 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𝐿𝑈𝑇</m:t>
                    </m:r>
                    <m:d>
                      <m:dPr>
                        <m:ctrlP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3,2,1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𝑠𝑖𝑔𝑛</m:t>
                    </m:r>
                  </m:oMath>
                </a14:m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Implementation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Coding the sign before absolute value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Expand the PPS values to an array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Apply LUT operation to map bit stream value to real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 value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1363" t="-1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53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8313" y="358775"/>
            <a:ext cx="5759450" cy="360363"/>
          </a:xfrm>
        </p:spPr>
        <p:txBody>
          <a:bodyPr/>
          <a:lstStyle/>
          <a:p>
            <a:pPr>
              <a:defRPr/>
            </a:pPr>
            <a:r>
              <a:rPr lang="en-GB" dirty="0"/>
              <a:t>Performance Analysis</a:t>
            </a:r>
          </a:p>
        </p:txBody>
      </p:sp>
      <p:sp>
        <p:nvSpPr>
          <p:cNvPr id="104452" name="Date Placeholder 5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96FD0C6-36FF-4905-B707-A70EB0B4CE7C}" type="datetime1">
              <a:rPr lang="de-DE" sz="1100" smtClean="0"/>
              <a:pPr/>
              <a:t>11.01.2014</a:t>
            </a:fld>
            <a:endParaRPr lang="de-DE" sz="1100" smtClean="0"/>
          </a:p>
        </p:txBody>
      </p:sp>
      <p:sp>
        <p:nvSpPr>
          <p:cNvPr id="10445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F4D13BD-6E57-4B25-A955-0C46BA1EEB2F}" type="slidenum">
              <a:rPr lang="de-DE" sz="1100" smtClean="0"/>
              <a:pPr/>
              <a:t>7</a:t>
            </a:fld>
            <a:endParaRPr lang="de-DE" sz="110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R'G'B conten</a:t>
                </a:r>
                <a:r>
                  <a:rPr lang="en-GB" dirty="0" smtClean="0"/>
                  <a:t>t – </a:t>
                </a:r>
                <a14:m>
                  <m:oMath xmlns:m="http://schemas.openxmlformats.org/officeDocument/2006/math">
                    <m:r>
                      <a:rPr lang="en-GB" b="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b="0" i="1" dirty="0">
                        <a:latin typeface="Cambria Math" panose="02040503050406030204" pitchFamily="18" charset="0"/>
                      </a:rPr>
                      <m:t>3)</m:t>
                    </m:r>
                  </m:oMath>
                </a14:m>
                <a:endParaRPr lang="en-GB" b="0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AHG5 </a:t>
                </a:r>
                <a:r>
                  <a:rPr lang="en-GB" dirty="0"/>
                  <a:t>R'G'B'</a:t>
                </a:r>
                <a:r>
                  <a:rPr lang="en-US" dirty="0" smtClean="0"/>
                  <a:t>:		</a:t>
                </a:r>
                <a:r>
                  <a:rPr lang="en-US" b="1" dirty="0" smtClean="0"/>
                  <a:t>-1.1%</a:t>
                </a:r>
                <a:r>
                  <a:rPr lang="en-US" dirty="0" smtClean="0"/>
                  <a:t> </a:t>
                </a:r>
                <a:r>
                  <a:rPr lang="en-US" dirty="0"/>
                  <a:t>/ </a:t>
                </a:r>
                <a:r>
                  <a:rPr lang="en-US" b="1" dirty="0"/>
                  <a:t>-</a:t>
                </a:r>
                <a:r>
                  <a:rPr lang="en-US" b="1" dirty="0" smtClean="0"/>
                  <a:t>1.6%</a:t>
                </a:r>
                <a:r>
                  <a:rPr lang="en-US" dirty="0" smtClean="0"/>
                  <a:t> </a:t>
                </a:r>
                <a:r>
                  <a:rPr lang="en-US" dirty="0"/>
                  <a:t>/ </a:t>
                </a:r>
                <a:r>
                  <a:rPr lang="en-US" b="1" dirty="0" smtClean="0"/>
                  <a:t>-2.4%</a:t>
                </a:r>
                <a:r>
                  <a:rPr lang="en-US" dirty="0" smtClean="0"/>
                  <a:t> </a:t>
                </a:r>
                <a:r>
                  <a:rPr lang="en-US" dirty="0"/>
                  <a:t>(AI/RA/LB)</a:t>
                </a:r>
                <a:endParaRPr lang="en-GB" dirty="0" smtClean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AHG8 ASC R'G'B':		</a:t>
                </a:r>
                <a:r>
                  <a:rPr lang="en-US" b="1" dirty="0" smtClean="0"/>
                  <a:t>-1.0%</a:t>
                </a:r>
                <a:r>
                  <a:rPr lang="en-US" dirty="0" smtClean="0"/>
                  <a:t> </a:t>
                </a:r>
                <a:r>
                  <a:rPr lang="en-US" dirty="0"/>
                  <a:t>/ </a:t>
                </a:r>
                <a:r>
                  <a:rPr lang="en-US" b="1" dirty="0"/>
                  <a:t>-</a:t>
                </a:r>
                <a:r>
                  <a:rPr lang="en-US" b="1" dirty="0" smtClean="0"/>
                  <a:t>1.1%</a:t>
                </a:r>
                <a:r>
                  <a:rPr lang="en-US" dirty="0" smtClean="0"/>
                  <a:t> </a:t>
                </a:r>
                <a:r>
                  <a:rPr lang="en-US" dirty="0"/>
                  <a:t>/ </a:t>
                </a:r>
                <a:r>
                  <a:rPr lang="en-US" b="1" dirty="0" smtClean="0"/>
                  <a:t>-1.6%</a:t>
                </a:r>
                <a:r>
                  <a:rPr lang="en-US" dirty="0" smtClean="0"/>
                  <a:t> </a:t>
                </a:r>
                <a:r>
                  <a:rPr lang="en-US" dirty="0"/>
                  <a:t>(AI/RA/LB)</a:t>
                </a: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Inverse </a:t>
                </a:r>
                <a:r>
                  <a:rPr lang="en-GB" dirty="0" smtClean="0"/>
                  <a:t>signalling –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3, </m:t>
                    </m:r>
                    <m:r>
                      <a:rPr lang="en-US" b="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3)</m:t>
                    </m:r>
                  </m:oMath>
                </a14:m>
                <a:endParaRPr lang="en-GB" dirty="0"/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AHG5:			small gains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AHG8 ASC R'G'B':		</a:t>
                </a:r>
                <a:r>
                  <a:rPr lang="en-US" dirty="0" smtClean="0"/>
                  <a:t>small gains</a:t>
                </a:r>
              </a:p>
              <a:p>
                <a:pPr marL="504825" lvl="2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Both Extensions enabled results in additive gain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1363" t="-1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8323680"/>
      </p:ext>
    </p:extLst>
  </p:cSld>
  <p:clrMapOvr>
    <a:masterClrMapping/>
  </p:clrMapOvr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Broadband Mobile Communicatio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</Words>
  <Application>Microsoft Office PowerPoint</Application>
  <PresentationFormat>On-screen Show (4:3)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MS PGothic</vt:lpstr>
      <vt:lpstr>Tahoma</vt:lpstr>
      <vt:lpstr>Wingdings</vt:lpstr>
      <vt:lpstr>Calibri</vt:lpstr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Overview</vt:lpstr>
      <vt:lpstr>1st Proposed Extension</vt:lpstr>
      <vt:lpstr>Performance Analysis</vt:lpstr>
      <vt:lpstr>2nd Proposed Extension</vt:lpstr>
      <vt:lpstr>2nd Proposed Extension</vt:lpstr>
      <vt:lpstr>Performance Analysis</vt:lpstr>
    </vt:vector>
  </TitlesOfParts>
  <Company>united communications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#810</cp:lastModifiedBy>
  <cp:revision>507</cp:revision>
  <dcterms:created xsi:type="dcterms:W3CDTF">2010-10-12T07:03:46Z</dcterms:created>
  <dcterms:modified xsi:type="dcterms:W3CDTF">2014-01-11T04:19:43Z</dcterms:modified>
</cp:coreProperties>
</file>