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handoutMasterIdLst>
    <p:handoutMasterId r:id="rId16"/>
  </p:handoutMasterIdLst>
  <p:sldIdLst>
    <p:sldId id="721" r:id="rId2"/>
    <p:sldId id="874" r:id="rId3"/>
    <p:sldId id="875" r:id="rId4"/>
    <p:sldId id="886" r:id="rId5"/>
    <p:sldId id="876" r:id="rId6"/>
    <p:sldId id="878" r:id="rId7"/>
    <p:sldId id="879" r:id="rId8"/>
    <p:sldId id="881" r:id="rId9"/>
    <p:sldId id="882" r:id="rId10"/>
    <p:sldId id="883" r:id="rId11"/>
    <p:sldId id="884" r:id="rId12"/>
    <p:sldId id="885" r:id="rId13"/>
    <p:sldId id="887" r:id="rId14"/>
  </p:sldIdLst>
  <p:sldSz cx="9144000" cy="6858000" type="screen4x3"/>
  <p:notesSz cx="7102475" cy="1023461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372E3"/>
    <a:srgbClr val="2D2DB9"/>
    <a:srgbClr val="5FE3D6"/>
    <a:srgbClr val="66CCFF"/>
    <a:srgbClr val="5DCBC1"/>
    <a:srgbClr val="43CAE5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2" autoAdjust="0"/>
    <p:restoredTop sz="87500" autoAdjust="0"/>
  </p:normalViewPr>
  <p:slideViewPr>
    <p:cSldViewPr>
      <p:cViewPr>
        <p:scale>
          <a:sx n="120" d="100"/>
          <a:sy n="120" d="100"/>
        </p:scale>
        <p:origin x="-1374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636" y="-78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81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144FD967-0438-4837-A31F-20AA1C208BF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82086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0515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60825" y="0"/>
            <a:ext cx="302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14413" y="790575"/>
            <a:ext cx="5056187" cy="3790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5675" y="4897438"/>
            <a:ext cx="517525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3913"/>
            <a:ext cx="31051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60825" y="9713913"/>
            <a:ext cx="302577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8" tIns="47379" rIns="94758" bIns="47379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4D0E454C-C2B0-4AE2-B22C-E8FB5B9E6F2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81240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9pPr>
          </a:lstStyle>
          <a:p>
            <a:pPr eaLnBrk="1" hangingPunct="1"/>
            <a:fld id="{FB732ED5-C47B-4CF8-ACFF-2C85DD38907F}" type="slidenum">
              <a:rPr lang="en-US" altLang="ko-KR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16000" y="790575"/>
            <a:ext cx="5056188" cy="3790950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dirty="0" smtClean="0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492936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1FF38-1BB5-4430-B8C1-C2E165855AF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9587525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CAB51-1B51-4F81-8132-C5B24DE00E7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13917065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B9611-9C89-4092-98ED-6C3EB7C87B6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26723993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F7EC-F280-40FC-8357-8CAAEE284106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0740658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42A67-B962-4C10-A1F9-90CD568A489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2962438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E0E71-F29C-4C5D-B428-62F96AAFD07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23809709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5C000-0D89-4471-9A34-1376122F0E5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1822532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98B8F-DDD1-4708-884F-6DDEB1850DAE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4304075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40471-74BF-499F-882C-BE7674E810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9569713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E75D-1ADC-4B08-AD10-D16387533F4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82765199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endParaRPr lang="ko-KR" altLang="en-US" sz="1600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F66A4825-C872-4FFF-8ABB-B62B8CD23DE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032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굴림" charset="-127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ko-KR" sz="1600"/>
              <a:t>Samsung Electronics</a:t>
            </a:r>
            <a:endParaRPr lang="ko-KR" altLang="en-US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0" r:id="rId1"/>
    <p:sldLayoutId id="2147484990" r:id="rId2"/>
    <p:sldLayoutId id="2147484991" r:id="rId3"/>
    <p:sldLayoutId id="2147484992" r:id="rId4"/>
    <p:sldLayoutId id="2147484993" r:id="rId5"/>
    <p:sldLayoutId id="2147484994" r:id="rId6"/>
    <p:sldLayoutId id="2147484995" r:id="rId7"/>
    <p:sldLayoutId id="2147484996" r:id="rId8"/>
    <p:sldLayoutId id="2147484997" r:id="rId9"/>
    <p:sldLayoutId id="2147484998" r:id="rId10"/>
    <p:sldLayoutId id="214748499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250825" y="1562100"/>
            <a:ext cx="8642350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ko-KR" sz="3200" dirty="0">
                <a:ea typeface="굴림" pitchFamily="50" charset="-127"/>
              </a:rPr>
              <a:t>Non-RCE4 : On palette update for palette </a:t>
            </a:r>
            <a:r>
              <a:rPr lang="en-US" altLang="ko-KR" sz="3200" dirty="0" smtClean="0">
                <a:ea typeface="굴림" pitchFamily="50" charset="-127"/>
              </a:rPr>
              <a:t>coding </a:t>
            </a:r>
            <a:r>
              <a:rPr lang="en-CA" sz="3200" dirty="0" smtClean="0">
                <a:ea typeface="굴림" pitchFamily="50" charset="-127"/>
              </a:rPr>
              <a:t>(JCTVC-O0091)</a:t>
            </a:r>
            <a:endParaRPr lang="ko-KR" altLang="en-US" sz="3200" dirty="0">
              <a:solidFill>
                <a:srgbClr val="2D2DB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 sz="1600">
              <a:ea typeface="굴림" pitchFamily="50" charset="-127"/>
            </a:endParaRPr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357563"/>
            <a:ext cx="8305800" cy="3000375"/>
          </a:xfrm>
          <a:ln/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400" u="sng" dirty="0" err="1" smtClean="0">
                <a:latin typeface="Times New Roman" pitchFamily="18" charset="0"/>
                <a:cs typeface="Times New Roman" pitchFamily="18" charset="0"/>
              </a:rPr>
              <a:t>Chanyul</a:t>
            </a:r>
            <a:r>
              <a:rPr lang="en-US" altLang="ko-KR" sz="2400" u="sng" dirty="0" smtClean="0">
                <a:latin typeface="Times New Roman" pitchFamily="18" charset="0"/>
                <a:cs typeface="Times New Roman" pitchFamily="18" charset="0"/>
              </a:rPr>
              <a:t> Park, Sunil Lee, </a:t>
            </a:r>
            <a:r>
              <a:rPr lang="en-US" altLang="ko-KR" sz="2400" u="sng" dirty="0" err="1" smtClean="0">
                <a:latin typeface="Times New Roman" pitchFamily="18" charset="0"/>
                <a:cs typeface="Times New Roman" pitchFamily="18" charset="0"/>
              </a:rPr>
              <a:t>Chanyul</a:t>
            </a:r>
            <a:r>
              <a:rPr lang="en-US" altLang="ko-KR" sz="2400" u="sng" dirty="0" smtClean="0">
                <a:latin typeface="Times New Roman" pitchFamily="18" charset="0"/>
                <a:cs typeface="Times New Roman" pitchFamily="18" charset="0"/>
              </a:rPr>
              <a:t> Kim</a:t>
            </a:r>
            <a:endParaRPr lang="en-US" altLang="ko-KR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1800" dirty="0" smtClean="0">
                <a:ea typeface="바탕체" pitchFamily="17" charset="-127"/>
              </a:rPr>
              <a:t>Samsung Electronics </a:t>
            </a:r>
            <a:r>
              <a:rPr lang="en-GB" altLang="ko-KR" sz="1800" dirty="0" smtClean="0"/>
              <a:t>Co., Ltd</a:t>
            </a:r>
            <a:endParaRPr lang="en-US" altLang="ko-KR" sz="1400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T2 : No update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232780"/>
              </p:ext>
            </p:extLst>
          </p:nvPr>
        </p:nvGraphicFramePr>
        <p:xfrm>
          <a:off x="934392" y="908720"/>
          <a:ext cx="7275216" cy="5562613"/>
        </p:xfrm>
        <a:graphic>
          <a:graphicData uri="http://schemas.openxmlformats.org/drawingml/2006/table">
            <a:tbl>
              <a:tblPr/>
              <a:tblGrid>
                <a:gridCol w="1396254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</a:tblGrid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19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T2 : One LCU update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11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736850" y="2275522"/>
          <a:ext cx="3670300" cy="2535555"/>
        </p:xfrm>
        <a:graphic>
          <a:graphicData uri="http://schemas.openxmlformats.org/drawingml/2006/table">
            <a:tbl>
              <a:tblPr/>
              <a:tblGrid>
                <a:gridCol w="1693495"/>
                <a:gridCol w="658935"/>
                <a:gridCol w="658935"/>
                <a:gridCol w="658935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bit-rate increase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8121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T2 : One LCU update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0307"/>
              </p:ext>
            </p:extLst>
          </p:nvPr>
        </p:nvGraphicFramePr>
        <p:xfrm>
          <a:off x="934392" y="908720"/>
          <a:ext cx="7275216" cy="5562613"/>
        </p:xfrm>
        <a:graphic>
          <a:graphicData uri="http://schemas.openxmlformats.org/drawingml/2006/table">
            <a:tbl>
              <a:tblPr/>
              <a:tblGrid>
                <a:gridCol w="1396254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</a:tblGrid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8234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err="1" smtClean="0"/>
              <a:t>Conclusioins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A picture layer flag to disable the palette update is proposed</a:t>
            </a:r>
          </a:p>
          <a:p>
            <a:pPr lvl="1">
              <a:defRPr/>
            </a:pPr>
            <a:endParaRPr lang="en-US" altLang="ko-KR" dirty="0" smtClean="0"/>
          </a:p>
          <a:p>
            <a:pPr lvl="1">
              <a:defRPr/>
            </a:pPr>
            <a:endParaRPr lang="en-US" altLang="ko-KR" dirty="0"/>
          </a:p>
          <a:p>
            <a:pPr>
              <a:defRPr/>
            </a:pPr>
            <a:r>
              <a:rPr lang="en-US" altLang="ko-KR" dirty="0" smtClean="0"/>
              <a:t>More specific description for palette update enabled tests is presented.</a:t>
            </a:r>
          </a:p>
          <a:p>
            <a:pPr lvl="1">
              <a:defRPr/>
            </a:pPr>
            <a:r>
              <a:rPr lang="en-US" altLang="ko-KR" dirty="0" smtClean="0"/>
              <a:t>Palette update from left CU only</a:t>
            </a:r>
          </a:p>
          <a:p>
            <a:pPr lvl="1">
              <a:defRPr/>
            </a:pPr>
            <a:r>
              <a:rPr lang="en-US" altLang="ko-KR" dirty="0"/>
              <a:t>Palette update from neighboring left CU only</a:t>
            </a:r>
          </a:p>
          <a:p>
            <a:pPr lvl="1">
              <a:defRPr/>
            </a:pPr>
            <a:r>
              <a:rPr lang="en-US" altLang="ko-KR" dirty="0" smtClean="0"/>
              <a:t>Palette update within left and current LCUs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13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97872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Problem Statement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No memory constraints on palette update in RCE4</a:t>
            </a:r>
          </a:p>
          <a:p>
            <a:pPr lvl="1">
              <a:defRPr/>
            </a:pPr>
            <a:r>
              <a:rPr lang="en-US" altLang="ko-KR" dirty="0" smtClean="0"/>
              <a:t>No constraints on palette size per each CU, CTU, slice</a:t>
            </a:r>
          </a:p>
          <a:p>
            <a:pPr lvl="1">
              <a:defRPr/>
            </a:pPr>
            <a:r>
              <a:rPr lang="en-US" altLang="ko-KR" dirty="0" smtClean="0"/>
              <a:t>No constraints on maximum memory size required for palette update</a:t>
            </a:r>
          </a:p>
          <a:p>
            <a:pPr lvl="1">
              <a:defRPr/>
            </a:pPr>
            <a:endParaRPr lang="en-US" altLang="ko-KR" dirty="0"/>
          </a:p>
          <a:p>
            <a:pPr>
              <a:defRPr/>
            </a:pPr>
            <a:r>
              <a:rPr lang="en-US" altLang="ko-KR" dirty="0" smtClean="0"/>
              <a:t>Unclear comparison between two RCE4 tests</a:t>
            </a:r>
            <a:endParaRPr lang="en-US" altLang="ko-KR" dirty="0" smtClean="0"/>
          </a:p>
          <a:p>
            <a:pPr lvl="1">
              <a:defRPr/>
            </a:pPr>
            <a:r>
              <a:rPr lang="en-US" altLang="ko-KR" dirty="0" smtClean="0"/>
              <a:t>Palette size for Test 1 is smaller than tha</a:t>
            </a:r>
            <a:r>
              <a:rPr lang="en-US" altLang="ko-KR" dirty="0" smtClean="0"/>
              <a:t>t for Test 2</a:t>
            </a:r>
          </a:p>
          <a:p>
            <a:pPr lvl="1">
              <a:defRPr/>
            </a:pPr>
            <a:r>
              <a:rPr lang="en-US" altLang="ko-KR" dirty="0" smtClean="0"/>
              <a:t>Related with the maximum </a:t>
            </a:r>
            <a:r>
              <a:rPr lang="en-US" altLang="ko-KR" dirty="0" smtClean="0"/>
              <a:t>memory constraints, w</a:t>
            </a:r>
            <a:r>
              <a:rPr lang="en-US" altLang="ko-KR" dirty="0" smtClean="0"/>
              <a:t>e need </a:t>
            </a:r>
            <a:r>
              <a:rPr lang="en-US" altLang="ko-KR" dirty="0" smtClean="0"/>
              <a:t>a guidance to </a:t>
            </a:r>
            <a:r>
              <a:rPr lang="en-US" altLang="ko-KR" dirty="0" smtClean="0"/>
              <a:t>compare two test results such as</a:t>
            </a:r>
          </a:p>
          <a:p>
            <a:pPr lvl="2">
              <a:defRPr/>
            </a:pPr>
            <a:r>
              <a:rPr lang="en-US" altLang="ko-KR" dirty="0" smtClean="0"/>
              <a:t>No palette update condition,</a:t>
            </a:r>
          </a:p>
          <a:p>
            <a:pPr lvl="2">
              <a:defRPr/>
            </a:pPr>
            <a:r>
              <a:rPr lang="en-US" altLang="ko-KR" dirty="0" smtClean="0"/>
              <a:t>Limited palette update condition,</a:t>
            </a:r>
          </a:p>
          <a:p>
            <a:pPr lvl="2">
              <a:defRPr/>
            </a:pPr>
            <a:r>
              <a:rPr lang="en-US" altLang="ko-KR" dirty="0" smtClean="0"/>
              <a:t>Unlimited palette update condition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0250648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Descriptions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No palette update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palette update</a:t>
            </a:r>
          </a:p>
          <a:p>
            <a:pPr lvl="1">
              <a:defRPr/>
            </a:pPr>
            <a:r>
              <a:rPr lang="en-US" altLang="ko-KR" dirty="0" smtClean="0"/>
              <a:t>RCE4 T1 : 0.1% / 0.8% / 0.4% for class F / SC (444) RGB / YUV</a:t>
            </a:r>
          </a:p>
          <a:p>
            <a:pPr lvl="1">
              <a:defRPr/>
            </a:pPr>
            <a:r>
              <a:rPr lang="en-US" altLang="ko-KR" dirty="0" smtClean="0"/>
              <a:t>RCE4 T2 : 0.1% / 2.7% / 2.0% for class F / SC (444) RGB / YUV</a:t>
            </a:r>
            <a:endParaRPr lang="en-US" altLang="ko-KR" dirty="0" smtClean="0"/>
          </a:p>
          <a:p>
            <a:pPr>
              <a:defRPr/>
            </a:pPr>
            <a:r>
              <a:rPr lang="en-US" altLang="ko-KR" dirty="0" smtClean="0"/>
              <a:t>Palette update from left CU only</a:t>
            </a:r>
            <a:endParaRPr lang="en-US" altLang="ko-KR" dirty="0" smtClean="0"/>
          </a:p>
          <a:p>
            <a:pPr lvl="1">
              <a:defRPr/>
            </a:pPr>
            <a:r>
              <a:rPr lang="en-US" altLang="ko-KR" dirty="0" smtClean="0"/>
              <a:t>RCE4 T1 : average 0.0% loss</a:t>
            </a:r>
          </a:p>
          <a:p>
            <a:pPr lvl="1">
              <a:defRPr/>
            </a:pPr>
            <a:r>
              <a:rPr lang="en-US" altLang="ko-KR" dirty="0" smtClean="0"/>
              <a:t>RCE4 T2 : no loss</a:t>
            </a:r>
            <a:endParaRPr lang="en-US" altLang="ko-KR" dirty="0"/>
          </a:p>
          <a:p>
            <a:pPr>
              <a:defRPr/>
            </a:pPr>
            <a:r>
              <a:rPr lang="en-US" altLang="ko-KR" dirty="0" smtClean="0"/>
              <a:t>Palette update from left and current LCU</a:t>
            </a:r>
          </a:p>
          <a:p>
            <a:pPr lvl="1">
              <a:defRPr/>
            </a:pPr>
            <a:r>
              <a:rPr lang="en-US" altLang="ko-KR" dirty="0" smtClean="0"/>
              <a:t>RCE4 T1 : not confirmed but almost zero loss is expected.</a:t>
            </a:r>
          </a:p>
          <a:p>
            <a:pPr lvl="1">
              <a:defRPr/>
            </a:pPr>
            <a:r>
              <a:rPr lang="en-US" altLang="ko-KR" dirty="0" smtClean="0"/>
              <a:t>RCE4 T2 : no loss</a:t>
            </a:r>
            <a:endParaRPr lang="en-US" altLang="ko-KR" dirty="0"/>
          </a:p>
          <a:p>
            <a:pPr>
              <a:defRPr/>
            </a:pPr>
            <a:r>
              <a:rPr lang="en-US" altLang="ko-KR" dirty="0" smtClean="0"/>
              <a:t>Palette update </a:t>
            </a:r>
            <a:r>
              <a:rPr lang="en-US" altLang="ko-KR" dirty="0" smtClean="0"/>
              <a:t>within current slice</a:t>
            </a:r>
            <a:endParaRPr lang="en-US" altLang="ko-KR" dirty="0" smtClean="0"/>
          </a:p>
          <a:p>
            <a:pPr lvl="1">
              <a:defRPr/>
            </a:pPr>
            <a:r>
              <a:rPr lang="en-US" altLang="ko-KR" dirty="0" smtClean="0"/>
              <a:t>RCE4 T1 : no loss</a:t>
            </a:r>
          </a:p>
          <a:p>
            <a:pPr lvl="1">
              <a:defRPr/>
            </a:pPr>
            <a:r>
              <a:rPr lang="en-US" altLang="ko-KR" dirty="0" smtClean="0"/>
              <a:t>RCE4 T2 : no loss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368552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Proposals</a:t>
            </a:r>
            <a:endParaRPr lang="ko-KR" altLang="en-US" dirty="0"/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A picture layer flag to disable the palette update.</a:t>
            </a:r>
          </a:p>
          <a:p>
            <a:pPr lvl="1">
              <a:defRPr/>
            </a:pPr>
            <a:endParaRPr lang="en-US" altLang="ko-KR" dirty="0" smtClean="0"/>
          </a:p>
          <a:p>
            <a:pPr lvl="1">
              <a:defRPr/>
            </a:pPr>
            <a:endParaRPr lang="en-US" altLang="ko-KR" dirty="0"/>
          </a:p>
          <a:p>
            <a:pPr>
              <a:defRPr/>
            </a:pPr>
            <a:r>
              <a:rPr lang="en-US" altLang="ko-KR" dirty="0" smtClean="0"/>
              <a:t>More specific description for palette update enabled tests is required</a:t>
            </a:r>
          </a:p>
          <a:p>
            <a:pPr lvl="1">
              <a:defRPr/>
            </a:pPr>
            <a:r>
              <a:rPr lang="en-US" altLang="ko-KR" dirty="0" smtClean="0"/>
              <a:t>Palette update from left CU only</a:t>
            </a:r>
          </a:p>
          <a:p>
            <a:pPr lvl="1">
              <a:defRPr/>
            </a:pPr>
            <a:r>
              <a:rPr lang="en-US" altLang="ko-KR" dirty="0"/>
              <a:t>Palette update from neighboring left CU only</a:t>
            </a:r>
          </a:p>
          <a:p>
            <a:pPr lvl="1">
              <a:defRPr/>
            </a:pPr>
            <a:r>
              <a:rPr lang="en-US" altLang="ko-KR" dirty="0" smtClean="0"/>
              <a:t>Palette update within left and current LCUs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97872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T1 : No </a:t>
            </a:r>
            <a:r>
              <a:rPr lang="en-US" altLang="ko-KR" dirty="0"/>
              <a:t>a</a:t>
            </a:r>
            <a:r>
              <a:rPr lang="en-US" altLang="ko-KR" dirty="0" smtClean="0"/>
              <a:t>bove pred.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736850" y="2275522"/>
          <a:ext cx="3670300" cy="2535555"/>
        </p:xfrm>
        <a:graphic>
          <a:graphicData uri="http://schemas.openxmlformats.org/drawingml/2006/table">
            <a:tbl>
              <a:tblPr/>
              <a:tblGrid>
                <a:gridCol w="1693495"/>
                <a:gridCol w="658935"/>
                <a:gridCol w="658935"/>
                <a:gridCol w="658935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bit-rate increase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552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T1 : No above pred.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0183597"/>
              </p:ext>
            </p:extLst>
          </p:nvPr>
        </p:nvGraphicFramePr>
        <p:xfrm>
          <a:off x="934392" y="908720"/>
          <a:ext cx="7275216" cy="5562613"/>
        </p:xfrm>
        <a:graphic>
          <a:graphicData uri="http://schemas.openxmlformats.org/drawingml/2006/table">
            <a:tbl>
              <a:tblPr/>
              <a:tblGrid>
                <a:gridCol w="1396254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</a:tblGrid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880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T1 : No update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/>
        </p:nvGraphicFramePr>
        <p:xfrm>
          <a:off x="2736850" y="2275522"/>
          <a:ext cx="3670300" cy="2535555"/>
        </p:xfrm>
        <a:graphic>
          <a:graphicData uri="http://schemas.openxmlformats.org/drawingml/2006/table">
            <a:tbl>
              <a:tblPr/>
              <a:tblGrid>
                <a:gridCol w="1693495"/>
                <a:gridCol w="658935"/>
                <a:gridCol w="658935"/>
                <a:gridCol w="658935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bit-rate increase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779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T1 : No update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983997"/>
              </p:ext>
            </p:extLst>
          </p:nvPr>
        </p:nvGraphicFramePr>
        <p:xfrm>
          <a:off x="934392" y="908720"/>
          <a:ext cx="7275216" cy="5562613"/>
        </p:xfrm>
        <a:graphic>
          <a:graphicData uri="http://schemas.openxmlformats.org/drawingml/2006/table">
            <a:tbl>
              <a:tblPr/>
              <a:tblGrid>
                <a:gridCol w="1396254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  <a:gridCol w="653218"/>
              </a:tblGrid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</a:tr>
              <a:tr h="1470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8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3.6%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0.9%</a:t>
                      </a:r>
                    </a:p>
                  </a:txBody>
                  <a:tcPr marL="8168" marR="8168" marT="816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　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6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99%</a:t>
                      </a: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168" marR="8168" marT="816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516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ko-KR" dirty="0" smtClean="0"/>
              <a:t>RCE4 T2 : No update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61E651-6BCF-4267-920D-CBA9A568AB87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  <p:graphicFrame>
        <p:nvGraphicFramePr>
          <p:cNvPr id="5" name="표 4"/>
          <p:cNvGraphicFramePr>
            <a:graphicFrameLocks noGrp="1"/>
          </p:cNvGraphicFramePr>
          <p:nvPr/>
        </p:nvGraphicFramePr>
        <p:xfrm>
          <a:off x="2736850" y="2275522"/>
          <a:ext cx="3670300" cy="2535555"/>
        </p:xfrm>
        <a:graphic>
          <a:graphicData uri="http://schemas.openxmlformats.org/drawingml/2006/table">
            <a:tbl>
              <a:tblPr/>
              <a:tblGrid>
                <a:gridCol w="1693495"/>
                <a:gridCol w="658935"/>
                <a:gridCol w="658935"/>
                <a:gridCol w="658935"/>
              </a:tblGrid>
              <a:tr h="209550">
                <a:tc>
                  <a:txBody>
                    <a:bodyPr/>
                    <a:lstStyle/>
                    <a:p>
                      <a:pPr algn="l" fontAlgn="b"/>
                      <a:endParaRPr lang="ko-KR" alt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bit-rate increase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　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19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/>
      </a:spPr>
      <a:bodyPr/>
      <a:lstStyle/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62161</TotalTime>
  <Words>3042</Words>
  <Application>Microsoft Office PowerPoint</Application>
  <PresentationFormat>화면 슬라이드 쇼(4:3)</PresentationFormat>
  <Paragraphs>1386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Presentation만들기</vt:lpstr>
      <vt:lpstr>PowerPoint 프레젠테이션</vt:lpstr>
      <vt:lpstr>Problem Statement</vt:lpstr>
      <vt:lpstr>Descriptions</vt:lpstr>
      <vt:lpstr>Proposals</vt:lpstr>
      <vt:lpstr>RCE4 T1 : No above pred.</vt:lpstr>
      <vt:lpstr>RCE4 T1 : No above pred.</vt:lpstr>
      <vt:lpstr>RCE4 T1 : No update</vt:lpstr>
      <vt:lpstr>RCE4 T1 : No update</vt:lpstr>
      <vt:lpstr>RCE4 T2 : No update</vt:lpstr>
      <vt:lpstr>RCE4 T2 : No update</vt:lpstr>
      <vt:lpstr>RCE4 T2 : One LCU update</vt:lpstr>
      <vt:lpstr>RCE4 T2 : One LCU update</vt:lpstr>
      <vt:lpstr>Conclusioins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kchanyul</cp:lastModifiedBy>
  <cp:revision>4871</cp:revision>
  <dcterms:created xsi:type="dcterms:W3CDTF">2003-01-13T07:35:44Z</dcterms:created>
  <dcterms:modified xsi:type="dcterms:W3CDTF">2014-01-10T18:16:31Z</dcterms:modified>
</cp:coreProperties>
</file>