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9" r:id="rId4"/>
    <p:sldId id="261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>
    <p:restoredLeft sz="34532" autoAdjust="0"/>
    <p:restoredTop sz="86380" autoAdjust="0"/>
  </p:normalViewPr>
  <p:slideViewPr>
    <p:cSldViewPr snapToGrid="0" snapToObjects="1">
      <p:cViewPr varScale="1">
        <p:scale>
          <a:sx n="122" d="100"/>
          <a:sy n="122" d="100"/>
        </p:scale>
        <p:origin x="-96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4" y="66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1_San_Jose:author:JCTVC-P0083-v2:JCTVC-P0083_r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:Users:chadfogg:Dropbox:Stds:2014:01_San_Jose:author:JCTVC-P0083-v2:JCTVC-P0083_r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deinterlaced 60p vs. PAFF 30i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v>Mad 24p</c:v>
          </c:tx>
          <c:spPr>
            <a:ln w="47625">
              <a:noFill/>
            </a:ln>
          </c:spPr>
          <c:trendline>
            <c:spPr>
              <a:ln>
                <a:solidFill>
                  <a:srgbClr val="FF0000"/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PAFF'!$M$7:$M$10</c:f>
              <c:numCache>
                <c:formatCode>General</c:formatCode>
                <c:ptCount val="4"/>
                <c:pt idx="0">
                  <c:v>4537.1528</c:v>
                </c:pt>
                <c:pt idx="1">
                  <c:v>2125.9696</c:v>
                </c:pt>
                <c:pt idx="2">
                  <c:v>1119.4864</c:v>
                </c:pt>
                <c:pt idx="3">
                  <c:v>614.5112</c:v>
                </c:pt>
              </c:numCache>
            </c:numRef>
          </c:xVal>
          <c:yVal>
            <c:numRef>
              <c:f>'Deint60p vs. PAFF'!$N$7:$N$10</c:f>
              <c:numCache>
                <c:formatCode>General</c:formatCode>
                <c:ptCount val="4"/>
                <c:pt idx="0">
                  <c:v>42.0136</c:v>
                </c:pt>
                <c:pt idx="1">
                  <c:v>39.7251</c:v>
                </c:pt>
                <c:pt idx="2">
                  <c:v>37.1574</c:v>
                </c:pt>
                <c:pt idx="3">
                  <c:v>34.5281</c:v>
                </c:pt>
              </c:numCache>
            </c:numRef>
          </c:yVal>
          <c:smooth val="0"/>
        </c:ser>
        <c:ser>
          <c:idx val="0"/>
          <c:order val="1"/>
          <c:tx>
            <c:v>Mad 30i</c:v>
          </c:tx>
          <c:spPr>
            <a:ln w="47625">
              <a:noFill/>
            </a:ln>
          </c:spPr>
          <c:trendline>
            <c:spPr>
              <a:ln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PAFF'!$H$7:$H$10</c:f>
              <c:numCache>
                <c:formatCode>0.00_ </c:formatCode>
                <c:ptCount val="4"/>
                <c:pt idx="0">
                  <c:v>5935.8072</c:v>
                </c:pt>
                <c:pt idx="1">
                  <c:v>2550.6784</c:v>
                </c:pt>
                <c:pt idx="2">
                  <c:v>1251.0032</c:v>
                </c:pt>
                <c:pt idx="3">
                  <c:v>649.5904</c:v>
                </c:pt>
              </c:numCache>
            </c:numRef>
          </c:xVal>
          <c:yVal>
            <c:numRef>
              <c:f>'Deint60p vs. PAFF'!$I$7:$I$10</c:f>
              <c:numCache>
                <c:formatCode>0.00_ </c:formatCode>
                <c:ptCount val="4"/>
                <c:pt idx="0">
                  <c:v>41.8554</c:v>
                </c:pt>
                <c:pt idx="1">
                  <c:v>39.3966</c:v>
                </c:pt>
                <c:pt idx="2">
                  <c:v>36.7314</c:v>
                </c:pt>
                <c:pt idx="3">
                  <c:v>34.0777</c:v>
                </c:pt>
              </c:numCache>
            </c:numRef>
          </c:yVal>
          <c:smooth val="0"/>
        </c:ser>
        <c:ser>
          <c:idx val="8"/>
          <c:order val="2"/>
          <c:tx>
            <c:v>Tennis 30i</c:v>
          </c:tx>
          <c:spPr>
            <a:ln w="47625">
              <a:noFill/>
            </a:ln>
          </c:spPr>
          <c:trendline>
            <c:spPr>
              <a:ln>
                <a:solidFill>
                  <a:schemeClr val="accent3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PAFF'!$H$29:$H$32</c:f>
              <c:numCache>
                <c:formatCode>0.00_ </c:formatCode>
                <c:ptCount val="4"/>
                <c:pt idx="0">
                  <c:v>12331.3168</c:v>
                </c:pt>
                <c:pt idx="1">
                  <c:v>3957.6664</c:v>
                </c:pt>
                <c:pt idx="2">
                  <c:v>1617.652</c:v>
                </c:pt>
                <c:pt idx="3">
                  <c:v>809.644</c:v>
                </c:pt>
              </c:numCache>
            </c:numRef>
          </c:xVal>
          <c:yVal>
            <c:numRef>
              <c:f>'Deint60p vs. PAFF'!$I$29:$I$32</c:f>
              <c:numCache>
                <c:formatCode>0.00_ </c:formatCode>
                <c:ptCount val="4"/>
                <c:pt idx="0">
                  <c:v>40.1229</c:v>
                </c:pt>
                <c:pt idx="1">
                  <c:v>37.4204</c:v>
                </c:pt>
                <c:pt idx="2">
                  <c:v>34.9164</c:v>
                </c:pt>
                <c:pt idx="3">
                  <c:v>32.3827</c:v>
                </c:pt>
              </c:numCache>
            </c:numRef>
          </c:yVal>
          <c:smooth val="0"/>
        </c:ser>
        <c:ser>
          <c:idx val="9"/>
          <c:order val="3"/>
          <c:tx>
            <c:v>Tennis 60p</c:v>
          </c:tx>
          <c:spPr>
            <a:ln w="47625">
              <a:noFill/>
            </a:ln>
          </c:spPr>
          <c:trendline>
            <c:spPr>
              <a:ln>
                <a:solidFill>
                  <a:schemeClr val="accent4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PAFF'!$M$29:$M$32</c:f>
              <c:numCache>
                <c:formatCode>General</c:formatCode>
                <c:ptCount val="4"/>
                <c:pt idx="0">
                  <c:v>21475.0688</c:v>
                </c:pt>
                <c:pt idx="1">
                  <c:v>5997.676</c:v>
                </c:pt>
                <c:pt idx="2">
                  <c:v>2238.9968</c:v>
                </c:pt>
                <c:pt idx="3">
                  <c:v>1075.14</c:v>
                </c:pt>
              </c:numCache>
            </c:numRef>
          </c:xVal>
          <c:yVal>
            <c:numRef>
              <c:f>'Deint60p vs. PAFF'!$N$29:$N$32</c:f>
              <c:numCache>
                <c:formatCode>General</c:formatCode>
                <c:ptCount val="4"/>
                <c:pt idx="0">
                  <c:v>40.3172</c:v>
                </c:pt>
                <c:pt idx="1">
                  <c:v>37.2398</c:v>
                </c:pt>
                <c:pt idx="2">
                  <c:v>35.0386</c:v>
                </c:pt>
                <c:pt idx="3">
                  <c:v>32.8602</c:v>
                </c:pt>
              </c:numCache>
            </c:numRef>
          </c:yVal>
          <c:smooth val="0"/>
        </c:ser>
        <c:ser>
          <c:idx val="3"/>
          <c:order val="4"/>
          <c:tx>
            <c:v>Musical 60p</c:v>
          </c:tx>
          <c:spPr>
            <a:ln w="47625">
              <a:noFill/>
            </a:ln>
          </c:spPr>
          <c:trendline>
            <c:spPr>
              <a:ln>
                <a:solidFill>
                  <a:schemeClr val="accent4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PAFF'!$M$13:$M$16</c:f>
              <c:numCache>
                <c:formatCode>General</c:formatCode>
                <c:ptCount val="4"/>
                <c:pt idx="0">
                  <c:v>27712.0896</c:v>
                </c:pt>
                <c:pt idx="1">
                  <c:v>10079.0104</c:v>
                </c:pt>
                <c:pt idx="2">
                  <c:v>4368.2008</c:v>
                </c:pt>
                <c:pt idx="3">
                  <c:v>2185.1616</c:v>
                </c:pt>
              </c:numCache>
            </c:numRef>
          </c:xVal>
          <c:yVal>
            <c:numRef>
              <c:f>'Deint60p vs. PAFF'!$N$13:$N$16</c:f>
              <c:numCache>
                <c:formatCode>General</c:formatCode>
                <c:ptCount val="4"/>
                <c:pt idx="0">
                  <c:v>39.3859</c:v>
                </c:pt>
                <c:pt idx="1">
                  <c:v>36.7045</c:v>
                </c:pt>
                <c:pt idx="2">
                  <c:v>34.3262</c:v>
                </c:pt>
                <c:pt idx="3">
                  <c:v>31.8734</c:v>
                </c:pt>
              </c:numCache>
            </c:numRef>
          </c:yVal>
          <c:smooth val="0"/>
        </c:ser>
        <c:ser>
          <c:idx val="2"/>
          <c:order val="5"/>
          <c:tx>
            <c:v>Musical 30i</c:v>
          </c:tx>
          <c:spPr>
            <a:ln w="47625">
              <a:noFill/>
            </a:ln>
          </c:spPr>
          <c:trendline>
            <c:spPr>
              <a:ln>
                <a:solidFill>
                  <a:schemeClr val="accent3">
                    <a:lumMod val="75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PAFF'!$H$13:$H$16</c:f>
              <c:numCache>
                <c:formatCode>0.00_ </c:formatCode>
                <c:ptCount val="4"/>
                <c:pt idx="0">
                  <c:v>20440.0248</c:v>
                </c:pt>
                <c:pt idx="1">
                  <c:v>7720.4624</c:v>
                </c:pt>
                <c:pt idx="2">
                  <c:v>3377.708</c:v>
                </c:pt>
                <c:pt idx="3">
                  <c:v>1683.6408</c:v>
                </c:pt>
              </c:numCache>
            </c:numRef>
          </c:xVal>
          <c:yVal>
            <c:numRef>
              <c:f>'Deint60p vs. PAFF'!$I$13:$I$16</c:f>
              <c:numCache>
                <c:formatCode>0.00_ </c:formatCode>
                <c:ptCount val="4"/>
                <c:pt idx="0">
                  <c:v>38.7865</c:v>
                </c:pt>
                <c:pt idx="1">
                  <c:v>35.9092</c:v>
                </c:pt>
                <c:pt idx="2">
                  <c:v>33.1313</c:v>
                </c:pt>
                <c:pt idx="3">
                  <c:v>30.5334</c:v>
                </c:pt>
              </c:numCache>
            </c:numRef>
          </c:yVal>
          <c:smooth val="0"/>
        </c:ser>
        <c:ser>
          <c:idx val="5"/>
          <c:order val="6"/>
          <c:tx>
            <c:v>CheerHD2 60p</c:v>
          </c:tx>
          <c:spPr>
            <a:ln w="47625">
              <a:noFill/>
            </a:ln>
          </c:spPr>
          <c:trendline>
            <c:spPr>
              <a:ln>
                <a:solidFill>
                  <a:schemeClr val="accent6">
                    <a:lumMod val="75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PAFF'!$M$18:$M$21</c:f>
              <c:numCache>
                <c:formatCode>General</c:formatCode>
                <c:ptCount val="4"/>
                <c:pt idx="0">
                  <c:v>33372.1096</c:v>
                </c:pt>
                <c:pt idx="1">
                  <c:v>14117.588</c:v>
                </c:pt>
                <c:pt idx="2">
                  <c:v>6530.3888</c:v>
                </c:pt>
                <c:pt idx="3">
                  <c:v>3377.8632</c:v>
                </c:pt>
              </c:numCache>
            </c:numRef>
          </c:xVal>
          <c:yVal>
            <c:numRef>
              <c:f>'Deint60p vs. PAFF'!$N$18:$N$21</c:f>
              <c:numCache>
                <c:formatCode>General</c:formatCode>
                <c:ptCount val="4"/>
                <c:pt idx="0">
                  <c:v>39.883</c:v>
                </c:pt>
                <c:pt idx="1">
                  <c:v>37.0943</c:v>
                </c:pt>
                <c:pt idx="2">
                  <c:v>34.5525</c:v>
                </c:pt>
                <c:pt idx="3">
                  <c:v>32.1935</c:v>
                </c:pt>
              </c:numCache>
            </c:numRef>
          </c:yVal>
          <c:smooth val="0"/>
        </c:ser>
        <c:ser>
          <c:idx val="4"/>
          <c:order val="7"/>
          <c:tx>
            <c:v>CheerHD2 30i</c:v>
          </c:tx>
          <c:spPr>
            <a:ln w="47625">
              <a:noFill/>
            </a:ln>
          </c:spPr>
          <c:trendline>
            <c:spPr>
              <a:ln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PAFF'!$H$18:$H$21</c:f>
              <c:numCache>
                <c:formatCode>0.00_ </c:formatCode>
                <c:ptCount val="4"/>
                <c:pt idx="0">
                  <c:v>23805.1088</c:v>
                </c:pt>
                <c:pt idx="1">
                  <c:v>10511.8112</c:v>
                </c:pt>
                <c:pt idx="2">
                  <c:v>4749.3768</c:v>
                </c:pt>
                <c:pt idx="3">
                  <c:v>2356.7336</c:v>
                </c:pt>
              </c:numCache>
            </c:numRef>
          </c:xVal>
          <c:yVal>
            <c:numRef>
              <c:f>'Deint60p vs. PAFF'!$I$18:$I$21</c:f>
              <c:numCache>
                <c:formatCode>0.00_ </c:formatCode>
                <c:ptCount val="4"/>
                <c:pt idx="0">
                  <c:v>39.3848</c:v>
                </c:pt>
                <c:pt idx="1">
                  <c:v>36.148</c:v>
                </c:pt>
                <c:pt idx="2">
                  <c:v>32.9659</c:v>
                </c:pt>
                <c:pt idx="3">
                  <c:v>30.2471</c:v>
                </c:pt>
              </c:numCache>
            </c:numRef>
          </c:yVal>
          <c:smooth val="0"/>
        </c:ser>
        <c:ser>
          <c:idx val="11"/>
          <c:order val="8"/>
          <c:tx>
            <c:v>Basketball 60p</c:v>
          </c:tx>
          <c:spPr>
            <a:ln w="47625">
              <a:noFill/>
            </a:ln>
          </c:spPr>
          <c:trendline>
            <c:spPr>
              <a:ln>
                <a:solidFill>
                  <a:schemeClr val="accent5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trendline>
            <c:spPr>
              <a:ln>
                <a:solidFill>
                  <a:schemeClr val="accent6">
                    <a:lumMod val="75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PAFF'!$M$34:$M$37</c:f>
              <c:numCache>
                <c:formatCode>General</c:formatCode>
                <c:ptCount val="4"/>
                <c:pt idx="0">
                  <c:v>40941.2344</c:v>
                </c:pt>
                <c:pt idx="1">
                  <c:v>12681.1768</c:v>
                </c:pt>
                <c:pt idx="2">
                  <c:v>4980.7456</c:v>
                </c:pt>
                <c:pt idx="3">
                  <c:v>2384.6664</c:v>
                </c:pt>
              </c:numCache>
            </c:numRef>
          </c:xVal>
          <c:yVal>
            <c:numRef>
              <c:f>'Deint60p vs. PAFF'!$N$34:$N$37</c:f>
              <c:numCache>
                <c:formatCode>General</c:formatCode>
                <c:ptCount val="4"/>
                <c:pt idx="0">
                  <c:v>38.0191</c:v>
                </c:pt>
                <c:pt idx="1">
                  <c:v>35.435</c:v>
                </c:pt>
                <c:pt idx="2">
                  <c:v>33.456</c:v>
                </c:pt>
                <c:pt idx="3">
                  <c:v>31.4838</c:v>
                </c:pt>
              </c:numCache>
            </c:numRef>
          </c:yVal>
          <c:smooth val="0"/>
        </c:ser>
        <c:ser>
          <c:idx val="10"/>
          <c:order val="9"/>
          <c:tx>
            <c:v>Basketball 30i</c:v>
          </c:tx>
          <c:spPr>
            <a:ln w="47625">
              <a:noFill/>
            </a:ln>
          </c:spPr>
          <c:xVal>
            <c:numRef>
              <c:f>'Deint60p vs. PAFF'!$H$34:$H$37</c:f>
              <c:numCache>
                <c:formatCode>0.00_ </c:formatCode>
                <c:ptCount val="4"/>
                <c:pt idx="0">
                  <c:v>30079.528</c:v>
                </c:pt>
                <c:pt idx="1">
                  <c:v>8598.968000000001</c:v>
                </c:pt>
                <c:pt idx="2">
                  <c:v>3412.4992</c:v>
                </c:pt>
                <c:pt idx="3">
                  <c:v>1662.1088</c:v>
                </c:pt>
              </c:numCache>
            </c:numRef>
          </c:xVal>
          <c:yVal>
            <c:numRef>
              <c:f>'Deint60p vs. PAFF'!$I$34:$I$37</c:f>
              <c:numCache>
                <c:formatCode>0.00_ </c:formatCode>
                <c:ptCount val="4"/>
                <c:pt idx="0">
                  <c:v>37.4764</c:v>
                </c:pt>
                <c:pt idx="1">
                  <c:v>34.4858</c:v>
                </c:pt>
                <c:pt idx="2">
                  <c:v>32.1541</c:v>
                </c:pt>
                <c:pt idx="3">
                  <c:v>29.854</c:v>
                </c:pt>
              </c:numCache>
            </c:numRef>
          </c:yVal>
          <c:smooth val="0"/>
        </c:ser>
        <c:ser>
          <c:idx val="7"/>
          <c:order val="10"/>
          <c:tx>
            <c:v>CheerHD4 60p</c:v>
          </c:tx>
          <c:spPr>
            <a:ln w="47625">
              <a:noFill/>
            </a:ln>
          </c:spPr>
          <c:trendline>
            <c:spPr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PAFF'!$M$23:$M$26</c:f>
              <c:numCache>
                <c:formatCode>General</c:formatCode>
                <c:ptCount val="4"/>
                <c:pt idx="0">
                  <c:v>64269.5384</c:v>
                </c:pt>
                <c:pt idx="1">
                  <c:v>26867.5824</c:v>
                </c:pt>
                <c:pt idx="2">
                  <c:v>11803.44</c:v>
                </c:pt>
                <c:pt idx="3">
                  <c:v>5707.8624</c:v>
                </c:pt>
              </c:numCache>
            </c:numRef>
          </c:xVal>
          <c:yVal>
            <c:numRef>
              <c:f>'Deint60p vs. PAFF'!$N$23:$N$26</c:f>
              <c:numCache>
                <c:formatCode>General</c:formatCode>
                <c:ptCount val="4"/>
                <c:pt idx="0">
                  <c:v>38.7962</c:v>
                </c:pt>
                <c:pt idx="1">
                  <c:v>35.5814</c:v>
                </c:pt>
                <c:pt idx="2">
                  <c:v>32.8212</c:v>
                </c:pt>
                <c:pt idx="3">
                  <c:v>30.3662</c:v>
                </c:pt>
              </c:numCache>
            </c:numRef>
          </c:yVal>
          <c:smooth val="0"/>
        </c:ser>
        <c:ser>
          <c:idx val="6"/>
          <c:order val="11"/>
          <c:tx>
            <c:v>CheerHD4 30i</c:v>
          </c:tx>
          <c:spPr>
            <a:ln w="47625">
              <a:noFill/>
            </a:ln>
          </c:spPr>
          <c:trendline>
            <c:spPr>
              <a:ln>
                <a:solidFill>
                  <a:schemeClr val="accent1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'Deint60p vs. PAFF'!$H$23:$H$26</c:f>
              <c:numCache>
                <c:formatCode>0.00_ </c:formatCode>
                <c:ptCount val="4"/>
                <c:pt idx="0">
                  <c:v>47163.4176</c:v>
                </c:pt>
                <c:pt idx="1">
                  <c:v>21323.3608</c:v>
                </c:pt>
                <c:pt idx="2">
                  <c:v>9307.190399999999</c:v>
                </c:pt>
                <c:pt idx="3">
                  <c:v>4271.8296</c:v>
                </c:pt>
              </c:numCache>
            </c:numRef>
          </c:xVal>
          <c:yVal>
            <c:numRef>
              <c:f>'Deint60p vs. PAFF'!$I$23:$I$26</c:f>
              <c:numCache>
                <c:formatCode>0.00_ </c:formatCode>
                <c:ptCount val="4"/>
                <c:pt idx="0">
                  <c:v>38.3727</c:v>
                </c:pt>
                <c:pt idx="1">
                  <c:v>34.8009</c:v>
                </c:pt>
                <c:pt idx="2">
                  <c:v>31.4788</c:v>
                </c:pt>
                <c:pt idx="3">
                  <c:v>28.7133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9663880"/>
        <c:axId val="-2089565848"/>
      </c:scatterChart>
      <c:valAx>
        <c:axId val="-2089663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2089565848"/>
        <c:crosses val="autoZero"/>
        <c:crossBetween val="midCat"/>
      </c:valAx>
      <c:valAx>
        <c:axId val="-2089565848"/>
        <c:scaling>
          <c:orientation val="minMax"/>
          <c:min val="28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Y-PSNR 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89663880"/>
        <c:crosses val="autoZero"/>
        <c:crossBetween val="midCat"/>
      </c:valAx>
    </c:plotArea>
    <c:legend>
      <c:legendPos val="t"/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egendEntry>
        <c:idx val="15"/>
        <c:delete val="1"/>
      </c:legendEntry>
      <c:legendEntry>
        <c:idx val="16"/>
        <c:delete val="1"/>
      </c:legendEntry>
      <c:legendEntry>
        <c:idx val="17"/>
        <c:delete val="1"/>
      </c:legendEntry>
      <c:legendEntry>
        <c:idx val="18"/>
        <c:delete val="1"/>
      </c:legendEntry>
      <c:legendEntry>
        <c:idx val="19"/>
        <c:delete val="1"/>
      </c:legendEntry>
      <c:legendEntry>
        <c:idx val="20"/>
        <c:delete val="1"/>
      </c:legendEntry>
      <c:legendEntry>
        <c:idx val="21"/>
        <c:delete val="1"/>
      </c:legendEntry>
      <c:legendEntry>
        <c:idx val="22"/>
        <c:delete val="1"/>
      </c:legendEntry>
      <c:legendEntry>
        <c:idx val="23"/>
        <c:delete val="1"/>
      </c:legendEntry>
      <c:layout>
        <c:manualLayout>
          <c:xMode val="edge"/>
          <c:yMode val="edge"/>
          <c:x val="0.0404944225721785"/>
          <c:y val="0.0751851851851852"/>
          <c:w val="0.914844488188976"/>
          <c:h val="0.070677456984543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Tennis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60p</c:v>
          </c:tx>
          <c:spPr>
            <a:ln w="47625">
              <a:noFill/>
            </a:ln>
          </c:spPr>
          <c:trendline>
            <c:spPr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c:spPr>
            <c:trendlineType val="log"/>
            <c:dispRSqr val="0"/>
            <c:dispEq val="0"/>
          </c:trendline>
          <c:xVal>
            <c:numRef>
              <c:f>Tennis!$B$3:$B$6</c:f>
              <c:numCache>
                <c:formatCode>General</c:formatCode>
                <c:ptCount val="4"/>
                <c:pt idx="0">
                  <c:v>21475.0688</c:v>
                </c:pt>
                <c:pt idx="1">
                  <c:v>5997.676</c:v>
                </c:pt>
                <c:pt idx="2">
                  <c:v>2238.9968</c:v>
                </c:pt>
                <c:pt idx="3">
                  <c:v>1075.14</c:v>
                </c:pt>
              </c:numCache>
            </c:numRef>
          </c:xVal>
          <c:yVal>
            <c:numRef>
              <c:f>Tennis!$C$3:$C$6</c:f>
              <c:numCache>
                <c:formatCode>General</c:formatCode>
                <c:ptCount val="4"/>
                <c:pt idx="0">
                  <c:v>40.3172</c:v>
                </c:pt>
                <c:pt idx="1">
                  <c:v>37.2398</c:v>
                </c:pt>
                <c:pt idx="2">
                  <c:v>35.0386</c:v>
                </c:pt>
                <c:pt idx="3">
                  <c:v>32.8602</c:v>
                </c:pt>
              </c:numCache>
            </c:numRef>
          </c:yVal>
          <c:smooth val="0"/>
        </c:ser>
        <c:ser>
          <c:idx val="1"/>
          <c:order val="1"/>
          <c:tx>
            <c:v>30i SAFF</c:v>
          </c:tx>
          <c:spPr>
            <a:ln w="47625">
              <a:noFill/>
            </a:ln>
          </c:spPr>
          <c:trendline>
            <c:spPr>
              <a:ln>
                <a:solidFill>
                  <a:schemeClr val="accent2"/>
                </a:solidFill>
              </a:ln>
            </c:spPr>
            <c:trendlineType val="log"/>
            <c:dispRSqr val="0"/>
            <c:dispEq val="0"/>
          </c:trendline>
          <c:xVal>
            <c:numRef>
              <c:f>Tennis!$H$3:$H$6</c:f>
              <c:numCache>
                <c:formatCode>General</c:formatCode>
                <c:ptCount val="4"/>
                <c:pt idx="0">
                  <c:v>13185.4768</c:v>
                </c:pt>
                <c:pt idx="1">
                  <c:v>4320.3528</c:v>
                </c:pt>
                <c:pt idx="2">
                  <c:v>1793.1904</c:v>
                </c:pt>
                <c:pt idx="3">
                  <c:v>902.0048</c:v>
                </c:pt>
              </c:numCache>
            </c:numRef>
          </c:xVal>
          <c:yVal>
            <c:numRef>
              <c:f>Tennis!$I$3:$I$6</c:f>
              <c:numCache>
                <c:formatCode>General</c:formatCode>
                <c:ptCount val="4"/>
                <c:pt idx="0">
                  <c:v>40.1698</c:v>
                </c:pt>
                <c:pt idx="1">
                  <c:v>37.3764</c:v>
                </c:pt>
                <c:pt idx="2">
                  <c:v>34.7995</c:v>
                </c:pt>
                <c:pt idx="3">
                  <c:v>32.2214</c:v>
                </c:pt>
              </c:numCache>
            </c:numRef>
          </c:yVal>
          <c:smooth val="0"/>
        </c:ser>
        <c:ser>
          <c:idx val="2"/>
          <c:order val="2"/>
          <c:tx>
            <c:v>30i PAFF</c:v>
          </c:tx>
          <c:spPr>
            <a:ln w="47625">
              <a:noFill/>
            </a:ln>
          </c:spPr>
          <c:trendline>
            <c:spPr>
              <a:ln>
                <a:solidFill>
                  <a:schemeClr val="accent3">
                    <a:lumMod val="60000"/>
                    <a:lumOff val="40000"/>
                  </a:schemeClr>
                </a:solidFill>
                <a:prstDash val="dash"/>
              </a:ln>
            </c:spPr>
            <c:trendlineType val="log"/>
            <c:dispRSqr val="0"/>
            <c:dispEq val="0"/>
          </c:trendline>
          <c:xVal>
            <c:numRef>
              <c:f>Tennis!$K$9:$K$12</c:f>
              <c:numCache>
                <c:formatCode>0.00_ </c:formatCode>
                <c:ptCount val="4"/>
                <c:pt idx="0">
                  <c:v>12331.3168</c:v>
                </c:pt>
                <c:pt idx="1">
                  <c:v>3957.6664</c:v>
                </c:pt>
                <c:pt idx="2">
                  <c:v>1617.652</c:v>
                </c:pt>
                <c:pt idx="3">
                  <c:v>809.644</c:v>
                </c:pt>
              </c:numCache>
            </c:numRef>
          </c:xVal>
          <c:yVal>
            <c:numRef>
              <c:f>Tennis!$L$9:$L$12</c:f>
              <c:numCache>
                <c:formatCode>0.00_ </c:formatCode>
                <c:ptCount val="4"/>
                <c:pt idx="0">
                  <c:v>40.1229</c:v>
                </c:pt>
                <c:pt idx="1">
                  <c:v>37.4204</c:v>
                </c:pt>
                <c:pt idx="2">
                  <c:v>34.9164</c:v>
                </c:pt>
                <c:pt idx="3">
                  <c:v>32.3827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4503352"/>
        <c:axId val="-2094353864"/>
      </c:scatterChart>
      <c:valAx>
        <c:axId val="-20945033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kbps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-2094353864"/>
        <c:crosses val="autoZero"/>
        <c:crossBetween val="midCat"/>
      </c:valAx>
      <c:valAx>
        <c:axId val="-2094353864"/>
        <c:scaling>
          <c:orientation val="minMax"/>
          <c:max val="41.0"/>
          <c:min val="32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Y-PSNR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94503352"/>
        <c:crosses val="autoZero"/>
        <c:crossBetween val="midCat"/>
      </c:valAx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864402790643816"/>
          <c:y val="0.0664407050641512"/>
          <c:w val="0.0989309286706808"/>
          <c:h val="0.15291558415604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6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2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3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12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50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2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1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34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979F7-EE2F-4A4E-83E0-6B7206A26DDF}" type="datetimeFigureOut">
              <a:rPr lang="en-US" smtClean="0"/>
              <a:t>1/12/14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25590-274F-3749-A143-99C23C4279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16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dirty="0" err="1" smtClean="0"/>
              <a:t>ic_struct</a:t>
            </a:r>
            <a:r>
              <a:rPr lang="en-US" dirty="0" smtClean="0"/>
              <a:t> coding results on coded pre-</a:t>
            </a:r>
            <a:r>
              <a:rPr lang="en-US" dirty="0" err="1" smtClean="0"/>
              <a:t>deinterlaced</a:t>
            </a:r>
            <a:r>
              <a:rPr lang="en-US" dirty="0" smtClean="0"/>
              <a:t> video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31941</a:t>
            </a:r>
          </a:p>
          <a:p>
            <a:r>
              <a:rPr lang="en-US" dirty="0" smtClean="0"/>
              <a:t>JCTVC-P0083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6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Deinterlaced</a:t>
            </a:r>
            <a:r>
              <a:rPr lang="en-US" dirty="0" smtClean="0"/>
              <a:t> vs. PAFF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024570"/>
              </p:ext>
            </p:extLst>
          </p:nvPr>
        </p:nvGraphicFramePr>
        <p:xfrm>
          <a:off x="2436973" y="2222805"/>
          <a:ext cx="3601958" cy="2727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86"/>
                <a:gridCol w="1519072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 BD-Rate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Mad Fashion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-21.77%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Musical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-3.50%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CheersHD2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-0.51%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CheersHD4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-1.45%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Tennis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+47.06</a:t>
                      </a:r>
                      <a:r>
                        <a:rPr lang="en-US" sz="2400" u="none" strike="noStrike" dirty="0">
                          <a:effectLst/>
                        </a:rPr>
                        <a:t>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Basketball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-5.05%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832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801582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0048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456044"/>
              </p:ext>
            </p:extLst>
          </p:nvPr>
        </p:nvGraphicFramePr>
        <p:xfrm>
          <a:off x="0" y="18096"/>
          <a:ext cx="9144000" cy="6718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523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Interpolated lines are sharp.</a:t>
            </a:r>
          </a:p>
          <a:p>
            <a:r>
              <a:rPr lang="en-US" dirty="0" smtClean="0"/>
              <a:t>At low </a:t>
            </a:r>
            <a:r>
              <a:rPr lang="en-US" dirty="0" err="1" smtClean="0"/>
              <a:t>Qp</a:t>
            </a:r>
            <a:r>
              <a:rPr lang="en-US" dirty="0"/>
              <a:t> </a:t>
            </a:r>
            <a:r>
              <a:rPr lang="en-US" dirty="0" smtClean="0"/>
              <a:t>(22) interpolated lines are -6dB compared to observed lines.</a:t>
            </a:r>
          </a:p>
          <a:p>
            <a:r>
              <a:rPr lang="en-US" dirty="0" smtClean="0"/>
              <a:t>At higher </a:t>
            </a:r>
            <a:r>
              <a:rPr lang="en-US" dirty="0" err="1" smtClean="0"/>
              <a:t>Qp</a:t>
            </a:r>
            <a:r>
              <a:rPr lang="en-US" dirty="0" smtClean="0"/>
              <a:t>, the PSNR of observed and interpolated converges (~1 dB @ QP=37).</a:t>
            </a:r>
          </a:p>
          <a:p>
            <a:r>
              <a:rPr lang="en-US" dirty="0" smtClean="0"/>
              <a:t>Chroma is very high </a:t>
            </a:r>
            <a:r>
              <a:rPr lang="en-US" dirty="0" smtClean="0">
                <a:sym typeface="Wingdings"/>
              </a:rPr>
              <a:t> easy to interpolate (therefore not included in plots)</a:t>
            </a:r>
          </a:p>
          <a:p>
            <a:r>
              <a:rPr lang="en-US" dirty="0" smtClean="0">
                <a:sym typeface="Wingdings"/>
              </a:rPr>
              <a:t>Sequences dominated by intra picture bits (Tennis) do better as</a:t>
            </a:r>
            <a:r>
              <a:rPr lang="en-US" smtClean="0">
                <a:sym typeface="Wingdings"/>
              </a:rPr>
              <a:t>, especially </a:t>
            </a:r>
            <a:r>
              <a:rPr lang="en-US" dirty="0" smtClean="0">
                <a:sym typeface="Wingdings"/>
              </a:rPr>
              <a:t>at high </a:t>
            </a:r>
            <a:r>
              <a:rPr lang="en-US" dirty="0" err="1" smtClean="0">
                <a:sym typeface="Wingdings"/>
              </a:rPr>
              <a:t>Qp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9993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140</Words>
  <Application>Microsoft Macintosh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pic_struct coding results on coded pre-deinterlaced video</vt:lpstr>
      <vt:lpstr>Deinterlaced vs. PAFF</vt:lpstr>
      <vt:lpstr>PowerPoint Presentation</vt:lpstr>
      <vt:lpstr>PowerPoint Presentation</vt:lpstr>
      <vt:lpstr>Observations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pic_struct coding results on coded pre-deinterlaced video</dc:title>
  <dc:creator>Chad Fogg</dc:creator>
  <cp:lastModifiedBy>Chad Fogg</cp:lastModifiedBy>
  <cp:revision>4</cp:revision>
  <dcterms:created xsi:type="dcterms:W3CDTF">2014-01-12T10:54:45Z</dcterms:created>
  <dcterms:modified xsi:type="dcterms:W3CDTF">2014-01-12T11:14:22Z</dcterms:modified>
</cp:coreProperties>
</file>