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60" r:id="rId4"/>
  </p:sldMasterIdLst>
  <p:notesMasterIdLst>
    <p:notesMasterId r:id="rId13"/>
  </p:notesMasterIdLst>
  <p:sldIdLst>
    <p:sldId id="256" r:id="rId5"/>
    <p:sldId id="275" r:id="rId6"/>
    <p:sldId id="274" r:id="rId7"/>
    <p:sldId id="278" r:id="rId8"/>
    <p:sldId id="280" r:id="rId9"/>
    <p:sldId id="281" r:id="rId10"/>
    <p:sldId id="272" r:id="rId11"/>
    <p:sldId id="282" r:id="rId1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552"/>
    <a:srgbClr val="5C5F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104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E644D-5170-4E04-9AC1-5FA6564F8170}" type="datetimeFigureOut">
              <a:rPr kumimoji="1" lang="ja-JP" altLang="en-US" smtClean="0"/>
              <a:pPr/>
              <a:t>2014/1/9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F03E7-2DE6-4265-B50C-0619AFA428C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411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F03E7-2DE6-4265-B50C-0619AFA428C5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.pd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d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 bwMode="gray"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Arial Black"/>
                <a:ea typeface="HGP創英角ｺﾞｼｯｸUB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 baseline="0">
                <a:solidFill>
                  <a:srgbClr val="FFFFFF"/>
                </a:solidFill>
                <a:latin typeface="Arial"/>
                <a:ea typeface="HGP創英角ｺﾞｼｯｸUB" pitchFamily="50" charset="-128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 bwMode="gray"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 baseline="0">
                <a:solidFill>
                  <a:srgbClr val="FFFFFF"/>
                </a:solidFill>
                <a:latin typeface="Arial"/>
                <a:ea typeface="HGP創英角ｺﾞｼｯｸUB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 bwMode="gray"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 baseline="0">
                <a:solidFill>
                  <a:srgbClr val="FFFFFF"/>
                </a:solidFill>
                <a:latin typeface="Arial"/>
                <a:ea typeface="HGP創英角ｺﾞｼｯｸUB" pitchFamily="50" charset="-128"/>
                <a:cs typeface="メイリオ"/>
              </a:defRPr>
            </a:lvl1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ja-JP" altLang="en-US" dirty="0" smtClean="0"/>
          </a:p>
        </p:txBody>
      </p:sp>
      <p:pic>
        <p:nvPicPr>
          <p:cNvPr id="10" name="図 9" descr="sologo_w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 bwMode="gray">
          <a:xfrm>
            <a:off x="432000" y="358775"/>
            <a:ext cx="1270800" cy="2245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 userDrawn="1"/>
        </p:nvSpPr>
        <p:spPr bwMode="gray"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000000"/>
                </a:solidFill>
                <a:latin typeface="Arial Black" pitchFamily="34" charset="0"/>
                <a:ea typeface="HGP創英角ｺﾞｼｯｸUB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lnSpc>
                <a:spcPts val="3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baseline="0">
                <a:solidFill>
                  <a:srgbClr val="000000"/>
                </a:solidFill>
                <a:latin typeface="Arial"/>
                <a:ea typeface="HGP創英角ｺﾞｼｯｸUB" pitchFamily="50" charset="-128"/>
              </a:defRPr>
            </a:lvl1pPr>
            <a:lvl2pPr marL="800100" indent="-342900">
              <a:lnSpc>
                <a:spcPts val="3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baseline="0">
                <a:solidFill>
                  <a:srgbClr val="000000"/>
                </a:solidFill>
                <a:latin typeface="Arial"/>
                <a:ea typeface="HGP創英角ｺﾞｼｯｸUB" pitchFamily="50" charset="-128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 baseline="0">
                <a:solidFill>
                  <a:schemeClr val="bg1"/>
                </a:solidFill>
                <a:latin typeface="Arial" pitchFamily="34" charset="0"/>
                <a:ea typeface="HGP創英角ｺﾞｼｯｸUB" pitchFamily="50" charset="-128"/>
              </a:defRPr>
            </a:lvl1pPr>
          </a:lstStyle>
          <a:p>
            <a:pPr>
              <a:defRPr/>
            </a:pPr>
            <a:r>
              <a:rPr lang="en-US" altLang="ja-JP" smtClean="0"/>
              <a:t>JCTVC-P0066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Arial" pitchFamily="34" charset="0"/>
                <a:ea typeface="HGP創英角ｺﾞｼｯｸUB" pitchFamily="50" charset="-128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 bwMode="gray"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図 11" descr="sologo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gray">
          <a:xfrm>
            <a:off x="7887600" y="190800"/>
            <a:ext cx="1044000" cy="1844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 bwMode="gray"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6" name="図 5" descr="sologo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gray">
          <a:xfrm>
            <a:off x="7887600" y="190800"/>
            <a:ext cx="1044000" cy="1844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sologo_w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 bwMode="gray">
          <a:xfrm>
            <a:off x="3600000" y="3114000"/>
            <a:ext cx="1944000" cy="34346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 userDrawn="1"/>
        </p:nvSpPr>
        <p:spPr bwMode="gray">
          <a:xfrm>
            <a:off x="359999" y="6120000"/>
            <a:ext cx="8424000" cy="4320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ja-JP" altLang="en-US" sz="900" dirty="0" smtClean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  <a:cs typeface="メイリオ"/>
              </a:rPr>
              <a:t>“</a:t>
            </a:r>
            <a:r>
              <a:rPr kumimoji="1" lang="en-US" altLang="ja-JP" sz="900" dirty="0" smtClean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  <a:cs typeface="メイリオ"/>
              </a:rPr>
              <a:t>Sony”</a:t>
            </a:r>
            <a:r>
              <a:rPr kumimoji="1" lang="ja-JP" altLang="en-US" sz="900" dirty="0" smtClean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  <a:cs typeface="メイリオ"/>
              </a:rPr>
              <a:t>はソニー株式会社の商標です。</a:t>
            </a:r>
            <a:endParaRPr kumimoji="1" lang="en-US" altLang="ja-JP" sz="900" dirty="0" smtClean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  <a:cs typeface="メイリオ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ja-JP" altLang="en-US" sz="900" dirty="0" smtClean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  <a:cs typeface="メイリオ"/>
              </a:rPr>
              <a:t>各ソニー製品の商品名・サービス名はソニー株式会社またはグループ各社の登録商標です。その他の製品および会社名は、各社の商号、登録商標または商標です。</a:t>
            </a:r>
            <a:endParaRPr kumimoji="1" lang="ja-JP" altLang="en-US" sz="900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73456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rgbClr val="0425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Word___2.docx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>
            <a:lvl1pPr algn="l">
              <a:defRPr sz="3200" baseline="0">
                <a:solidFill>
                  <a:srgbClr val="000000"/>
                </a:solidFill>
                <a:latin typeface="Arial Black"/>
              </a:defRPr>
            </a:lvl1pPr>
          </a:lstStyle>
          <a:p>
            <a:r>
              <a:rPr lang="en-US" altLang="ja-JP" sz="2800" dirty="0" smtClean="0">
                <a:solidFill>
                  <a:schemeClr val="bg1"/>
                </a:solidFill>
              </a:rPr>
              <a:t>JCTVC-P0066</a:t>
            </a:r>
            <a:br>
              <a:rPr lang="en-US" altLang="ja-JP" sz="2800" dirty="0" smtClean="0">
                <a:solidFill>
                  <a:schemeClr val="bg1"/>
                </a:solidFill>
              </a:rPr>
            </a:br>
            <a:r>
              <a:rPr lang="en-US" altLang="ja-JP" sz="2800" dirty="0" smtClean="0">
                <a:solidFill>
                  <a:schemeClr val="bg1"/>
                </a:solidFill>
              </a:rPr>
              <a:t>AHG5: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Luma-chroma</a:t>
            </a:r>
            <a:r>
              <a:rPr lang="en-US" altLang="ja-JP" sz="2800" dirty="0" smtClean="0">
                <a:solidFill>
                  <a:schemeClr val="bg1"/>
                </a:solidFill>
              </a:rPr>
              <a:t> prediction for different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bitdepth</a:t>
            </a:r>
            <a:endParaRPr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17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>
            <a:lvl1pPr marL="0" indent="0" algn="l">
              <a:buFontTx/>
              <a:buNone/>
              <a:defRPr sz="2000"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en-US" altLang="ja-JP" dirty="0" err="1" smtClean="0">
                <a:solidFill>
                  <a:schemeClr val="bg1"/>
                </a:solidFill>
              </a:rPr>
              <a:t>Ohji</a:t>
            </a:r>
            <a:r>
              <a:rPr lang="en-US" altLang="ja-JP" dirty="0" smtClean="0">
                <a:solidFill>
                  <a:schemeClr val="bg1"/>
                </a:solidFill>
              </a:rPr>
              <a:t> Nakagami</a:t>
            </a:r>
          </a:p>
          <a:p>
            <a:r>
              <a:rPr lang="en-US" altLang="ja-JP" dirty="0" err="1" smtClean="0">
                <a:solidFill>
                  <a:schemeClr val="bg1"/>
                </a:solidFill>
              </a:rPr>
              <a:t>Teruhiko</a:t>
            </a:r>
            <a:r>
              <a:rPr lang="en-US" altLang="ja-JP" dirty="0" smtClean="0">
                <a:solidFill>
                  <a:schemeClr val="bg1"/>
                </a:solidFill>
              </a:rPr>
              <a:t> Suzuki</a:t>
            </a:r>
          </a:p>
          <a:p>
            <a:endParaRPr lang="en-US" altLang="ja-JP" sz="1600" dirty="0" smtClean="0">
              <a:solidFill>
                <a:schemeClr val="bg1"/>
              </a:solidFill>
            </a:endParaRP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sz="2000" dirty="0" smtClean="0">
                <a:solidFill>
                  <a:schemeClr val="bg1"/>
                </a:solidFill>
              </a:rPr>
              <a:t>Sony corporation</a:t>
            </a:r>
            <a:endParaRPr lang="en-US" sz="2000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In </a:t>
            </a:r>
            <a:r>
              <a:rPr lang="en-US" altLang="ja-JP" sz="1800" dirty="0" smtClean="0"/>
              <a:t>JCTVC-O1005</a:t>
            </a:r>
            <a:r>
              <a:rPr lang="en-US" sz="1800" dirty="0" smtClean="0"/>
              <a:t>, </a:t>
            </a:r>
            <a:r>
              <a:rPr lang="en-US" sz="1800" dirty="0" smtClean="0"/>
              <a:t>the residual modification process for transform blocks using </a:t>
            </a:r>
            <a:r>
              <a:rPr lang="en-US" sz="1800" dirty="0" err="1" smtClean="0"/>
              <a:t>luma-chroma</a:t>
            </a:r>
            <a:r>
              <a:rPr lang="en-US" sz="1800" dirty="0" smtClean="0"/>
              <a:t> prediction (a.k.a. Cross </a:t>
            </a:r>
            <a:r>
              <a:rPr lang="en-US" sz="1800" dirty="0"/>
              <a:t>Component </a:t>
            </a:r>
            <a:r>
              <a:rPr lang="en-US" sz="1800" dirty="0" smtClean="0"/>
              <a:t>Prediction) was </a:t>
            </a:r>
            <a:r>
              <a:rPr lang="en-US" sz="1800" dirty="0" smtClean="0"/>
              <a:t>introduced.</a:t>
            </a:r>
            <a:endParaRPr lang="en-US" sz="1800" dirty="0" smtClean="0"/>
          </a:p>
          <a:p>
            <a:r>
              <a:rPr lang="en-US" sz="1800" dirty="0" smtClean="0"/>
              <a:t>It is pointed that the current process is not optimal </a:t>
            </a:r>
            <a:r>
              <a:rPr lang="en-CA" sz="1800" dirty="0"/>
              <a:t>when </a:t>
            </a:r>
            <a:r>
              <a:rPr lang="en-US" sz="1800" dirty="0" err="1"/>
              <a:t>BitDepth</a:t>
            </a:r>
            <a:r>
              <a:rPr lang="en-US" sz="1800" baseline="-25000" dirty="0" err="1"/>
              <a:t>Y</a:t>
            </a:r>
            <a:r>
              <a:rPr lang="en-US" sz="1800" dirty="0"/>
              <a:t> and </a:t>
            </a:r>
            <a:r>
              <a:rPr lang="en-US" sz="1800" dirty="0" err="1"/>
              <a:t>BitDepth</a:t>
            </a:r>
            <a:r>
              <a:rPr lang="en-US" sz="1800" baseline="-25000" dirty="0" err="1"/>
              <a:t>C</a:t>
            </a:r>
            <a:r>
              <a:rPr lang="en-US" sz="1800" baseline="-25000" dirty="0"/>
              <a:t> </a:t>
            </a:r>
            <a:r>
              <a:rPr lang="en-US" sz="1800" dirty="0"/>
              <a:t>are </a:t>
            </a:r>
            <a:r>
              <a:rPr lang="en-US" sz="1800" dirty="0" smtClean="0"/>
              <a:t>different because the ranges of input and output variables are not same in eq. (8-298</a:t>
            </a:r>
            <a:r>
              <a:rPr lang="en-US" sz="1800" dirty="0" smtClean="0"/>
              <a:t>).</a:t>
            </a:r>
            <a:endParaRPr lang="en-US" sz="32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JCTVC-P0066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41940" y="4842757"/>
            <a:ext cx="687894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kumimoji="0" lang="en-GB" altLang="ko-KR" sz="1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r[ x ][ y ] += ( </a:t>
            </a:r>
            <a:r>
              <a:rPr kumimoji="0" lang="en-GB" altLang="ko-KR" sz="1400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ResScaleVal</a:t>
            </a:r>
            <a:r>
              <a:rPr kumimoji="0" lang="en-GB" altLang="ko-KR" sz="1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 </a:t>
            </a:r>
            <a:r>
              <a:rPr kumimoji="0" lang="en-GB" altLang="ko-KR" sz="1400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cIdx</a:t>
            </a:r>
            <a:r>
              <a:rPr kumimoji="0" lang="en-GB" altLang="ko-KR" sz="1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 ][ </a:t>
            </a:r>
            <a:r>
              <a:rPr kumimoji="0" lang="en-GB" altLang="ko-KR" sz="1400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xTbY</a:t>
            </a:r>
            <a:r>
              <a:rPr kumimoji="0" lang="en-GB" altLang="ko-KR" sz="1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 ][ </a:t>
            </a:r>
            <a:r>
              <a:rPr kumimoji="0" lang="en-GB" altLang="ko-KR" sz="1400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yTbY</a:t>
            </a:r>
            <a:r>
              <a:rPr kumimoji="0" lang="en-GB" altLang="ko-KR" sz="1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 ] * </a:t>
            </a:r>
            <a:r>
              <a:rPr kumimoji="0" lang="en-GB" altLang="ko-KR" sz="1400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</a:t>
            </a:r>
            <a:r>
              <a:rPr kumimoji="0" lang="en-GB" altLang="ko-KR" sz="1400" b="0" i="0" strike="noStrike" cap="none" normalizeH="0" baseline="-30000" dirty="0" err="1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Y</a:t>
            </a:r>
            <a:r>
              <a:rPr kumimoji="0" lang="en-GB" altLang="ko-KR" sz="1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 x ][ y ] )  &gt;&gt;  3	(8‑298)</a:t>
            </a:r>
            <a:endParaRPr kumimoji="0" lang="en-GB" altLang="ko-KR" sz="3200" b="0" i="0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18000" y="4178082"/>
            <a:ext cx="78028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8.6.6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Residual modification process for transform blocks using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luma-chroma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prediction</a:t>
            </a:r>
          </a:p>
        </p:txBody>
      </p:sp>
    </p:spTree>
    <p:extLst>
      <p:ext uri="{BB962C8B-B14F-4D97-AF65-F5344CB8AC3E}">
        <p14:creationId xmlns:p14="http://schemas.microsoft.com/office/powerpoint/2010/main" val="304482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To fix the issue, two alternative solutions are proposed</a:t>
            </a:r>
            <a:r>
              <a:rPr lang="en-US" sz="1800" dirty="0" smtClean="0"/>
              <a:t>.</a:t>
            </a:r>
            <a:endParaRPr lang="en-US" sz="1800" dirty="0"/>
          </a:p>
          <a:p>
            <a:r>
              <a:rPr lang="en-US" sz="1800" b="1" dirty="0" smtClean="0"/>
              <a:t>Solution1</a:t>
            </a:r>
            <a:r>
              <a:rPr lang="en-US" sz="1800" dirty="0" smtClean="0"/>
              <a:t>: </a:t>
            </a:r>
            <a:r>
              <a:rPr lang="en-CA" sz="1800" dirty="0" smtClean="0"/>
              <a:t>Scale </a:t>
            </a:r>
            <a:r>
              <a:rPr lang="en-CA" sz="1800" dirty="0"/>
              <a:t>the </a:t>
            </a:r>
            <a:r>
              <a:rPr lang="en-CA" sz="1800" dirty="0" err="1"/>
              <a:t>luma</a:t>
            </a:r>
            <a:r>
              <a:rPr lang="en-CA" sz="1800" dirty="0"/>
              <a:t> residual to align the </a:t>
            </a:r>
            <a:r>
              <a:rPr lang="en-CA" sz="1800" dirty="0" err="1"/>
              <a:t>chroma</a:t>
            </a:r>
            <a:r>
              <a:rPr lang="en-CA" sz="1800" dirty="0"/>
              <a:t> </a:t>
            </a:r>
            <a:r>
              <a:rPr lang="en-CA" sz="1800" dirty="0" err="1"/>
              <a:t>bitdepth</a:t>
            </a:r>
            <a:r>
              <a:rPr lang="en-CA" sz="1800" dirty="0"/>
              <a:t> by right or left shift operation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b="1" dirty="0" smtClean="0"/>
              <a:t>Solution2</a:t>
            </a:r>
            <a:r>
              <a:rPr lang="en-US" sz="1800" dirty="0" smtClean="0"/>
              <a:t>:</a:t>
            </a:r>
            <a:r>
              <a:rPr lang="ja-JP" altLang="en-US" sz="1800" dirty="0" smtClean="0"/>
              <a:t> </a:t>
            </a:r>
            <a:r>
              <a:rPr lang="en-US" sz="1800" dirty="0" smtClean="0"/>
              <a:t>Prohibit </a:t>
            </a:r>
            <a:r>
              <a:rPr lang="en-US" sz="1800" dirty="0"/>
              <a:t>the </a:t>
            </a:r>
            <a:r>
              <a:rPr lang="en-US" sz="1800" dirty="0" err="1"/>
              <a:t>luma-chroma</a:t>
            </a:r>
            <a:r>
              <a:rPr lang="en-US" sz="1800" dirty="0"/>
              <a:t> prediction </a:t>
            </a:r>
            <a:r>
              <a:rPr lang="en-US" sz="1800" dirty="0" smtClean="0"/>
              <a:t>when </a:t>
            </a:r>
            <a:r>
              <a:rPr lang="en-US" sz="1800" dirty="0"/>
              <a:t>the </a:t>
            </a:r>
            <a:r>
              <a:rPr lang="en-US" sz="1800" dirty="0" err="1"/>
              <a:t>bitdepth</a:t>
            </a:r>
            <a:r>
              <a:rPr lang="en-US" sz="1800" dirty="0"/>
              <a:t> are different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JCTVC-P0066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graphicFrame>
        <p:nvGraphicFramePr>
          <p:cNvPr id="17" name="オブジェクト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797580"/>
              </p:ext>
            </p:extLst>
          </p:nvPr>
        </p:nvGraphicFramePr>
        <p:xfrm>
          <a:off x="1313340" y="4745160"/>
          <a:ext cx="6515100" cy="143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文書" r:id="rId3" imgW="5938053" imgH="1311850" progId="Word.Document.12">
                  <p:embed/>
                </p:oleObj>
              </mc:Choice>
              <mc:Fallback>
                <p:oleObj name="文書" r:id="rId3" imgW="5938053" imgH="13118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13340" y="4745160"/>
                        <a:ext cx="6515100" cy="1438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オブジェクト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305289"/>
              </p:ext>
            </p:extLst>
          </p:nvPr>
        </p:nvGraphicFramePr>
        <p:xfrm>
          <a:off x="1144104" y="2545080"/>
          <a:ext cx="7055016" cy="1086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文書" r:id="rId5" imgW="5938053" imgH="914374" progId="Word.Document.12">
                  <p:embed/>
                </p:oleObj>
              </mc:Choice>
              <mc:Fallback>
                <p:oleObj name="文書" r:id="rId5" imgW="5938053" imgH="9143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104" y="2545080"/>
                        <a:ext cx="7055016" cy="1086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04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9708660"/>
              </p:ext>
            </p:extLst>
          </p:nvPr>
        </p:nvGraphicFramePr>
        <p:xfrm>
          <a:off x="438959" y="2553352"/>
          <a:ext cx="8270700" cy="329239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30096"/>
                <a:gridCol w="1535558"/>
                <a:gridCol w="1080378"/>
                <a:gridCol w="1066583"/>
                <a:gridCol w="1066583"/>
                <a:gridCol w="1066562"/>
                <a:gridCol w="1424940"/>
              </a:tblGrid>
              <a:tr h="517508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Used </a:t>
                      </a:r>
                      <a:r>
                        <a:rPr lang="en-CA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oftware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Configuration parameters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Corresponding proposal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62940">
                <a:tc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CrossComponentDecorrelation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InternalBit</a:t>
                      </a:r>
                      <a:r>
                        <a:rPr lang="en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en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Depth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InternalBit</a:t>
                      </a:r>
                      <a:r>
                        <a:rPr lang="en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en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CA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DepthC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SAO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8468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Anchor</a:t>
                      </a: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RExt5.1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Same as </a:t>
                      </a:r>
                      <a:r>
                        <a:rPr lang="en-CA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TestX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Same as </a:t>
                      </a:r>
                      <a:r>
                        <a:rPr lang="en-CA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TestX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Same as </a:t>
                      </a:r>
                      <a:r>
                        <a:rPr lang="en-CA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TestX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2270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Test1</a:t>
                      </a: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RExt5.1+change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Solution1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2270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Test2</a:t>
                      </a: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RExt5.1+change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CA" sz="1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400" b="1" baseline="30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Solution1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909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Test3</a:t>
                      </a: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RExt5.1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Solution2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909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Test4</a:t>
                      </a: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RExt5.1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CA" sz="18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Solution2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JCTVC-P0066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8959" y="1377434"/>
            <a:ext cx="8118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proposed two solutions are studied under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RExt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CTC with the modified settings shown in Table1 for YUV444 test set.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370813" y="2214798"/>
            <a:ext cx="2254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Table1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Test conditions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354532" y="6033254"/>
            <a:ext cx="55018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 It is due to the base software issue reported in the ticket #1219.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42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Solution1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8870509"/>
              </p:ext>
            </p:extLst>
          </p:nvPr>
        </p:nvGraphicFramePr>
        <p:xfrm>
          <a:off x="364312" y="1798757"/>
          <a:ext cx="8351836" cy="1287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7959"/>
                <a:gridCol w="2087959"/>
                <a:gridCol w="2087959"/>
                <a:gridCol w="2087959"/>
              </a:tblGrid>
              <a:tr h="321836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(12bit)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 (8bit)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 (8bit)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218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AI-MT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-5.8%</a:t>
                      </a:r>
                    </a:p>
                  </a:txBody>
                  <a:tcPr marL="68580" marR="68580" marT="0" marB="0" anchor="ctr"/>
                </a:tc>
              </a:tr>
              <a:tr h="3218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RA-MT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-7.1%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-6.1%</a:t>
                      </a:r>
                    </a:p>
                  </a:txBody>
                  <a:tcPr marL="68580" marR="68580" marT="0" marB="0" anchor="ctr"/>
                </a:tc>
              </a:tr>
              <a:tr h="3218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LB-MT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-3.9%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JCTVC-P0066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graphicFrame>
        <p:nvGraphicFramePr>
          <p:cNvPr id="7" name="コンテンツ プレースホルダー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5223675"/>
              </p:ext>
            </p:extLst>
          </p:nvPr>
        </p:nvGraphicFramePr>
        <p:xfrm>
          <a:off x="378000" y="3572431"/>
          <a:ext cx="8351836" cy="12703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7959"/>
                <a:gridCol w="2087959"/>
                <a:gridCol w="2087959"/>
                <a:gridCol w="2087959"/>
              </a:tblGrid>
              <a:tr h="317579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(8bit)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 (12bit)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 (12bit)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175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AI-MT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-4.4%</a:t>
                      </a:r>
                    </a:p>
                  </a:txBody>
                  <a:tcPr marL="68580" marR="68580" marT="0" marB="0" anchor="ctr"/>
                </a:tc>
              </a:tr>
              <a:tr h="3175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RA-MT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-5.2%</a:t>
                      </a:r>
                    </a:p>
                  </a:txBody>
                  <a:tcPr marL="68580" marR="68580" marT="0" marB="0" anchor="ctr"/>
                </a:tc>
              </a:tr>
              <a:tr h="3175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LB-MT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-4.5%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3855587" y="1429425"/>
            <a:ext cx="13692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Test1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869275" y="3203099"/>
            <a:ext cx="13692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Test2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8000" y="5213000"/>
            <a:ext cx="815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It is confirmed that the expected performance by CCP is obtained with the proposed shift operation.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32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Solution2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207704"/>
              </p:ext>
            </p:extLst>
          </p:nvPr>
        </p:nvGraphicFramePr>
        <p:xfrm>
          <a:off x="364312" y="1798757"/>
          <a:ext cx="8351836" cy="1287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7959"/>
                <a:gridCol w="2087959"/>
                <a:gridCol w="2087959"/>
                <a:gridCol w="2087959"/>
              </a:tblGrid>
              <a:tr h="321836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(12bit)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 (8bit)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 (8bit)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218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AI-MT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-0.1%</a:t>
                      </a: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0.1%</a:t>
                      </a:r>
                    </a:p>
                  </a:txBody>
                  <a:tcPr marL="68580" marR="68580" marT="9525" marB="0" anchor="ctr"/>
                </a:tc>
              </a:tr>
              <a:tr h="3218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RA-MT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-0.2%</a:t>
                      </a: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-0.1%</a:t>
                      </a: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68580" marR="68580" marT="9525" marB="0" anchor="ctr"/>
                </a:tc>
              </a:tr>
              <a:tr h="3218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LB-MT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-0.3%</a:t>
                      </a: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-0.1%</a:t>
                      </a:r>
                    </a:p>
                  </a:txBody>
                  <a:tcPr marL="68580" marR="68580" marT="9525" marB="0" anchor="ctr"/>
                </a:tc>
              </a:tr>
            </a:tbl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JCTVC-P0066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graphicFrame>
        <p:nvGraphicFramePr>
          <p:cNvPr id="7" name="コンテンツ プレースホルダー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9154180"/>
              </p:ext>
            </p:extLst>
          </p:nvPr>
        </p:nvGraphicFramePr>
        <p:xfrm>
          <a:off x="378000" y="3572431"/>
          <a:ext cx="8351836" cy="12703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7959"/>
                <a:gridCol w="2087959"/>
                <a:gridCol w="2087959"/>
                <a:gridCol w="2087959"/>
              </a:tblGrid>
              <a:tr h="317579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(8bit)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 (12bit)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 (12bit)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175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AI-MT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2.8%</a:t>
                      </a:r>
                    </a:p>
                  </a:txBody>
                  <a:tcPr marL="68580" marR="68580" marT="0" marB="0" anchor="ctr"/>
                </a:tc>
              </a:tr>
              <a:tr h="3175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RA-MT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2.4%</a:t>
                      </a:r>
                    </a:p>
                  </a:txBody>
                  <a:tcPr marL="68580" marR="68580" marT="0" marB="0" anchor="ctr"/>
                </a:tc>
              </a:tr>
              <a:tr h="3175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LB-MT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0.9%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3855587" y="1429425"/>
            <a:ext cx="13692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Test3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869275" y="3203099"/>
            <a:ext cx="13692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Test4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8000" y="4964966"/>
            <a:ext cx="8430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It is noted that the positive value means the coding gain in Test3&amp;4 since CCP is enabled in the anchor.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By disabling CCP, small (0.x%)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luma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loss is observed in Test3.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chroma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gain in Test4 is due to the maximum </a:t>
            </a:r>
            <a:r>
              <a:rPr kumimoji="0" lang="en-GB" altLang="ko-KR" sz="1600" dirty="0" err="1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ResScaleVal</a:t>
            </a:r>
            <a:r>
              <a:rPr kumimoji="0" lang="en-GB" altLang="ko-KR" sz="1600" dirty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(e.g. 8 or -8), which works </a:t>
            </a: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a scaling factor </a:t>
            </a: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 the tested </a:t>
            </a:r>
            <a:r>
              <a:rPr lang="en-C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bitdepth</a:t>
            </a: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difference </a:t>
            </a: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( 1</a:t>
            </a: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&lt;&lt;4 = 1&lt;&lt;(C12-Y8)).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35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From the </a:t>
            </a:r>
            <a:r>
              <a:rPr lang="en-US" sz="1800" dirty="0" smtClean="0"/>
              <a:t>experimental results, </a:t>
            </a:r>
            <a:r>
              <a:rPr lang="en-US" sz="1800" dirty="0"/>
              <a:t>it is encouraged to modify the current </a:t>
            </a:r>
            <a:r>
              <a:rPr lang="en-US" sz="1800" dirty="0" err="1"/>
              <a:t>luma-chroma</a:t>
            </a:r>
            <a:r>
              <a:rPr lang="en-US" sz="1800" dirty="0"/>
              <a:t> residual prediction process to fix the issue.</a:t>
            </a:r>
          </a:p>
          <a:p>
            <a:r>
              <a:rPr lang="en-US" sz="1800" dirty="0" smtClean="0"/>
              <a:t>As a straightforward approach, Solution1 </a:t>
            </a:r>
            <a:r>
              <a:rPr lang="en-US" sz="1800" dirty="0"/>
              <a:t>is </a:t>
            </a:r>
            <a:r>
              <a:rPr lang="en-US" sz="1800" dirty="0" smtClean="0"/>
              <a:t>recommended.</a:t>
            </a:r>
          </a:p>
          <a:p>
            <a:endParaRPr lang="en-US" sz="1800" dirty="0" smtClean="0"/>
          </a:p>
          <a:p>
            <a:endParaRPr lang="en-US" sz="1800" dirty="0" smtClean="0">
              <a:solidFill>
                <a:srgbClr val="002060"/>
              </a:solidFill>
            </a:endParaRPr>
          </a:p>
          <a:p>
            <a:r>
              <a:rPr lang="en-US" sz="1800" dirty="0" smtClean="0">
                <a:solidFill>
                  <a:srgbClr val="002060"/>
                </a:solidFill>
              </a:rPr>
              <a:t>Thanks to KDDI for the crosscheck (JCTVC-P0100).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JCTVC-P0066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7857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76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1960548-36AF-44F5-8135-07A618751D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3DDDA44-5FD0-49FE-B978-D0E9966531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3A34B5-69B0-4033-9614-AF7418A295D9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sharepoint/v3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1551</TotalTime>
  <Words>496</Words>
  <Application>Microsoft Office PowerPoint</Application>
  <PresentationFormat>On-screen Show (4:3)</PresentationFormat>
  <Paragraphs>151</Paragraphs>
  <Slides>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GBM_Master</vt:lpstr>
      <vt:lpstr>文書</vt:lpstr>
      <vt:lpstr>JCTVC-P0066 AHG5: Luma-chroma prediction for different bitdepth</vt:lpstr>
      <vt:lpstr>Introduction</vt:lpstr>
      <vt:lpstr>Proposal</vt:lpstr>
      <vt:lpstr>Experiment</vt:lpstr>
      <vt:lpstr>Results of Solution1</vt:lpstr>
      <vt:lpstr>Results of Solution2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JCTVC-P0066 AHG5: Luma-chroma prediction for different bitdepth</dc:title>
  <dc:creator>Nakagami, Ohji</dc:creator>
  <cp:lastModifiedBy>Ohji Nakagami</cp:lastModifiedBy>
  <cp:revision>44</cp:revision>
  <dcterms:created xsi:type="dcterms:W3CDTF">2010-04-15T07:46:16Z</dcterms:created>
  <dcterms:modified xsi:type="dcterms:W3CDTF">2014-01-09T22:20:29Z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