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315" r:id="rId3"/>
    <p:sldId id="316" r:id="rId4"/>
    <p:sldId id="317" r:id="rId5"/>
    <p:sldId id="318" r:id="rId6"/>
    <p:sldId id="321" r:id="rId7"/>
    <p:sldId id="323" r:id="rId8"/>
    <p:sldId id="322" r:id="rId9"/>
    <p:sldId id="319" r:id="rId10"/>
    <p:sldId id="320" r:id="rId11"/>
    <p:sldId id="324" r:id="rId12"/>
    <p:sldId id="32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718" autoAdjust="0"/>
  </p:normalViewPr>
  <p:slideViewPr>
    <p:cSldViewPr>
      <p:cViewPr>
        <p:scale>
          <a:sx n="70" d="100"/>
          <a:sy n="70" d="100"/>
        </p:scale>
        <p:origin x="-1968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67C992-9693-49FA-97DE-CA71BE7ADF0E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9D3069-17EF-4C74-98BC-F0C429250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00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9D3069-17EF-4C74-98BC-F0C42925014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109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9D3069-17EF-4C74-98BC-F0C42925014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08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7" descr="SecondaryPage_qc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2400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56"/>
          <p:cNvSpPr>
            <a:spLocks noChangeArrowheads="1"/>
          </p:cNvSpPr>
          <p:nvPr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58"/>
          <p:cNvSpPr txBox="1">
            <a:spLocks noChangeArrowheads="1"/>
          </p:cNvSpPr>
          <p:nvPr/>
        </p:nvSpPr>
        <p:spPr bwMode="auto">
          <a:xfrm>
            <a:off x="6784975" y="5243513"/>
            <a:ext cx="225266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rgbClr val="6685A2"/>
                </a:solidFill>
                <a:latin typeface="Arial" pitchFamily="34" charset="0"/>
                <a:cs typeface="Arial" pitchFamily="34" charset="0"/>
              </a:rPr>
              <a:t>QUALCOMM CONFIDENTIAL AND PROPRIETARY</a:t>
            </a:r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203200" y="6589713"/>
            <a:ext cx="5651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PAGE </a:t>
            </a:r>
            <a:fld id="{E9610D60-1526-4ED9-8C6D-9D9A62A6B548}" type="slidenum">
              <a:rPr lang="en-US" sz="70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2878138" y="3749675"/>
            <a:ext cx="5983287" cy="1462088"/>
          </a:xfrm>
        </p:spPr>
        <p:txBody>
          <a:bodyPr/>
          <a:lstStyle>
            <a:lvl1pPr algn="r">
              <a:defRPr sz="31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4488" y="273050"/>
            <a:ext cx="2181225" cy="5843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6050" y="273050"/>
            <a:ext cx="6396038" cy="5843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50" y="273050"/>
            <a:ext cx="87296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63513" y="801688"/>
            <a:ext cx="8712200" cy="531495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CT_PPT_collage_7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78291"/>
            <a:ext cx="9144001" cy="4452890"/>
          </a:xfrm>
          <a:prstGeom prst="rect">
            <a:avLst/>
          </a:prstGeom>
        </p:spPr>
      </p:pic>
      <p:pic>
        <p:nvPicPr>
          <p:cNvPr id="8" name="Picture 7" descr="redefiningtyp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18830" y="3131144"/>
            <a:ext cx="3377199" cy="450293"/>
          </a:xfrm>
          <a:prstGeom prst="rect">
            <a:avLst/>
          </a:prstGeom>
        </p:spPr>
      </p:pic>
      <p:pic>
        <p:nvPicPr>
          <p:cNvPr id="9" name="Picture 8" descr="Stacked_Chips_02230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24057" y="2945578"/>
            <a:ext cx="798210" cy="762025"/>
          </a:xfrm>
          <a:prstGeom prst="rect">
            <a:avLst/>
          </a:prstGeom>
        </p:spPr>
      </p:pic>
      <p:pic>
        <p:nvPicPr>
          <p:cNvPr id="10" name="Picture 9" descr="qlogo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0962" y="3244230"/>
            <a:ext cx="1545840" cy="34936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0" y="6418812"/>
            <a:ext cx="9144000" cy="439188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09753" y="238612"/>
            <a:ext cx="2067687" cy="184666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333333"/>
                </a:solidFill>
                <a:latin typeface="Arial"/>
                <a:cs typeface="Arial"/>
              </a:rPr>
              <a:t>QUALCOMM CONFIDENTIAL  AND  PROPRIETARY</a:t>
            </a:r>
            <a:endParaRPr lang="en-US" sz="60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8183" y="186557"/>
            <a:ext cx="2067687" cy="230832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aseline="0" dirty="0" smtClean="0">
                <a:solidFill>
                  <a:srgbClr val="333333"/>
                </a:solidFill>
                <a:latin typeface="Arial"/>
                <a:cs typeface="Arial"/>
              </a:rPr>
              <a:t>qctconnect.com</a:t>
            </a:r>
            <a:endParaRPr lang="en-US" sz="900" baseline="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3485" y="3601821"/>
            <a:ext cx="6927070" cy="1470025"/>
          </a:xfrm>
        </p:spPr>
        <p:txBody>
          <a:bodyPr anchor="b"/>
          <a:lstStyle>
            <a:lvl1pPr algn="l">
              <a:defRPr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1"/>
            <a:ext cx="5704646" cy="36439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5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4" descr="bottom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394450"/>
            <a:ext cx="91440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273050"/>
            <a:ext cx="8729663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73" name="Text Box 49"/>
          <p:cNvSpPr txBox="1">
            <a:spLocks noChangeArrowheads="1"/>
          </p:cNvSpPr>
          <p:nvPr/>
        </p:nvSpPr>
        <p:spPr bwMode="auto">
          <a:xfrm>
            <a:off x="203200" y="6505575"/>
            <a:ext cx="5778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PAGE </a:t>
            </a:r>
            <a:fld id="{B64F61C8-377B-46AA-8E15-DFA29CD8A207}" type="slidenum">
              <a:rPr lang="en-US" sz="7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4" name="Text Box 50"/>
          <p:cNvSpPr txBox="1">
            <a:spLocks noChangeArrowheads="1"/>
          </p:cNvSpPr>
          <p:nvPr/>
        </p:nvSpPr>
        <p:spPr bwMode="auto">
          <a:xfrm>
            <a:off x="708025" y="6505575"/>
            <a:ext cx="33020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|</a:t>
            </a:r>
            <a:r>
              <a:rPr lang="en-US" sz="700" b="1" dirty="0">
                <a:latin typeface="Arial" pitchFamily="34" charset="0"/>
                <a:cs typeface="Arial" pitchFamily="34" charset="0"/>
              </a:rPr>
              <a:t>     </a:t>
            </a: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QUALCOMM CONFIDENTIAL AND PROPRIETARY</a:t>
            </a:r>
          </a:p>
        </p:txBody>
      </p:sp>
      <p:sp>
        <p:nvSpPr>
          <p:cNvPr id="3078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3513" y="801688"/>
            <a:ext cx="871220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AA999-1DCE-4FFC-8816-97ADA0B94C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2pPr>
      <a:lvl3pPr marL="798513" indent="-2238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A0B3A9"/>
        </a:buClr>
        <a:buSzPct val="125000"/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3pPr>
      <a:lvl4pPr marL="1087438" indent="-17462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C76C2C"/>
        </a:buClr>
        <a:buSzPct val="125000"/>
        <a:buFont typeface="Arial" charset="0"/>
        <a:buChar char="»"/>
        <a:defRPr sz="1400">
          <a:solidFill>
            <a:schemeClr val="tx1"/>
          </a:solidFill>
          <a:latin typeface="+mn-lt"/>
          <a:cs typeface="+mn-cs"/>
        </a:defRPr>
      </a:lvl4pPr>
      <a:lvl5pPr marL="13160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5pPr>
      <a:lvl6pPr marL="17732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/>
              <a:t>Non-SCE1: Asymmetric 3D LUT for Color Gamut Scalability</a:t>
            </a:r>
            <a:r>
              <a:rPr lang="en-CA" b="1" dirty="0" smtClean="0"/>
              <a:t> (JCTVC-P0063)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0"/>
            <a:ext cx="5704646" cy="629919"/>
          </a:xfrm>
        </p:spPr>
        <p:txBody>
          <a:bodyPr/>
          <a:lstStyle/>
          <a:p>
            <a:r>
              <a:rPr lang="en-CA" dirty="0" smtClean="0"/>
              <a:t>X. Li</a:t>
            </a:r>
            <a:r>
              <a:rPr lang="en-CA" dirty="0"/>
              <a:t>, </a:t>
            </a:r>
            <a:r>
              <a:rPr lang="en-CA" dirty="0" smtClean="0"/>
              <a:t>J. Chen, and M. Karczewicz (Qualcomm Inc.)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70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Syntax Table (II)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8563981"/>
              </p:ext>
            </p:extLst>
          </p:nvPr>
        </p:nvGraphicFramePr>
        <p:xfrm>
          <a:off x="609600" y="990600"/>
          <a:ext cx="8001000" cy="1219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43981"/>
                <a:gridCol w="1057019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</a:rPr>
                        <a:t>3D_ LUT_ </a:t>
                      </a:r>
                      <a:r>
                        <a:rPr lang="en-GB" sz="1000" dirty="0" err="1">
                          <a:effectLst/>
                        </a:rPr>
                        <a:t>color_data</a:t>
                      </a:r>
                      <a:r>
                        <a:rPr lang="en-GB" sz="1000" dirty="0">
                          <a:effectLst/>
                        </a:rPr>
                        <a:t> ( ) {</a:t>
                      </a:r>
                      <a:endParaRPr lang="en-US" sz="10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Descriptor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	cur_octant_depth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u(3)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	cur_y_part_num_log2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u(2)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  <a:highlight>
                            <a:srgbClr val="FFFF00"/>
                          </a:highlight>
                        </a:rPr>
                        <a:t>	input_bit_depth_minus8</a:t>
                      </a:r>
                      <a:endParaRPr lang="en-US" sz="10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u(3)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	output_bit_depth_minus8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u(3)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	res_quant_bit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u(2)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	coding_octant( 0, 0, 0, 0, 1 &lt;&lt; InputBitDepth)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}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290738"/>
              </p:ext>
            </p:extLst>
          </p:nvPr>
        </p:nvGraphicFramePr>
        <p:xfrm>
          <a:off x="609600" y="2743200"/>
          <a:ext cx="8001000" cy="3200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49845"/>
                <a:gridCol w="1051155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 err="1">
                          <a:effectLst/>
                        </a:rPr>
                        <a:t>coding_octant</a:t>
                      </a:r>
                      <a:r>
                        <a:rPr lang="en-GB" sz="1000" dirty="0">
                          <a:effectLst/>
                        </a:rPr>
                        <a:t> (depth, </a:t>
                      </a:r>
                      <a:r>
                        <a:rPr lang="en-GB" sz="1000" dirty="0" err="1">
                          <a:effectLst/>
                        </a:rPr>
                        <a:t>y,u,v,length</a:t>
                      </a:r>
                      <a:r>
                        <a:rPr lang="en-GB" sz="1000" dirty="0">
                          <a:effectLst/>
                        </a:rPr>
                        <a:t>) {</a:t>
                      </a:r>
                      <a:endParaRPr lang="en-US" sz="10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Descriptor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  <a:highlight>
                            <a:srgbClr val="FFFF00"/>
                          </a:highlight>
                        </a:rPr>
                        <a:t>	</a:t>
                      </a:r>
                      <a:r>
                        <a:rPr lang="es-ES" sz="1000">
                          <a:effectLst/>
                          <a:highlight>
                            <a:srgbClr val="FFFF00"/>
                          </a:highlight>
                        </a:rPr>
                        <a:t>if ( </a:t>
                      </a: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depth &lt; cur_octant_depth </a:t>
                      </a:r>
                      <a:r>
                        <a:rPr lang="en-US" sz="1000">
                          <a:effectLst/>
                          <a:highlight>
                            <a:srgbClr val="FFFF00"/>
                          </a:highlight>
                        </a:rPr>
                        <a:t>) 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s-ES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  <a:highlight>
                            <a:srgbClr val="FFFF00"/>
                          </a:highlight>
                        </a:rPr>
                        <a:t>		split_octant_flag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s-ES" sz="1000">
                          <a:effectLst/>
                          <a:highlight>
                            <a:srgbClr val="FFFF00"/>
                          </a:highlight>
                        </a:rPr>
                        <a:t>u(1)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s-ES" sz="1000">
                          <a:effectLst/>
                          <a:highlight>
                            <a:srgbClr val="FFFF00"/>
                          </a:highlight>
                        </a:rPr>
                        <a:t>	if ( split_octant_flag ) {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			for( l = 0 ; l &lt; 2 ; l++ ) 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				for( m = 0 ; m &lt; 2 ; m++ )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					for( n = 0 ; n &lt; 2 ; n++ ) 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s-ES" sz="1000">
                          <a:effectLst/>
                          <a:highlight>
                            <a:srgbClr val="FFFF00"/>
                          </a:highlight>
                        </a:rPr>
                        <a:t>						</a:t>
                      </a: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coding_octant ( depth+1, y+l*length/2, u+m*length/2,v+n*length/2, length/2)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s-ES" sz="1000">
                          <a:effectLst/>
                          <a:highlight>
                            <a:srgbClr val="FFFF00"/>
                          </a:highlight>
                        </a:rPr>
                        <a:t>	</a:t>
                      </a: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}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s-ES" sz="1000">
                          <a:effectLst/>
                          <a:highlight>
                            <a:srgbClr val="FFFF00"/>
                          </a:highlight>
                        </a:rPr>
                        <a:t>	else {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s-ES" sz="1000">
                          <a:effectLst/>
                          <a:highlight>
                            <a:srgbClr val="FFFF00"/>
                          </a:highlight>
                        </a:rPr>
                        <a:t>		for( i = 0 ; i &lt; YPartNum ; i++ )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s-ES" sz="1000">
                          <a:effectLst/>
                          <a:highlight>
                            <a:srgbClr val="FFFF00"/>
                          </a:highlight>
                        </a:rPr>
                        <a:t>			for( vertex = 0 ; vertex &lt; 4 ; vertex++ ) {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				encoded_vertex_flag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  <a:highlight>
                            <a:srgbClr val="FFFF00"/>
                          </a:highlight>
                        </a:rPr>
                        <a:t>u(1)</a:t>
                      </a:r>
                      <a:endParaRPr lang="en-US" sz="10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				if( encoded_vertex_flag ) {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			</a:t>
                      </a:r>
                      <a:r>
                        <a:rPr lang="en-US" sz="1000">
                          <a:effectLst/>
                          <a:highlight>
                            <a:srgbClr val="FFFF00"/>
                          </a:highlight>
                        </a:rPr>
                        <a:t>	</a:t>
                      </a:r>
                      <a:r>
                        <a:rPr lang="es-ES" sz="1000">
                          <a:effectLst/>
                          <a:highlight>
                            <a:srgbClr val="FFFF00"/>
                          </a:highlight>
                        </a:rPr>
                        <a:t>	</a:t>
                      </a: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resY[yIdx][uIdx][vIdx][vertex]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se(v)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			</a:t>
                      </a:r>
                      <a:r>
                        <a:rPr lang="es-ES" sz="1000">
                          <a:effectLst/>
                          <a:highlight>
                            <a:srgbClr val="FFFF00"/>
                          </a:highlight>
                        </a:rPr>
                        <a:t>		</a:t>
                      </a: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resU[yIdx][uIdx][vIdx][vertex]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se(v)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			</a:t>
                      </a:r>
                      <a:r>
                        <a:rPr lang="es-ES" sz="1000">
                          <a:effectLst/>
                          <a:highlight>
                            <a:srgbClr val="FFFF00"/>
                          </a:highlight>
                        </a:rPr>
                        <a:t>		</a:t>
                      </a: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resV[yIdx][uIdx][vIdx][vertex]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se(v)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				}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s-ES" sz="1000">
                          <a:effectLst/>
                          <a:highlight>
                            <a:srgbClr val="FFFF00"/>
                          </a:highlight>
                        </a:rPr>
                        <a:t>			}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s-ES" sz="1000">
                          <a:effectLst/>
                          <a:highlight>
                            <a:srgbClr val="FFFF00"/>
                          </a:highlight>
                        </a:rPr>
                        <a:t>	}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}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738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3050"/>
            <a:ext cx="8915400" cy="561975"/>
          </a:xfrm>
        </p:spPr>
        <p:txBody>
          <a:bodyPr/>
          <a:lstStyle/>
          <a:p>
            <a:r>
              <a:rPr lang="en-US" sz="2200" dirty="0"/>
              <a:t>Results of Use Case </a:t>
            </a:r>
            <a:r>
              <a:rPr lang="en-US" sz="2200" dirty="0" smtClean="0"/>
              <a:t>1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3814208"/>
              </p:ext>
            </p:extLst>
          </p:nvPr>
        </p:nvGraphicFramePr>
        <p:xfrm>
          <a:off x="76203" y="685800"/>
          <a:ext cx="8915397" cy="513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4997"/>
                <a:gridCol w="584200"/>
                <a:gridCol w="584200"/>
                <a:gridCol w="584200"/>
                <a:gridCol w="584200"/>
                <a:gridCol w="584200"/>
                <a:gridCol w="584200"/>
                <a:gridCol w="584200"/>
                <a:gridCol w="584200"/>
                <a:gridCol w="584200"/>
                <a:gridCol w="584200"/>
                <a:gridCol w="584200"/>
                <a:gridCol w="5842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AI-10bit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AI-8bit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RA-10bit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RA-8bit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JCTVC-P0128</a:t>
                      </a: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(9x9x9x3=2187)</a:t>
                      </a: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-0.9%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-4.1%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-3.3%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-2.2%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-5.1%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-4.1%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-2.6%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-4.2%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-5.8%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-3.3%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-4.6%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-5.8%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JCTVC-P0186</a:t>
                      </a: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(9x9x9x3=2187)</a:t>
                      </a: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With additional filtering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-2.9%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-5.5%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-5.0%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-3.4%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-5.8%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-5.1%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-3.8%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-5.1%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-7.3%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-4.0%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-5.2%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-6.9%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JCTVC-P0186</a:t>
                      </a: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(9x9x9x3=2187)</a:t>
                      </a: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No additional filtering</a:t>
                      </a: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JCTVC-P0063</a:t>
                      </a: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(8x2x2x4x3=384)</a:t>
                      </a: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picture update</a:t>
                      </a: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-1.0%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-5.0%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-5.5%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-1.5%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-5.3%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-5.6%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-3.3%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-7.3%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-9.4%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-3.4%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-7.4%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-9.0%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JCTVC-P0063</a:t>
                      </a: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(8x2x2x4x3=384)</a:t>
                      </a: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With picture update</a:t>
                      </a: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-8.2%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-11.4%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-15.0%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-8.2%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-11.4%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-14.9%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-6.3%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-10.3%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-13.9%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-6.2%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-10.3%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-13.5%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JCTVC-P0128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(8x8x8x4x3=6144)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Update for each intra period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05995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3050"/>
            <a:ext cx="8915400" cy="561975"/>
          </a:xfrm>
        </p:spPr>
        <p:txBody>
          <a:bodyPr/>
          <a:lstStyle/>
          <a:p>
            <a:r>
              <a:rPr lang="en-US" sz="2200" dirty="0"/>
              <a:t>Results of Use Case </a:t>
            </a:r>
            <a:r>
              <a:rPr lang="en-US" sz="2200" dirty="0" smtClean="0"/>
              <a:t>2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5068485"/>
              </p:ext>
            </p:extLst>
          </p:nvPr>
        </p:nvGraphicFramePr>
        <p:xfrm>
          <a:off x="76203" y="685800"/>
          <a:ext cx="8915397" cy="564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4997"/>
                <a:gridCol w="584200"/>
                <a:gridCol w="584200"/>
                <a:gridCol w="584200"/>
                <a:gridCol w="584200"/>
                <a:gridCol w="584200"/>
                <a:gridCol w="584200"/>
                <a:gridCol w="584200"/>
                <a:gridCol w="584200"/>
                <a:gridCol w="584200"/>
                <a:gridCol w="584200"/>
                <a:gridCol w="584200"/>
                <a:gridCol w="5842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AI-10bit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AI-8bit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RA-10bit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RA-8bit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JCTVC-P0128</a:t>
                      </a: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(9x9x9x3=2187)</a:t>
                      </a: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-5.6%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-7.8%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-9.9%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-5.9%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-8.0%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-10.0%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-5.1%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-6.1%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-9.7%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-5.1%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-6.1%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-9.3%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JCTVC-P0186</a:t>
                      </a: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(9x9x9x3=2187)</a:t>
                      </a: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With additional filtering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-7.8%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-8.9%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-11.6%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-7.8%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-8.9%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-11.5%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-6.3%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-6.5%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-11.0%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-6.2%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-6.5%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-10.6%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JCTVC-P0186</a:t>
                      </a: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(9x9x9x3=2187)</a:t>
                      </a: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No additional filtering</a:t>
                      </a: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-7.1%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-8.5%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-11.1%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-7.1%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-8.5%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-11.0%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-5.9%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-6.5%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-10.9%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-5.7%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-6.4%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-10.4%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JCTVC-P0063</a:t>
                      </a: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(8x2x2x4x3=384)</a:t>
                      </a: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picture update</a:t>
                      </a: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-6.0%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-9.1%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-12.3%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-6.1%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-9.3%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-12.2%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-5.9%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-9.2%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-13.2%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-5.8%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-9.2%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-12.9%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JCTVC-P0063</a:t>
                      </a: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(8x2x2x4x3=384)</a:t>
                      </a: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With picture update</a:t>
                      </a: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-8.4%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-11.5%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-15.2%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-8.4%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-11.5%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-15.1%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-6.6%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-9.8%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-14.2%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-6.4%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-9.8%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-13.9%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JCTVC-P0124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(8x8x8x4x3=6144)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Update for each intra period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-8.6%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-12.3%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-16.8%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-8.5%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-12.3%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-16.7%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-6.4%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-14.3%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-6.3%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-14.1%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JCTVC-P0197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(8x2x2x4x3=384)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4547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Nov. 2013, Qualcomm announced Snapdragon 805 for mobile devices</a:t>
            </a:r>
          </a:p>
          <a:p>
            <a:pPr lvl="1"/>
            <a:r>
              <a:rPr lang="en-US" dirty="0" smtClean="0"/>
              <a:t>System-level </a:t>
            </a:r>
            <a:r>
              <a:rPr lang="en-US" dirty="0"/>
              <a:t>4K/Ultra HD </a:t>
            </a:r>
            <a:r>
              <a:rPr lang="en-US" dirty="0" smtClean="0"/>
              <a:t>support</a:t>
            </a:r>
          </a:p>
          <a:p>
            <a:pPr lvl="1"/>
            <a:r>
              <a:rPr lang="en-US" dirty="0"/>
              <a:t>4K video capture and </a:t>
            </a:r>
            <a:r>
              <a:rPr lang="en-US" dirty="0" smtClean="0"/>
              <a:t>playback</a:t>
            </a:r>
          </a:p>
          <a:p>
            <a:r>
              <a:rPr lang="en-US" dirty="0" smtClean="0"/>
              <a:t>4K video becomes an important application for mobile devices such as tablet</a:t>
            </a:r>
          </a:p>
          <a:p>
            <a:r>
              <a:rPr lang="en-US" dirty="0" smtClean="0"/>
              <a:t>Hardware cost for color gamut scalability has to be considered </a:t>
            </a:r>
            <a:endParaRPr lang="en-US" dirty="0"/>
          </a:p>
          <a:p>
            <a:pPr lvl="1"/>
            <a:r>
              <a:rPr lang="en-US" dirty="0" smtClean="0"/>
              <a:t>Non-fixed large </a:t>
            </a:r>
            <a:r>
              <a:rPr lang="en-US" dirty="0" smtClean="0"/>
              <a:t>lookup table is very </a:t>
            </a:r>
            <a:r>
              <a:rPr lang="en-US" dirty="0" smtClean="0"/>
              <a:t>expensive for hardware</a:t>
            </a:r>
            <a:endParaRPr lang="en-US" dirty="0" smtClean="0"/>
          </a:p>
        </p:txBody>
      </p:sp>
      <p:pic>
        <p:nvPicPr>
          <p:cNvPr id="1026" name="Picture 2" descr="Qualcom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695700"/>
            <a:ext cx="28575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999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3D Lookup Table based Color Gamut Scalability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JCTVC-P0128 (Technicolor)  and JCTVC-P0186 (</a:t>
            </a:r>
            <a:r>
              <a:rPr lang="en-US" dirty="0" err="1" smtClean="0"/>
              <a:t>InterDigital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Y-U-V space is evenly split into 8x8x8 partitions (with 9x9x9 vertexes)</a:t>
            </a:r>
          </a:p>
          <a:p>
            <a:pPr lvl="1"/>
            <a:r>
              <a:rPr lang="en-US" dirty="0" smtClean="0"/>
              <a:t>For each partition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Coefficients are converted to vertexes of a cubic partition</a:t>
            </a:r>
          </a:p>
          <a:p>
            <a:pPr lvl="1"/>
            <a:r>
              <a:rPr lang="en-US" dirty="0" smtClean="0"/>
              <a:t>The vertexes of neighboring cubic partition are merged so that neighboring partitions share vertexes</a:t>
            </a:r>
          </a:p>
          <a:p>
            <a:pPr lvl="1"/>
            <a:r>
              <a:rPr lang="en-US" dirty="0" smtClean="0"/>
              <a:t>Vertexes are signaled</a:t>
            </a:r>
          </a:p>
          <a:p>
            <a:pPr lvl="1"/>
            <a:r>
              <a:rPr lang="en-US" dirty="0" smtClean="0"/>
              <a:t>The lookup table has 9x9x9x3=2187 entries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737427" y="1991975"/>
                <a:ext cx="3669146" cy="9727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/>
                                    </a:rPr>
                                    <m:t>𝐸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/>
                                    </a:rPr>
                                    <m:t>𝐸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/>
                                    </a:rPr>
                                    <m:t>𝐸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r>
                        <a:rPr lang="en-CA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/>
                                      </a:rPr>
                                      <m:t>𝑢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/>
                                      </a:rPr>
                                      <m:t>𝑢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/>
                                      </a:rPr>
                                      <m:t>𝑢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/>
                                      </a:rPr>
                                      <m:t>𝑣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/>
                                      </a:rPr>
                                      <m:t>𝑣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/>
                                      </a:rPr>
                                      <m:t>𝑣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CA" i="1">
                          <a:latin typeface="Cambria Math"/>
                        </a:rPr>
                        <m:t>⋅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/>
                                    </a:rPr>
                                    <m:t>𝐵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/>
                                    </a:rPr>
                                    <m:t>𝐵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/>
                                    </a:rPr>
                                    <m:t>𝐵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r>
                        <a:rPr lang="en-CA" i="1">
                          <a:latin typeface="Cambria Math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/>
                                    </a:rPr>
                                    <m:t>𝑢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/>
                                    </a:rPr>
                                    <m:t>𝑣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7427" y="1991975"/>
                <a:ext cx="3669146" cy="97270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048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Asymmetric 3D Lookup Table based Color Gamut Scalability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reduce the table size, asymmetric 3D lookup table is proposed</a:t>
            </a:r>
          </a:p>
          <a:p>
            <a:pPr lvl="1"/>
            <a:r>
              <a:rPr lang="en-US" dirty="0" smtClean="0"/>
              <a:t>The Y-U-V space is split into up to 8x2x2 cuboid partitions</a:t>
            </a:r>
          </a:p>
          <a:p>
            <a:pPr lvl="2"/>
            <a:r>
              <a:rPr lang="en-US" dirty="0" smtClean="0"/>
              <a:t>More partitions along Y direction</a:t>
            </a:r>
          </a:p>
          <a:p>
            <a:pPr lvl="1"/>
            <a:r>
              <a:rPr lang="en-US" dirty="0" smtClean="0"/>
              <a:t>For each partition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Coefficients are converted to four vertexes according to </a:t>
            </a:r>
            <a:r>
              <a:rPr lang="en-US" dirty="0"/>
              <a:t>tetrahedral </a:t>
            </a:r>
            <a:r>
              <a:rPr lang="en-US" dirty="0" smtClean="0"/>
              <a:t>interpolation.</a:t>
            </a:r>
          </a:p>
          <a:p>
            <a:pPr lvl="1"/>
            <a:r>
              <a:rPr lang="en-US" dirty="0" smtClean="0"/>
              <a:t>Vertexes are signaled. Neighboring partitions do not share vertexes</a:t>
            </a:r>
          </a:p>
          <a:p>
            <a:pPr lvl="1"/>
            <a:r>
              <a:rPr lang="en-US" dirty="0" smtClean="0"/>
              <a:t>The lookup table size is 8x2x2x4x3=384 entries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590800" y="2209800"/>
                <a:ext cx="3669146" cy="9727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/>
                                    </a:rPr>
                                    <m:t>𝐸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/>
                                    </a:rPr>
                                    <m:t>𝐸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/>
                                    </a:rPr>
                                    <m:t>𝐸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r>
                        <a:rPr lang="en-CA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/>
                                      </a:rPr>
                                      <m:t>𝑢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/>
                                      </a:rPr>
                                      <m:t>𝑢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/>
                                      </a:rPr>
                                      <m:t>𝑢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/>
                                      </a:rPr>
                                      <m:t>𝑣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/>
                                      </a:rPr>
                                      <m:t>𝑣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/>
                                      </a:rPr>
                                      <m:t>𝑣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CA" i="1">
                          <a:latin typeface="Cambria Math"/>
                        </a:rPr>
                        <m:t>⋅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/>
                                    </a:rPr>
                                    <m:t>𝐵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/>
                                    </a:rPr>
                                    <m:t>𝐵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/>
                                    </a:rPr>
                                    <m:t>𝐵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r>
                        <a:rPr lang="en-CA" i="1">
                          <a:latin typeface="Cambria Math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/>
                                    </a:rPr>
                                    <m:t>𝑢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/>
                                    </a:rPr>
                                    <m:t>𝑣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800" y="2209800"/>
                <a:ext cx="3669146" cy="97270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191000"/>
            <a:ext cx="1847973" cy="216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260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Lookup Table Derivation and Signaling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Lookup table derivation</a:t>
            </a:r>
          </a:p>
          <a:p>
            <a:pPr lvl="1"/>
            <a:r>
              <a:rPr lang="en-US" dirty="0" smtClean="0"/>
              <a:t>The partition number is first determined based on previously coded frames</a:t>
            </a:r>
          </a:p>
          <a:p>
            <a:pPr lvl="1"/>
            <a:r>
              <a:rPr lang="en-US" dirty="0" smtClean="0"/>
              <a:t>The table is derived by minimizing the distortion between converted samples and original input samples of enhancement layer</a:t>
            </a:r>
          </a:p>
          <a:p>
            <a:pPr lvl="1"/>
            <a:endParaRPr lang="en-US" dirty="0"/>
          </a:p>
          <a:p>
            <a:r>
              <a:rPr lang="en-US" dirty="0" smtClean="0"/>
              <a:t>Signaling </a:t>
            </a:r>
          </a:p>
          <a:p>
            <a:pPr lvl="1"/>
            <a:r>
              <a:rPr lang="en-US" dirty="0" smtClean="0"/>
              <a:t>The table is signaled in PPS</a:t>
            </a:r>
          </a:p>
          <a:p>
            <a:pPr lvl="1"/>
            <a:r>
              <a:rPr lang="en-US" dirty="0" smtClean="0"/>
              <a:t>The table is updated in slice header when necessary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33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(</a:t>
            </a:r>
            <a:r>
              <a:rPr lang="en-US" dirty="0" err="1" smtClean="0"/>
              <a:t>SpsPpsPeriod</a:t>
            </a:r>
            <a:r>
              <a:rPr lang="en-US" dirty="0" smtClean="0"/>
              <a:t>=0)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38200"/>
            <a:ext cx="8763000" cy="533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335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(</a:t>
            </a:r>
            <a:r>
              <a:rPr lang="en-US" dirty="0" err="1" smtClean="0"/>
              <a:t>SpsPpsPeriod</a:t>
            </a:r>
            <a:r>
              <a:rPr lang="en-US" dirty="0" smtClean="0"/>
              <a:t>=1)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38200"/>
            <a:ext cx="8763000" cy="533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697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4K video is </a:t>
            </a:r>
            <a:r>
              <a:rPr lang="en-US" dirty="0" smtClean="0"/>
              <a:t>an important </a:t>
            </a:r>
            <a:r>
              <a:rPr lang="en-US" dirty="0" smtClean="0"/>
              <a:t>application for mobile devices. However, </a:t>
            </a:r>
            <a:r>
              <a:rPr lang="en-US" dirty="0" smtClean="0"/>
              <a:t>non-fixed large </a:t>
            </a:r>
            <a:r>
              <a:rPr lang="en-US" dirty="0" smtClean="0"/>
              <a:t>lookup table in color gamut scalability is </a:t>
            </a:r>
            <a:r>
              <a:rPr lang="en-US" dirty="0" smtClean="0"/>
              <a:t>very expensive </a:t>
            </a:r>
            <a:r>
              <a:rPr lang="en-US" dirty="0" smtClean="0"/>
              <a:t>for mobile hardware</a:t>
            </a:r>
          </a:p>
          <a:p>
            <a:pPr algn="just"/>
            <a:r>
              <a:rPr lang="en-US" dirty="0" smtClean="0"/>
              <a:t>Asymmetric 3D lookup table based method is proposed for color gamut scalability. </a:t>
            </a:r>
          </a:p>
          <a:p>
            <a:pPr lvl="1" algn="just"/>
            <a:r>
              <a:rPr lang="en-US" dirty="0" smtClean="0"/>
              <a:t>Up to 8x2x2 partitions are used. At most, the table has 8x2x2x4x3=384 entries</a:t>
            </a:r>
          </a:p>
          <a:p>
            <a:pPr algn="just"/>
            <a:r>
              <a:rPr lang="en-US" dirty="0" smtClean="0"/>
              <a:t>Significant coding efficiency improvement is observed</a:t>
            </a:r>
          </a:p>
          <a:p>
            <a:pPr lvl="1" algn="just"/>
            <a:r>
              <a:rPr lang="en-US" dirty="0"/>
              <a:t>No worse or even better than methods with larger table.</a:t>
            </a:r>
          </a:p>
          <a:p>
            <a:pPr lvl="2" algn="just"/>
            <a:r>
              <a:rPr lang="en-US" dirty="0" smtClean="0"/>
              <a:t>On average, 6.3% and 6.2% </a:t>
            </a:r>
            <a:r>
              <a:rPr lang="en-US" dirty="0" err="1" smtClean="0"/>
              <a:t>luma</a:t>
            </a:r>
            <a:r>
              <a:rPr lang="en-US" dirty="0" smtClean="0"/>
              <a:t> BD-rate reduction over UC1 anchor for RA cases</a:t>
            </a:r>
          </a:p>
          <a:p>
            <a:pPr lvl="2" algn="just"/>
            <a:r>
              <a:rPr lang="en-US" dirty="0" smtClean="0"/>
              <a:t>On average, 6.6% and 6.4% </a:t>
            </a:r>
            <a:r>
              <a:rPr lang="en-US" dirty="0" err="1" smtClean="0"/>
              <a:t>luma</a:t>
            </a:r>
            <a:r>
              <a:rPr lang="en-US" dirty="0" smtClean="0"/>
              <a:t> BD-rate reduction over UC2 anchor for RA cases</a:t>
            </a:r>
          </a:p>
          <a:p>
            <a:pPr algn="just"/>
            <a:r>
              <a:rPr lang="en-US" dirty="0" smtClean="0"/>
              <a:t>Thanks Technicolor for crosschecking!</a:t>
            </a:r>
          </a:p>
          <a:p>
            <a:pPr lvl="1" algn="just"/>
            <a:r>
              <a:rPr lang="en-US" dirty="0" smtClean="0"/>
              <a:t>Crosschecking report JCTVC-P0129</a:t>
            </a:r>
          </a:p>
          <a:p>
            <a:pPr lvl="1" algn="just"/>
            <a:endParaRPr lang="en-US" dirty="0" smtClean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76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Syntax Table (I)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2341123"/>
              </p:ext>
            </p:extLst>
          </p:nvPr>
        </p:nvGraphicFramePr>
        <p:xfrm>
          <a:off x="533400" y="762000"/>
          <a:ext cx="7848600" cy="18351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48178"/>
                <a:gridCol w="1000422"/>
              </a:tblGrid>
              <a:tr h="18351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pic_parameter_set_rbsp( ) {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Descriptor</a:t>
                      </a:r>
                      <a:endParaRPr lang="en-US" sz="10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…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slice_segment_header_extension_present_flag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u(1)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</a:t>
                      </a:r>
                      <a:r>
                        <a:rPr lang="en-US" sz="1000">
                          <a:effectLst/>
                          <a:highlight>
                            <a:srgbClr val="FFFF00"/>
                          </a:highlight>
                        </a:rPr>
                        <a:t>if(nuh_layer_id &gt; 0) {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  <a:highlight>
                            <a:srgbClr val="FFFF00"/>
                          </a:highlight>
                        </a:rPr>
                        <a:t>		pps_cgs_idc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  <a:highlight>
                            <a:srgbClr val="FFFF00"/>
                          </a:highlight>
                        </a:rPr>
                        <a:t>ue(v)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  <a:highlight>
                            <a:srgbClr val="FFFF00"/>
                          </a:highlight>
                        </a:rPr>
                        <a:t>		if(pps_cgs_idc==1 || pps_cgs_idc==3)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  <a:highlight>
                            <a:srgbClr val="FFFF00"/>
                          </a:highlight>
                        </a:rPr>
                        <a:t>			</a:t>
                      </a: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3D_LUT_color_data()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  <a:highlight>
                            <a:srgbClr val="FFFF00"/>
                          </a:highlight>
                        </a:rPr>
                        <a:t>	}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…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}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046730"/>
              </p:ext>
            </p:extLst>
          </p:nvPr>
        </p:nvGraphicFramePr>
        <p:xfrm>
          <a:off x="533400" y="2971800"/>
          <a:ext cx="7848600" cy="18351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51952"/>
                <a:gridCol w="996648"/>
              </a:tblGrid>
              <a:tr h="18351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slice_segment_header( ) {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Descriptor</a:t>
                      </a:r>
                      <a:endParaRPr lang="en-US" sz="10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…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</a:t>
                      </a:r>
                      <a:r>
                        <a:rPr lang="en-US" sz="1000">
                          <a:effectLst/>
                          <a:highlight>
                            <a:srgbClr val="FFFF00"/>
                          </a:highlight>
                        </a:rPr>
                        <a:t>if(nul_layer_id &gt; 0) {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0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  <a:highlight>
                            <a:srgbClr val="FFFF00"/>
                          </a:highlight>
                        </a:rPr>
                        <a:t>		if(pps_cgs_idc==3)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0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  <a:highlight>
                            <a:srgbClr val="FFFF00"/>
                          </a:highlight>
                        </a:rPr>
                        <a:t>			slice_cgs_overwrite_pps_flag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  <a:highlight>
                            <a:srgbClr val="FFFF00"/>
                          </a:highlight>
                        </a:rPr>
                        <a:t>u(1)</a:t>
                      </a:r>
                      <a:endParaRPr lang="en-US" sz="10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  <a:highlight>
                            <a:srgbClr val="FFFF00"/>
                          </a:highlight>
                        </a:rPr>
                        <a:t>		if(pps_cgs_idc==2 || slice_cgs_overwrite_pps)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0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  <a:highlight>
                            <a:srgbClr val="FFFF00"/>
                          </a:highlight>
                        </a:rPr>
                        <a:t>			</a:t>
                      </a: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3D_ LUT_ color_data()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0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  <a:highlight>
                            <a:srgbClr val="FFFF00"/>
                          </a:highlight>
                        </a:rPr>
                        <a:t>	}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byte_alignment( )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}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282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CT2008_PPT_Master_ConfdProp">
  <a:themeElements>
    <a:clrScheme name="QCT2008_PPT_Master_ConfdProp 13">
      <a:dk1>
        <a:srgbClr val="000000"/>
      </a:dk1>
      <a:lt1>
        <a:srgbClr val="FFFFFF"/>
      </a:lt1>
      <a:dk2>
        <a:srgbClr val="333333"/>
      </a:dk2>
      <a:lt2>
        <a:srgbClr val="4E677E"/>
      </a:lt2>
      <a:accent1>
        <a:srgbClr val="6685A2"/>
      </a:accent1>
      <a:accent2>
        <a:srgbClr val="7EA446"/>
      </a:accent2>
      <a:accent3>
        <a:srgbClr val="FFFFFF"/>
      </a:accent3>
      <a:accent4>
        <a:srgbClr val="000000"/>
      </a:accent4>
      <a:accent5>
        <a:srgbClr val="B8C2CE"/>
      </a:accent5>
      <a:accent6>
        <a:srgbClr val="72943F"/>
      </a:accent6>
      <a:hlink>
        <a:srgbClr val="B97C3F"/>
      </a:hlink>
      <a:folHlink>
        <a:srgbClr val="51692D"/>
      </a:folHlink>
    </a:clrScheme>
    <a:fontScheme name="QCT2008_PPT_Master_ConfdProp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QCT2008_PPT_Master_ConfdPr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QC</Template>
  <TotalTime>3437</TotalTime>
  <Words>1126</Words>
  <Application>Microsoft Office PowerPoint</Application>
  <PresentationFormat>On-screen Show (4:3)</PresentationFormat>
  <Paragraphs>369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QCT2008_PPT_Master_ConfdProp</vt:lpstr>
      <vt:lpstr>Non-SCE1: Asymmetric 3D LUT for Color Gamut Scalability (JCTVC-P0063)</vt:lpstr>
      <vt:lpstr>Motivation</vt:lpstr>
      <vt:lpstr>Review of 3D Lookup Table based Color Gamut Scalability</vt:lpstr>
      <vt:lpstr>Asymmetric 3D Lookup Table based Color Gamut Scalability</vt:lpstr>
      <vt:lpstr>Lookup Table Derivation and Signaling</vt:lpstr>
      <vt:lpstr>Simulation Results (SpsPpsPeriod=0)</vt:lpstr>
      <vt:lpstr>Simulation Results (SpsPpsPeriod=1)</vt:lpstr>
      <vt:lpstr>Conclusions</vt:lpstr>
      <vt:lpstr>Syntax Table (I)</vt:lpstr>
      <vt:lpstr>Syntax Table (II)</vt:lpstr>
      <vt:lpstr>Results of Use Case 1</vt:lpstr>
      <vt:lpstr>Results of Use Case 2</vt:lpstr>
    </vt:vector>
  </TitlesOfParts>
  <Company>Qualcomm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Qualcomm User</dc:creator>
  <cp:lastModifiedBy>Xiang Li</cp:lastModifiedBy>
  <cp:revision>179</cp:revision>
  <dcterms:created xsi:type="dcterms:W3CDTF">2012-03-19T15:53:13Z</dcterms:created>
  <dcterms:modified xsi:type="dcterms:W3CDTF">2014-01-09T17:56:23Z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767548128</vt:i4>
  </property>
  <property fmtid="{D5CDD505-2E9C-101B-9397-08002B2CF9AE}" pid="3" name="_NewReviewCycle">
    <vt:lpwstr/>
  </property>
  <property fmtid="{D5CDD505-2E9C-101B-9397-08002B2CF9AE}" pid="4" name="_EmailSubject">
    <vt:lpwstr>draft slides for inter-layer cross-color filtering</vt:lpwstr>
  </property>
  <property fmtid="{D5CDD505-2E9C-101B-9397-08002B2CF9AE}" pid="5" name="_AuthorEmail">
    <vt:lpwstr>cjianle@qti.qualcomm.com</vt:lpwstr>
  </property>
  <property fmtid="{D5CDD505-2E9C-101B-9397-08002B2CF9AE}" pid="6" name="_AuthorEmailDisplayName">
    <vt:lpwstr>Chen, Jianle</vt:lpwstr>
  </property>
  <property fmtid="{D5CDD505-2E9C-101B-9397-08002B2CF9AE}" pid="7" name="_PreviousAdHocReviewCycleID">
    <vt:i4>-1017172630</vt:i4>
  </property>
</Properties>
</file>