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8"/>
  </p:notesMasterIdLst>
  <p:handoutMasterIdLst>
    <p:handoutMasterId r:id="rId9"/>
  </p:handoutMasterIdLst>
  <p:sldIdLst>
    <p:sldId id="315" r:id="rId2"/>
    <p:sldId id="321" r:id="rId3"/>
    <p:sldId id="335" r:id="rId4"/>
    <p:sldId id="336" r:id="rId5"/>
    <p:sldId id="337" r:id="rId6"/>
    <p:sldId id="320" r:id="rId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7" autoAdjust="0"/>
    <p:restoredTop sz="96574" autoAdjust="0"/>
  </p:normalViewPr>
  <p:slideViewPr>
    <p:cSldViewPr>
      <p:cViewPr varScale="1">
        <p:scale>
          <a:sx n="130" d="100"/>
          <a:sy n="130" d="100"/>
        </p:scale>
        <p:origin x="-498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2014/1/7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432000" y="618332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7814140" y="406847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00000" y="3527153"/>
            <a:ext cx="194400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346200" indent="-1346200">
              <a:tabLst>
                <a:tab pos="1433513" algn="l"/>
              </a:tabLst>
            </a:pPr>
            <a:r>
              <a:rPr lang="en-GB" sz="2800" b="1" dirty="0"/>
              <a:t>AHG18: Worst-Case Escape Code </a:t>
            </a:r>
            <a:r>
              <a:rPr lang="en-GB" sz="2800" b="1" dirty="0" smtClean="0"/>
              <a:t>Length 	Mitigation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JCTVC-P0061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In </a:t>
            </a:r>
            <a:r>
              <a:rPr lang="en-GB" sz="1800" dirty="0"/>
              <a:t>HEVC, escape codes are used to signal any part of a coefficient’s magnitude that is not described by a CABAC syntax element.</a:t>
            </a:r>
          </a:p>
          <a:p>
            <a:pPr lvl="1"/>
            <a:r>
              <a:rPr lang="en-GB" sz="1600" dirty="0"/>
              <a:t>The </a:t>
            </a:r>
            <a:r>
              <a:rPr lang="en-GB" sz="1600" dirty="0" smtClean="0"/>
              <a:t>escape </a:t>
            </a:r>
            <a:r>
              <a:rPr lang="en-GB" sz="1600" dirty="0"/>
              <a:t>code syntax element is named “</a:t>
            </a:r>
            <a:r>
              <a:rPr lang="en-GB" sz="1600" i="1" dirty="0" err="1"/>
              <a:t>coeff_abs_level_remaining</a:t>
            </a:r>
            <a:r>
              <a:rPr lang="en-GB" sz="1600" dirty="0" smtClean="0"/>
              <a:t>”.</a:t>
            </a:r>
          </a:p>
          <a:p>
            <a:pPr lvl="1"/>
            <a:endParaRPr lang="en-GB" sz="1200" dirty="0"/>
          </a:p>
          <a:p>
            <a:r>
              <a:rPr lang="en-GB" sz="1800" i="1" dirty="0" err="1"/>
              <a:t>c</a:t>
            </a:r>
            <a:r>
              <a:rPr lang="en-GB" sz="1800" i="1" dirty="0" err="1" smtClean="0"/>
              <a:t>oeff_abs_level_remaining</a:t>
            </a:r>
            <a:r>
              <a:rPr lang="en-GB" sz="1800" dirty="0" smtClean="0"/>
              <a:t> is bypass-coded using a mixed </a:t>
            </a:r>
            <a:r>
              <a:rPr lang="en-GB" sz="1800" dirty="0" err="1" smtClean="0"/>
              <a:t>Golomb</a:t>
            </a:r>
            <a:r>
              <a:rPr lang="en-CA" sz="1800" dirty="0"/>
              <a:t>‑</a:t>
            </a:r>
            <a:r>
              <a:rPr lang="en-GB" sz="1800" dirty="0" smtClean="0"/>
              <a:t>Rice and exponential</a:t>
            </a:r>
            <a:r>
              <a:rPr lang="en-CA" sz="1800" dirty="0"/>
              <a:t>‑</a:t>
            </a:r>
            <a:r>
              <a:rPr lang="en-GB" sz="1800" dirty="0" err="1" smtClean="0"/>
              <a:t>Golomb</a:t>
            </a:r>
            <a:r>
              <a:rPr lang="en-CA" sz="1800" dirty="0"/>
              <a:t>‑</a:t>
            </a:r>
            <a:r>
              <a:rPr lang="en-GB" sz="1800" dirty="0" smtClean="0"/>
              <a:t>order</a:t>
            </a:r>
            <a:r>
              <a:rPr lang="en-CA" sz="1800" dirty="0"/>
              <a:t>‑</a:t>
            </a:r>
            <a:r>
              <a:rPr lang="en-GB" sz="1800" dirty="0" smtClean="0"/>
              <a:t>k </a:t>
            </a:r>
            <a:r>
              <a:rPr lang="en-GB" sz="1800" dirty="0" err="1" smtClean="0"/>
              <a:t>binarisation</a:t>
            </a:r>
            <a:r>
              <a:rPr lang="en-GB" sz="1800" dirty="0" smtClean="0"/>
              <a:t>.</a:t>
            </a:r>
            <a:endParaRPr lang="en-GB" sz="1800" dirty="0"/>
          </a:p>
          <a:p>
            <a:pPr lvl="1"/>
            <a:endParaRPr lang="en-GB" sz="1200" dirty="0" smtClean="0"/>
          </a:p>
          <a:p>
            <a:r>
              <a:rPr lang="en-GB" sz="1800" dirty="0" smtClean="0"/>
              <a:t>When using extended</a:t>
            </a:r>
            <a:r>
              <a:rPr lang="en-CA" sz="1800" dirty="0"/>
              <a:t>‑</a:t>
            </a:r>
            <a:r>
              <a:rPr lang="en-GB" sz="1800" dirty="0" smtClean="0"/>
              <a:t>precision processing to code 16-bit video, the worst-case escape code length is 46.</a:t>
            </a:r>
          </a:p>
          <a:p>
            <a:pPr lvl="1"/>
            <a:r>
              <a:rPr lang="en-GB" sz="1600" dirty="0" smtClean="0"/>
              <a:t>The largest possible coefficient magnitude is 2</a:t>
            </a:r>
            <a:r>
              <a:rPr lang="en-GB" sz="1600" baseline="30000" dirty="0" smtClean="0"/>
              <a:t>22</a:t>
            </a:r>
            <a:r>
              <a:rPr lang="en-GB" sz="1600" dirty="0" smtClean="0"/>
              <a:t> = 4194304.</a:t>
            </a:r>
          </a:p>
          <a:p>
            <a:pPr lvl="2"/>
            <a:r>
              <a:rPr lang="en-GB" sz="1400" dirty="0" smtClean="0"/>
              <a:t>Hence, the largest possible escape code is 4194303 (after deducting 1 for the significance map).</a:t>
            </a:r>
          </a:p>
          <a:p>
            <a:pPr lvl="2"/>
            <a:r>
              <a:rPr lang="en-GB" sz="1400" dirty="0" smtClean="0"/>
              <a:t>If the Rice parameter </a:t>
            </a:r>
            <a:r>
              <a:rPr lang="en-GB" sz="1400" dirty="0" err="1" smtClean="0"/>
              <a:t>rParam</a:t>
            </a:r>
            <a:r>
              <a:rPr lang="en-GB" sz="1400" dirty="0" smtClean="0"/>
              <a:t> is 0, a further 3 is deducted and the value 4194300 is coded using exponential</a:t>
            </a:r>
            <a:r>
              <a:rPr lang="en-CA" sz="1400" dirty="0" smtClean="0"/>
              <a:t>‑</a:t>
            </a:r>
            <a:r>
              <a:rPr lang="en-CA" sz="1400" dirty="0" err="1" smtClean="0"/>
              <a:t>Golomb</a:t>
            </a:r>
            <a:r>
              <a:rPr lang="en-CA" sz="1400" dirty="0" smtClean="0"/>
              <a:t> coding.</a:t>
            </a:r>
          </a:p>
          <a:p>
            <a:pPr lvl="2"/>
            <a:r>
              <a:rPr lang="en-CA" sz="1400" dirty="0" smtClean="0"/>
              <a:t>The final code will require 21 prefix bits, 21 suffix bits, 1 separator bit and 3 extra prefix bits to signify that </a:t>
            </a:r>
            <a:r>
              <a:rPr lang="en-CA" sz="1400" dirty="0" err="1" smtClean="0"/>
              <a:t>golomb</a:t>
            </a:r>
            <a:r>
              <a:rPr lang="en-CA" sz="1400" dirty="0" smtClean="0"/>
              <a:t>-Rice coding is not in use. 21 + 21 + 1 + 3 = 46.</a:t>
            </a:r>
          </a:p>
          <a:p>
            <a:pPr lvl="1"/>
            <a:r>
              <a:rPr lang="en-CA" sz="1600" dirty="0" smtClean="0"/>
              <a:t>In HEVC version 1, the worst-case escape code length is 32 (see JCTVC-J0142).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JCTVC-P0061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In exponential</a:t>
            </a:r>
            <a:r>
              <a:rPr lang="en-CA" sz="1800" dirty="0"/>
              <a:t>‑</a:t>
            </a:r>
            <a:r>
              <a:rPr lang="en-CA" sz="1800" dirty="0" err="1"/>
              <a:t>Golomb</a:t>
            </a:r>
            <a:r>
              <a:rPr lang="en-CA" sz="1800" dirty="0"/>
              <a:t> </a:t>
            </a:r>
            <a:r>
              <a:rPr lang="en-CA" sz="1800" dirty="0" smtClean="0"/>
              <a:t>coding, the suffix length is equal to the prefix length. It is proposed that, instead, when extended</a:t>
            </a:r>
            <a:r>
              <a:rPr lang="en-CA" sz="1800" dirty="0"/>
              <a:t>‑</a:t>
            </a:r>
            <a:r>
              <a:rPr lang="en-CA" sz="1800" dirty="0" smtClean="0"/>
              <a:t>precision processing is in use, a different mapping between prefix and suffix length is used.</a:t>
            </a:r>
          </a:p>
          <a:p>
            <a:pPr lvl="1"/>
            <a:r>
              <a:rPr lang="en-CA" sz="1600" dirty="0" smtClean="0"/>
              <a:t>The proposed mapping is shown in the following table:</a:t>
            </a:r>
          </a:p>
          <a:p>
            <a:endParaRPr lang="en-CA" sz="1800" dirty="0"/>
          </a:p>
          <a:p>
            <a:endParaRPr lang="en-CA" sz="1800" dirty="0" smtClean="0"/>
          </a:p>
          <a:p>
            <a:endParaRPr lang="en-CA" sz="1800" dirty="0" smtClean="0"/>
          </a:p>
          <a:p>
            <a:r>
              <a:rPr lang="en-CA" sz="1800" dirty="0" smtClean="0"/>
              <a:t>In addition, since the maximum prefix length would be fixed at 7, it is proposed that the prefix be coded using truncated‑unary coding rather than simple unary coding.</a:t>
            </a:r>
          </a:p>
          <a:p>
            <a:endParaRPr lang="en-CA" dirty="0"/>
          </a:p>
          <a:p>
            <a:r>
              <a:rPr lang="en-CA" sz="1800" dirty="0" smtClean="0"/>
              <a:t>Using this scheme, the worst-case escape code length would be:</a:t>
            </a:r>
          </a:p>
          <a:p>
            <a:pPr lvl="1"/>
            <a:r>
              <a:rPr lang="en-CA" sz="1600" dirty="0" smtClean="0"/>
              <a:t>7 (prefix) + 22 (maximum suffix) + 3 (not-a-</a:t>
            </a:r>
            <a:r>
              <a:rPr lang="en-CA" sz="1600" dirty="0" err="1" smtClean="0"/>
              <a:t>Golomb</a:t>
            </a:r>
            <a:r>
              <a:rPr lang="en-CA" sz="1600" dirty="0" smtClean="0"/>
              <a:t>-Rice-code bits) = 32.</a:t>
            </a:r>
          </a:p>
          <a:p>
            <a:pPr lvl="1"/>
            <a:r>
              <a:rPr lang="en-CA" sz="1600" dirty="0" smtClean="0"/>
              <a:t>The worst-case is thus reduced by 14 bits.</a:t>
            </a:r>
          </a:p>
          <a:p>
            <a:pPr lvl="1"/>
            <a:r>
              <a:rPr lang="en-CA" sz="1600" dirty="0" smtClean="0"/>
              <a:t>This is the same worst case as in HEVC version 1, which would have to be supported by a Range Extensions codec.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JCTVC-P0061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406948"/>
              </p:ext>
            </p:extLst>
          </p:nvPr>
        </p:nvGraphicFramePr>
        <p:xfrm>
          <a:off x="1691680" y="2492896"/>
          <a:ext cx="51816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Worksheet" r:id="rId4" imgW="5591243" imgH="495300" progId="Excel.Sheet.12">
                  <p:embed/>
                </p:oleObj>
              </mc:Choice>
              <mc:Fallback>
                <p:oleObj name="Worksheet" r:id="rId4" imgW="5591243" imgH="495300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92896"/>
                        <a:ext cx="5181600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3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 proposed scheme was tested under AHG18 test conditions as defined in RCE1.</a:t>
            </a:r>
          </a:p>
          <a:p>
            <a:pPr lvl="1"/>
            <a:r>
              <a:rPr lang="en-GB" sz="1600" dirty="0" smtClean="0"/>
              <a:t>Since the proposed scheme is only in use when extended-precision processing is enabled, no change in BD-rate occurs for other test conditions.</a:t>
            </a:r>
          </a:p>
          <a:p>
            <a:pPr lvl="1"/>
            <a:r>
              <a:rPr lang="en-GB" sz="1600" dirty="0" smtClean="0"/>
              <a:t>The results are shown below: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JCTVC-P0061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94105"/>
            <a:ext cx="8280920" cy="211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modification to the current HEVC escape coding scheme for use with extended</a:t>
            </a:r>
            <a:r>
              <a:rPr lang="en-CA" dirty="0"/>
              <a:t>‑</a:t>
            </a:r>
            <a:r>
              <a:rPr lang="en-GB" dirty="0" smtClean="0"/>
              <a:t>precision processing has been presented.</a:t>
            </a:r>
          </a:p>
          <a:p>
            <a:pPr lvl="1"/>
            <a:r>
              <a:rPr lang="en-GB" dirty="0" smtClean="0"/>
              <a:t>Through use of this scheme, the worst-case escape code length can be reduced from 46 to 32, bringing it in line with that of HEVC version 1.</a:t>
            </a:r>
          </a:p>
          <a:p>
            <a:endParaRPr lang="en-GB" dirty="0"/>
          </a:p>
          <a:p>
            <a:r>
              <a:rPr lang="en-GB" dirty="0" smtClean="0"/>
              <a:t>The proposed scheme has been shown not to have significant impact on coding efficiency or run-time.</a:t>
            </a:r>
          </a:p>
          <a:p>
            <a:pPr lvl="1"/>
            <a:r>
              <a:rPr lang="en-GB" dirty="0" smtClean="0"/>
              <a:t>BD-rate changes of 0.1% or less are observed for AHG18 test conditions, with the overall changes being 0.0%.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JCTVC-P0061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2014/1/7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74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498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GBM_Master</vt:lpstr>
      <vt:lpstr>Worksheet</vt:lpstr>
      <vt:lpstr>AHG18: Worst-Case Escape Code Length  Mitigation</vt:lpstr>
      <vt:lpstr>Background</vt:lpstr>
      <vt:lpstr>Proposed Scheme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2014-01-07T16:36:51Z</dcterms:modified>
</cp:coreProperties>
</file>