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7" r:id="rId4"/>
    <p:sldId id="283" r:id="rId5"/>
    <p:sldId id="291" r:id="rId6"/>
    <p:sldId id="285" r:id="rId7"/>
    <p:sldId id="287" r:id="rId8"/>
    <p:sldId id="271" r:id="rId9"/>
    <p:sldId id="275" r:id="rId10"/>
    <p:sldId id="288" r:id="rId11"/>
    <p:sldId id="289" r:id="rId12"/>
    <p:sldId id="290" r:id="rId13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8F0"/>
    <a:srgbClr val="66F153"/>
    <a:srgbClr val="7BCB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1" autoAdjust="0"/>
    <p:restoredTop sz="77654" autoAdjust="0"/>
  </p:normalViewPr>
  <p:slideViewPr>
    <p:cSldViewPr>
      <p:cViewPr>
        <p:scale>
          <a:sx n="100" d="100"/>
          <a:sy n="100" d="100"/>
        </p:scale>
        <p:origin x="-168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2014/1/10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8077200" cy="2267582"/>
          </a:xfrm>
        </p:spPr>
        <p:txBody>
          <a:bodyPr/>
          <a:lstStyle/>
          <a:p>
            <a:pPr eaLnBrk="1" hangingPunct="1">
              <a:lnSpc>
                <a:spcPts val="5200"/>
              </a:lnSpc>
              <a:spcBef>
                <a:spcPts val="1200"/>
              </a:spcBef>
            </a:pPr>
            <a:r>
              <a:rPr lang="en-CA" altLang="ja-JP" sz="3200" dirty="0" smtClean="0"/>
              <a:t>AHG 13: Scale and reference position derivation for sub-region extraction 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b="0" dirty="0" smtClean="0"/>
              <a:t>(JCTVC-P0049)</a:t>
            </a:r>
            <a:endParaRPr lang="ja-JP" altLang="en-US" sz="3200" b="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</a:t>
            </a:r>
            <a:r>
              <a:rPr lang="en-CA" altLang="ja-JP" dirty="0" smtClean="0"/>
              <a:t>16th Meeting: San José, US, 9–17 Jan. 2014</a:t>
            </a:r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467544" y="3646339"/>
            <a:ext cx="8352606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Tomoyuki Yamamoto,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, Takeshi Tsukuba (SHARP)</a:t>
            </a:r>
            <a:br>
              <a:rPr lang="en-US" altLang="ja-JP" dirty="0" smtClean="0"/>
            </a:br>
            <a:r>
              <a:rPr lang="en-US" altLang="ja-JP" dirty="0" smtClean="0"/>
              <a:t>Elena </a:t>
            </a:r>
            <a:r>
              <a:rPr lang="en-US" altLang="ja-JP" dirty="0" err="1" smtClean="0"/>
              <a:t>Alshina</a:t>
            </a:r>
            <a:r>
              <a:rPr lang="en-US" altLang="ja-JP" dirty="0" smtClean="0"/>
              <a:t> (Samsung)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331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333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334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positive reference layer offsets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cxnSp>
        <p:nvCxnSpPr>
          <p:cNvPr id="221" name="直線矢印コネクタ 220"/>
          <p:cNvCxnSpPr/>
          <p:nvPr/>
        </p:nvCxnSpPr>
        <p:spPr>
          <a:xfrm>
            <a:off x="5508104" y="5589240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テキスト ボックス 221"/>
          <p:cNvSpPr txBox="1"/>
          <p:nvPr/>
        </p:nvSpPr>
        <p:spPr>
          <a:xfrm>
            <a:off x="6264188" y="5589240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508104" y="1052736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836712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cxnSp>
        <p:nvCxnSpPr>
          <p:cNvPr id="319" name="直線矢印コネクタ 318"/>
          <p:cNvCxnSpPr/>
          <p:nvPr/>
        </p:nvCxnSpPr>
        <p:spPr>
          <a:xfrm>
            <a:off x="5868144" y="5218633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64188" y="5182629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AltBLW1</a:t>
            </a:r>
          </a:p>
        </p:txBody>
      </p:sp>
      <p:cxnSp>
        <p:nvCxnSpPr>
          <p:cNvPr id="294" name="直線矢印コネクタ 293"/>
          <p:cNvCxnSpPr/>
          <p:nvPr/>
        </p:nvCxnSpPr>
        <p:spPr>
          <a:xfrm flipH="1" flipV="1">
            <a:off x="5544108" y="4041068"/>
            <a:ext cx="324036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直線矢印コネクタ 295"/>
          <p:cNvCxnSpPr/>
          <p:nvPr/>
        </p:nvCxnSpPr>
        <p:spPr>
          <a:xfrm>
            <a:off x="7320244" y="5133220"/>
            <a:ext cx="360040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テキスト ボックス 301"/>
          <p:cNvSpPr txBox="1"/>
          <p:nvPr/>
        </p:nvSpPr>
        <p:spPr>
          <a:xfrm>
            <a:off x="5832140" y="3609020"/>
            <a:ext cx="30963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accent2"/>
                </a:solidFill>
              </a:rPr>
              <a:t>(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RefLayerLeftOffset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, 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RefLayerTopOffset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05" name="直線コネクタ 304"/>
          <p:cNvCxnSpPr>
            <a:endCxn id="217" idx="3"/>
          </p:cNvCxnSpPr>
          <p:nvPr/>
        </p:nvCxnSpPr>
        <p:spPr>
          <a:xfrm flipV="1">
            <a:off x="5760132" y="3804486"/>
            <a:ext cx="180020" cy="34459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テキスト ボックス 307"/>
          <p:cNvSpPr txBox="1"/>
          <p:nvPr/>
        </p:nvSpPr>
        <p:spPr>
          <a:xfrm>
            <a:off x="5544108" y="5841268"/>
            <a:ext cx="32403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accent2"/>
                </a:solidFill>
              </a:rPr>
              <a:t>(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RefLayerRightOffset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, 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RefLayerBottomOffset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11" name="直線コネクタ 310"/>
          <p:cNvCxnSpPr/>
          <p:nvPr/>
        </p:nvCxnSpPr>
        <p:spPr>
          <a:xfrm flipV="1">
            <a:off x="7380312" y="5373216"/>
            <a:ext cx="108012" cy="4680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線矢印コネクタ 320"/>
          <p:cNvCxnSpPr/>
          <p:nvPr/>
        </p:nvCxnSpPr>
        <p:spPr>
          <a:xfrm flipH="1" flipV="1">
            <a:off x="5976156" y="1628800"/>
            <a:ext cx="216024" cy="1800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直線矢印コネクタ 323"/>
          <p:cNvCxnSpPr/>
          <p:nvPr/>
        </p:nvCxnSpPr>
        <p:spPr>
          <a:xfrm>
            <a:off x="7704348" y="2564904"/>
            <a:ext cx="180020" cy="14401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テキスト ボックス 325"/>
          <p:cNvSpPr txBox="1"/>
          <p:nvPr/>
        </p:nvSpPr>
        <p:spPr>
          <a:xfrm>
            <a:off x="5976156" y="1196752"/>
            <a:ext cx="22682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ScaledRefLayerTop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LeftOffset</a:t>
            </a:r>
            <a:endParaRPr kumimoji="1" lang="ja-JP" altLang="en-US" sz="1200" dirty="0"/>
          </a:p>
        </p:txBody>
      </p:sp>
      <p:cxnSp>
        <p:nvCxnSpPr>
          <p:cNvPr id="328" name="直線コネクタ 327"/>
          <p:cNvCxnSpPr/>
          <p:nvPr/>
        </p:nvCxnSpPr>
        <p:spPr>
          <a:xfrm flipV="1">
            <a:off x="6048164" y="1448780"/>
            <a:ext cx="72008" cy="14401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テキスト ボックス 328"/>
          <p:cNvSpPr txBox="1"/>
          <p:nvPr/>
        </p:nvSpPr>
        <p:spPr>
          <a:xfrm>
            <a:off x="5508104" y="2960948"/>
            <a:ext cx="25202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ScaledRefLayerBottom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RightOffset</a:t>
            </a:r>
            <a:endParaRPr kumimoji="1" lang="ja-JP" altLang="en-US" sz="1200" dirty="0"/>
          </a:p>
        </p:txBody>
      </p:sp>
      <p:cxnSp>
        <p:nvCxnSpPr>
          <p:cNvPr id="330" name="直線コネクタ 329"/>
          <p:cNvCxnSpPr/>
          <p:nvPr/>
        </p:nvCxnSpPr>
        <p:spPr>
          <a:xfrm flipV="1">
            <a:off x="7776356" y="2780928"/>
            <a:ext cx="36004" cy="21602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正方形/長方形 229"/>
          <p:cNvSpPr/>
          <p:nvPr/>
        </p:nvSpPr>
        <p:spPr>
          <a:xfrm>
            <a:off x="791580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正方形/長方形 294"/>
          <p:cNvSpPr/>
          <p:nvPr/>
        </p:nvSpPr>
        <p:spPr>
          <a:xfrm>
            <a:off x="5508104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7" name="直線コネクタ 296"/>
          <p:cNvCxnSpPr/>
          <p:nvPr/>
        </p:nvCxnSpPr>
        <p:spPr>
          <a:xfrm flipH="1">
            <a:off x="5877048" y="1646608"/>
            <a:ext cx="72008" cy="2692699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直線コネクタ 297"/>
          <p:cNvCxnSpPr/>
          <p:nvPr/>
        </p:nvCxnSpPr>
        <p:spPr>
          <a:xfrm flipH="1">
            <a:off x="7308304" y="2708920"/>
            <a:ext cx="576000" cy="2412000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正方形/長方形 298"/>
          <p:cNvSpPr/>
          <p:nvPr/>
        </p:nvSpPr>
        <p:spPr>
          <a:xfrm>
            <a:off x="5944983" y="1623240"/>
            <a:ext cx="1944000" cy="108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正方形/長方形 306"/>
          <p:cNvSpPr/>
          <p:nvPr/>
        </p:nvSpPr>
        <p:spPr>
          <a:xfrm>
            <a:off x="3419872" y="5589240"/>
            <a:ext cx="540000" cy="36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正方形/長方形 308"/>
          <p:cNvSpPr/>
          <p:nvPr/>
        </p:nvSpPr>
        <p:spPr>
          <a:xfrm>
            <a:off x="3419872" y="5049180"/>
            <a:ext cx="540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正方形/長方形 309"/>
          <p:cNvSpPr/>
          <p:nvPr/>
        </p:nvSpPr>
        <p:spPr>
          <a:xfrm>
            <a:off x="791580" y="1124744"/>
            <a:ext cx="2880320" cy="216024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2" name="正方形/長方形 311"/>
          <p:cNvSpPr/>
          <p:nvPr/>
        </p:nvSpPr>
        <p:spPr>
          <a:xfrm>
            <a:off x="6228184" y="1844824"/>
            <a:ext cx="1440160" cy="72008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3" name="正方形/長方形 312"/>
          <p:cNvSpPr/>
          <p:nvPr/>
        </p:nvSpPr>
        <p:spPr>
          <a:xfrm>
            <a:off x="3419872" y="4509160"/>
            <a:ext cx="540000" cy="36000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4067944" y="4545124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EL picture</a:t>
            </a:r>
            <a:endParaRPr kumimoji="1" lang="ja-JP" altLang="en-US" sz="1200" dirty="0"/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4067944" y="5085184"/>
            <a:ext cx="86849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SRL picture</a:t>
            </a:r>
            <a:endParaRPr kumimoji="1" lang="ja-JP" altLang="en-US" sz="1200" dirty="0"/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4067944" y="5655907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BL picture</a:t>
            </a:r>
            <a:endParaRPr kumimoji="1" lang="ja-JP" altLang="en-US" sz="1200" dirty="0"/>
          </a:p>
        </p:txBody>
      </p:sp>
      <p:sp>
        <p:nvSpPr>
          <p:cNvPr id="322" name="正方形/長方形 321"/>
          <p:cNvSpPr/>
          <p:nvPr/>
        </p:nvSpPr>
        <p:spPr>
          <a:xfrm>
            <a:off x="3419872" y="6093296"/>
            <a:ext cx="540000" cy="36000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4067944" y="6159963"/>
            <a:ext cx="98070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Alt BL picture</a:t>
            </a:r>
            <a:endParaRPr kumimoji="1" lang="ja-JP" altLang="en-US" sz="1200" dirty="0"/>
          </a:p>
        </p:txBody>
      </p:sp>
      <p:sp>
        <p:nvSpPr>
          <p:cNvPr id="325" name="正方形/長方形 324"/>
          <p:cNvSpPr/>
          <p:nvPr/>
        </p:nvSpPr>
        <p:spPr>
          <a:xfrm>
            <a:off x="5868144" y="4401108"/>
            <a:ext cx="1440160" cy="72008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337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335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1026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negative reference layer offsets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cxnSp>
        <p:nvCxnSpPr>
          <p:cNvPr id="221" name="直線矢印コネクタ 220"/>
          <p:cNvCxnSpPr/>
          <p:nvPr/>
        </p:nvCxnSpPr>
        <p:spPr>
          <a:xfrm>
            <a:off x="5508104" y="5589240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テキスト ボックス 221"/>
          <p:cNvSpPr txBox="1"/>
          <p:nvPr/>
        </p:nvSpPr>
        <p:spPr>
          <a:xfrm>
            <a:off x="6264188" y="5589240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AltBLW1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508104" y="1052736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836712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cxnSp>
        <p:nvCxnSpPr>
          <p:cNvPr id="319" name="直線矢印コネクタ 318"/>
          <p:cNvCxnSpPr/>
          <p:nvPr/>
        </p:nvCxnSpPr>
        <p:spPr>
          <a:xfrm>
            <a:off x="5868144" y="5218633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64188" y="5182629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</a:t>
            </a:r>
          </a:p>
        </p:txBody>
      </p:sp>
      <p:cxnSp>
        <p:nvCxnSpPr>
          <p:cNvPr id="294" name="直線矢印コネクタ 293"/>
          <p:cNvCxnSpPr/>
          <p:nvPr/>
        </p:nvCxnSpPr>
        <p:spPr>
          <a:xfrm flipH="1" flipV="1">
            <a:off x="5544108" y="4041068"/>
            <a:ext cx="324036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直線矢印コネクタ 295"/>
          <p:cNvCxnSpPr/>
          <p:nvPr/>
        </p:nvCxnSpPr>
        <p:spPr>
          <a:xfrm>
            <a:off x="7320244" y="5133220"/>
            <a:ext cx="360040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テキスト ボックス 301"/>
          <p:cNvSpPr txBox="1"/>
          <p:nvPr/>
        </p:nvSpPr>
        <p:spPr>
          <a:xfrm>
            <a:off x="5832140" y="3609020"/>
            <a:ext cx="30963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accent2"/>
                </a:solidFill>
              </a:rPr>
              <a:t>(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RefLayerLeftOffset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, 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RefLayerTopOffset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05" name="直線コネクタ 304"/>
          <p:cNvCxnSpPr>
            <a:endCxn id="217" idx="3"/>
          </p:cNvCxnSpPr>
          <p:nvPr/>
        </p:nvCxnSpPr>
        <p:spPr>
          <a:xfrm flipV="1">
            <a:off x="5760132" y="3804486"/>
            <a:ext cx="180020" cy="34459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テキスト ボックス 307"/>
          <p:cNvSpPr txBox="1"/>
          <p:nvPr/>
        </p:nvSpPr>
        <p:spPr>
          <a:xfrm>
            <a:off x="5544108" y="5841268"/>
            <a:ext cx="32403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accent2"/>
                </a:solidFill>
              </a:rPr>
              <a:t>(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RefLayerRightOffset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, 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RefLayerBottomOffset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11" name="直線コネクタ 310"/>
          <p:cNvCxnSpPr/>
          <p:nvPr/>
        </p:nvCxnSpPr>
        <p:spPr>
          <a:xfrm flipV="1">
            <a:off x="7380312" y="5373216"/>
            <a:ext cx="108012" cy="4680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テキスト ボックス 325"/>
          <p:cNvSpPr txBox="1"/>
          <p:nvPr/>
        </p:nvSpPr>
        <p:spPr>
          <a:xfrm>
            <a:off x="5976156" y="1196752"/>
            <a:ext cx="22682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ScaledRefLayerTop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LeftOffset</a:t>
            </a:r>
            <a:endParaRPr kumimoji="1" lang="ja-JP" altLang="en-US" sz="1200" dirty="0"/>
          </a:p>
        </p:txBody>
      </p:sp>
      <p:cxnSp>
        <p:nvCxnSpPr>
          <p:cNvPr id="328" name="直線コネクタ 327"/>
          <p:cNvCxnSpPr/>
          <p:nvPr/>
        </p:nvCxnSpPr>
        <p:spPr>
          <a:xfrm flipV="1">
            <a:off x="6048164" y="1448780"/>
            <a:ext cx="72008" cy="14401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テキスト ボックス 328"/>
          <p:cNvSpPr txBox="1"/>
          <p:nvPr/>
        </p:nvSpPr>
        <p:spPr>
          <a:xfrm>
            <a:off x="5508104" y="2960948"/>
            <a:ext cx="25202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ScaledRefLayerBottom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RightOffset</a:t>
            </a:r>
            <a:endParaRPr kumimoji="1" lang="ja-JP" altLang="en-US" sz="1200" dirty="0"/>
          </a:p>
        </p:txBody>
      </p:sp>
      <p:cxnSp>
        <p:nvCxnSpPr>
          <p:cNvPr id="330" name="直線コネクタ 329"/>
          <p:cNvCxnSpPr/>
          <p:nvPr/>
        </p:nvCxnSpPr>
        <p:spPr>
          <a:xfrm flipV="1">
            <a:off x="7776356" y="2780928"/>
            <a:ext cx="36004" cy="21602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正方形/長方形 229"/>
          <p:cNvSpPr/>
          <p:nvPr/>
        </p:nvSpPr>
        <p:spPr>
          <a:xfrm>
            <a:off x="791580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正方形/長方形 292"/>
          <p:cNvSpPr/>
          <p:nvPr/>
        </p:nvSpPr>
        <p:spPr>
          <a:xfrm>
            <a:off x="5868144" y="4401108"/>
            <a:ext cx="1440160" cy="72008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正方形/長方形 299"/>
          <p:cNvSpPr/>
          <p:nvPr/>
        </p:nvSpPr>
        <p:spPr>
          <a:xfrm>
            <a:off x="5508104" y="1124744"/>
            <a:ext cx="2880320" cy="216024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1" name="直線矢印コネクタ 300"/>
          <p:cNvCxnSpPr/>
          <p:nvPr/>
        </p:nvCxnSpPr>
        <p:spPr>
          <a:xfrm flipH="1" flipV="1">
            <a:off x="5544108" y="116074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線矢印コネクタ 302"/>
          <p:cNvCxnSpPr/>
          <p:nvPr/>
        </p:nvCxnSpPr>
        <p:spPr>
          <a:xfrm>
            <a:off x="7704348" y="260090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正方形/長方形 313"/>
          <p:cNvSpPr/>
          <p:nvPr/>
        </p:nvSpPr>
        <p:spPr>
          <a:xfrm>
            <a:off x="791580" y="1124744"/>
            <a:ext cx="2880320" cy="216024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5" name="正方形/長方形 314"/>
          <p:cNvSpPr/>
          <p:nvPr/>
        </p:nvSpPr>
        <p:spPr>
          <a:xfrm>
            <a:off x="6228184" y="1844824"/>
            <a:ext cx="1440160" cy="72008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6" name="正方形/長方形 315"/>
          <p:cNvSpPr/>
          <p:nvPr/>
        </p:nvSpPr>
        <p:spPr>
          <a:xfrm>
            <a:off x="3419872" y="5589240"/>
            <a:ext cx="540000" cy="36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正方形/長方形 321"/>
          <p:cNvSpPr/>
          <p:nvPr/>
        </p:nvSpPr>
        <p:spPr>
          <a:xfrm>
            <a:off x="3419872" y="5049180"/>
            <a:ext cx="540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正方形/長方形 322"/>
          <p:cNvSpPr/>
          <p:nvPr/>
        </p:nvSpPr>
        <p:spPr>
          <a:xfrm>
            <a:off x="3419872" y="4509160"/>
            <a:ext cx="540000" cy="36000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4067944" y="4545124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EL picture</a:t>
            </a:r>
            <a:endParaRPr kumimoji="1" lang="ja-JP" altLang="en-US" sz="1200" dirty="0"/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4067944" y="5085184"/>
            <a:ext cx="86849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SRL picture</a:t>
            </a:r>
            <a:endParaRPr kumimoji="1" lang="ja-JP" altLang="en-US" sz="1200" dirty="0"/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4067944" y="5655907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BL picture</a:t>
            </a:r>
            <a:endParaRPr kumimoji="1" lang="ja-JP" altLang="en-US" sz="1200" dirty="0"/>
          </a:p>
        </p:txBody>
      </p:sp>
      <p:sp>
        <p:nvSpPr>
          <p:cNvPr id="332" name="正方形/長方形 331"/>
          <p:cNvSpPr/>
          <p:nvPr/>
        </p:nvSpPr>
        <p:spPr>
          <a:xfrm>
            <a:off x="3419872" y="6093296"/>
            <a:ext cx="540000" cy="36000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4067944" y="6159963"/>
            <a:ext cx="98070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Alt BL picture</a:t>
            </a:r>
            <a:endParaRPr kumimoji="1" lang="ja-JP" altLang="en-US" sz="1200" dirty="0"/>
          </a:p>
        </p:txBody>
      </p:sp>
      <p:sp>
        <p:nvSpPr>
          <p:cNvPr id="334" name="正方形/長方形 333"/>
          <p:cNvSpPr/>
          <p:nvPr/>
        </p:nvSpPr>
        <p:spPr>
          <a:xfrm>
            <a:off x="5508104" y="4041068"/>
            <a:ext cx="2160240" cy="144016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331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333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334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zero reference layer offsets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cxnSp>
        <p:nvCxnSpPr>
          <p:cNvPr id="221" name="直線矢印コネクタ 220"/>
          <p:cNvCxnSpPr/>
          <p:nvPr/>
        </p:nvCxnSpPr>
        <p:spPr>
          <a:xfrm>
            <a:off x="5508104" y="5589240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テキスト ボックス 221"/>
          <p:cNvSpPr txBox="1"/>
          <p:nvPr/>
        </p:nvSpPr>
        <p:spPr>
          <a:xfrm>
            <a:off x="6012160" y="5589240"/>
            <a:ext cx="13321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 = AltBLW1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508104" y="1052736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836712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sp>
        <p:nvSpPr>
          <p:cNvPr id="302" name="テキスト ボックス 301"/>
          <p:cNvSpPr txBox="1"/>
          <p:nvPr/>
        </p:nvSpPr>
        <p:spPr>
          <a:xfrm>
            <a:off x="5832140" y="3609020"/>
            <a:ext cx="30963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accent2"/>
                </a:solidFill>
              </a:rPr>
              <a:t>(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RefLayerLeftOffset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, 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RefLayerTopOffset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05" name="直線コネクタ 304"/>
          <p:cNvCxnSpPr>
            <a:endCxn id="217" idx="3"/>
          </p:cNvCxnSpPr>
          <p:nvPr/>
        </p:nvCxnSpPr>
        <p:spPr>
          <a:xfrm flipV="1">
            <a:off x="5760132" y="3804486"/>
            <a:ext cx="180020" cy="34459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テキスト ボックス 307"/>
          <p:cNvSpPr txBox="1"/>
          <p:nvPr/>
        </p:nvSpPr>
        <p:spPr>
          <a:xfrm>
            <a:off x="5544108" y="5841268"/>
            <a:ext cx="32403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accent2"/>
                </a:solidFill>
              </a:rPr>
              <a:t>(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RefLayerRightOffset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, 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RefLayerBottomOffset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11" name="直線コネクタ 310"/>
          <p:cNvCxnSpPr/>
          <p:nvPr/>
        </p:nvCxnSpPr>
        <p:spPr>
          <a:xfrm flipV="1">
            <a:off x="7380312" y="5373216"/>
            <a:ext cx="108012" cy="4680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線矢印コネクタ 320"/>
          <p:cNvCxnSpPr/>
          <p:nvPr/>
        </p:nvCxnSpPr>
        <p:spPr>
          <a:xfrm flipH="1" flipV="1">
            <a:off x="5544108" y="116074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直線矢印コネクタ 323"/>
          <p:cNvCxnSpPr/>
          <p:nvPr/>
        </p:nvCxnSpPr>
        <p:spPr>
          <a:xfrm>
            <a:off x="7704348" y="2564904"/>
            <a:ext cx="684076" cy="72008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テキスト ボックス 325"/>
          <p:cNvSpPr txBox="1"/>
          <p:nvPr/>
        </p:nvSpPr>
        <p:spPr>
          <a:xfrm>
            <a:off x="5976156" y="1196752"/>
            <a:ext cx="22682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ScaledRefLayerTop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LeftOffset</a:t>
            </a:r>
            <a:endParaRPr kumimoji="1" lang="ja-JP" altLang="en-US" sz="1200" dirty="0"/>
          </a:p>
        </p:txBody>
      </p:sp>
      <p:cxnSp>
        <p:nvCxnSpPr>
          <p:cNvPr id="328" name="直線コネクタ 327"/>
          <p:cNvCxnSpPr/>
          <p:nvPr/>
        </p:nvCxnSpPr>
        <p:spPr>
          <a:xfrm flipV="1">
            <a:off x="6048164" y="1448780"/>
            <a:ext cx="72008" cy="14401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テキスト ボックス 328"/>
          <p:cNvSpPr txBox="1"/>
          <p:nvPr/>
        </p:nvSpPr>
        <p:spPr>
          <a:xfrm>
            <a:off x="5508104" y="2960948"/>
            <a:ext cx="25202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ScaledRefLayerBottom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RightOffset</a:t>
            </a:r>
            <a:endParaRPr kumimoji="1" lang="ja-JP" altLang="en-US" sz="1200" dirty="0"/>
          </a:p>
        </p:txBody>
      </p:sp>
      <p:cxnSp>
        <p:nvCxnSpPr>
          <p:cNvPr id="330" name="直線コネクタ 329"/>
          <p:cNvCxnSpPr/>
          <p:nvPr/>
        </p:nvCxnSpPr>
        <p:spPr>
          <a:xfrm flipV="1">
            <a:off x="7776356" y="2780928"/>
            <a:ext cx="36004" cy="21602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正方形/長方形 229"/>
          <p:cNvSpPr/>
          <p:nvPr/>
        </p:nvSpPr>
        <p:spPr>
          <a:xfrm>
            <a:off x="791580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正方形/長方形 294"/>
          <p:cNvSpPr/>
          <p:nvPr/>
        </p:nvSpPr>
        <p:spPr>
          <a:xfrm>
            <a:off x="5508104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正方形/長方形 298"/>
          <p:cNvSpPr/>
          <p:nvPr/>
        </p:nvSpPr>
        <p:spPr>
          <a:xfrm>
            <a:off x="5508104" y="1124744"/>
            <a:ext cx="2880320" cy="216024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正方形/長方形 306"/>
          <p:cNvSpPr/>
          <p:nvPr/>
        </p:nvSpPr>
        <p:spPr>
          <a:xfrm>
            <a:off x="3419872" y="5589240"/>
            <a:ext cx="540000" cy="36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正方形/長方形 308"/>
          <p:cNvSpPr/>
          <p:nvPr/>
        </p:nvSpPr>
        <p:spPr>
          <a:xfrm>
            <a:off x="3419872" y="5049180"/>
            <a:ext cx="540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正方形/長方形 309"/>
          <p:cNvSpPr/>
          <p:nvPr/>
        </p:nvSpPr>
        <p:spPr>
          <a:xfrm>
            <a:off x="791580" y="1124744"/>
            <a:ext cx="2880320" cy="216024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2" name="正方形/長方形 311"/>
          <p:cNvSpPr/>
          <p:nvPr/>
        </p:nvSpPr>
        <p:spPr>
          <a:xfrm>
            <a:off x="6228184" y="1844824"/>
            <a:ext cx="1440160" cy="72008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3" name="正方形/長方形 312"/>
          <p:cNvSpPr/>
          <p:nvPr/>
        </p:nvSpPr>
        <p:spPr>
          <a:xfrm>
            <a:off x="3419872" y="4509160"/>
            <a:ext cx="540000" cy="36000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4067944" y="4545124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EL picture</a:t>
            </a:r>
            <a:endParaRPr kumimoji="1" lang="ja-JP" altLang="en-US" sz="1200" dirty="0"/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4067944" y="5085184"/>
            <a:ext cx="86849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SRL picture</a:t>
            </a:r>
            <a:endParaRPr kumimoji="1" lang="ja-JP" altLang="en-US" sz="1200" dirty="0"/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4067944" y="5655907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BL picture</a:t>
            </a:r>
            <a:endParaRPr kumimoji="1" lang="ja-JP" altLang="en-US" sz="1200" dirty="0"/>
          </a:p>
        </p:txBody>
      </p:sp>
      <p:sp>
        <p:nvSpPr>
          <p:cNvPr id="322" name="正方形/長方形 321"/>
          <p:cNvSpPr/>
          <p:nvPr/>
        </p:nvSpPr>
        <p:spPr>
          <a:xfrm>
            <a:off x="3419872" y="6093296"/>
            <a:ext cx="540000" cy="36000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4067944" y="6159963"/>
            <a:ext cx="98070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Alt BL picture</a:t>
            </a:r>
            <a:endParaRPr kumimoji="1" lang="ja-JP" altLang="en-US" sz="1200" dirty="0"/>
          </a:p>
        </p:txBody>
      </p:sp>
      <p:sp>
        <p:nvSpPr>
          <p:cNvPr id="325" name="正方形/長方形 324"/>
          <p:cNvSpPr/>
          <p:nvPr/>
        </p:nvSpPr>
        <p:spPr>
          <a:xfrm>
            <a:off x="5544108" y="4077072"/>
            <a:ext cx="2160240" cy="144016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Proposal:</a:t>
            </a:r>
          </a:p>
          <a:p>
            <a:pPr lvl="1"/>
            <a:r>
              <a:rPr lang="en-US" altLang="ja-JP" dirty="0" smtClean="0"/>
              <a:t> modifications on scale and reference position derivation to help sub-region extraction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SPS syntax to signal “reference layer offsets”</a:t>
            </a:r>
          </a:p>
          <a:p>
            <a:pPr lvl="2"/>
            <a:r>
              <a:rPr lang="en-US" altLang="ja-JP" dirty="0" smtClean="0"/>
              <a:t>change semantics of “scaled reference layer offsets”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scale and reference position derivation using “reference layer offsets” and “scaled reference layer offsets”</a:t>
            </a:r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Benefits:</a:t>
            </a:r>
            <a:endParaRPr lang="ja-JP" altLang="ja-JP" dirty="0" smtClean="0"/>
          </a:p>
          <a:p>
            <a:pPr lvl="1"/>
            <a:r>
              <a:rPr lang="en-US" altLang="ja-JP" dirty="0" smtClean="0"/>
              <a:t>achieves functionality to keep the same reconstructed pixel values before and after sub-region extraction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sub-region extraction in SHVC</a:t>
            </a:r>
          </a:p>
          <a:p>
            <a:pPr lvl="1"/>
            <a:r>
              <a:rPr lang="en-US" altLang="ja-JP" dirty="0" smtClean="0"/>
              <a:t>create bitstream corresponding to sub-region (ROI) by</a:t>
            </a:r>
          </a:p>
          <a:p>
            <a:pPr lvl="2"/>
            <a:r>
              <a:rPr lang="en-US" altLang="ja-JP" dirty="0" smtClean="0"/>
              <a:t>extracting VCL </a:t>
            </a:r>
            <a:r>
              <a:rPr lang="en-US" altLang="ja-JP" smtClean="0"/>
              <a:t>NAL Unit </a:t>
            </a:r>
            <a:r>
              <a:rPr lang="en-US" altLang="ja-JP" dirty="0" smtClean="0"/>
              <a:t>relating the sub-region</a:t>
            </a:r>
          </a:p>
          <a:p>
            <a:pPr lvl="2"/>
            <a:r>
              <a:rPr lang="en-US" altLang="ja-JP" dirty="0" smtClean="0"/>
              <a:t>rewriting PS and header information</a:t>
            </a:r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Problem</a:t>
            </a:r>
          </a:p>
          <a:p>
            <a:pPr lvl="1"/>
            <a:r>
              <a:rPr lang="en-US" altLang="ja-JP" dirty="0" smtClean="0"/>
              <a:t>cannot keep the same pixel value before and after extraction</a:t>
            </a:r>
          </a:p>
          <a:p>
            <a:pPr lvl="2"/>
            <a:r>
              <a:rPr lang="en-US" altLang="ja-JP" dirty="0" smtClean="0"/>
              <a:t>derived scale value could be different</a:t>
            </a:r>
          </a:p>
          <a:p>
            <a:pPr lvl="2"/>
            <a:r>
              <a:rPr lang="en-US" altLang="ja-JP" dirty="0" smtClean="0"/>
              <a:t>derived phase between EL and BL pixels could be different</a:t>
            </a:r>
          </a:p>
          <a:p>
            <a:pPr lvl="2">
              <a:buNone/>
            </a:pPr>
            <a:endParaRPr lang="en-US" altLang="ja-JP" dirty="0" smtClean="0"/>
          </a:p>
          <a:p>
            <a:pPr lvl="2">
              <a:buFont typeface="Wingdings"/>
              <a:buChar char="à"/>
            </a:pPr>
            <a:r>
              <a:rPr lang="en-US" altLang="ja-JP" dirty="0" smtClean="0">
                <a:sym typeface="Wingdings" pitchFamily="2" charset="2"/>
              </a:rPr>
              <a:t> it causes drift when decoding the extracted bitstream</a:t>
            </a:r>
          </a:p>
          <a:p>
            <a:pPr lvl="2">
              <a:buFont typeface="Wingdings"/>
              <a:buChar char="à"/>
            </a:pPr>
            <a:r>
              <a:rPr lang="en-US" altLang="ja-JP" dirty="0" smtClean="0"/>
              <a:t> slice data re-encoding will be required to avoid the drift</a:t>
            </a:r>
          </a:p>
          <a:p>
            <a:pPr lvl="1"/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222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293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294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Sub region extraction example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正方形/長方形 229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5" name="直線コネクタ 294"/>
          <p:cNvCxnSpPr/>
          <p:nvPr/>
        </p:nvCxnSpPr>
        <p:spPr>
          <a:xfrm flipH="1">
            <a:off x="5877048" y="1646608"/>
            <a:ext cx="72008" cy="2692699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1" name="直線コネクタ 300"/>
          <p:cNvCxnSpPr/>
          <p:nvPr/>
        </p:nvCxnSpPr>
        <p:spPr>
          <a:xfrm flipH="1">
            <a:off x="7308304" y="2708920"/>
            <a:ext cx="576000" cy="2412000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正方形/長方形 303"/>
          <p:cNvSpPr/>
          <p:nvPr/>
        </p:nvSpPr>
        <p:spPr>
          <a:xfrm>
            <a:off x="5944983" y="1623240"/>
            <a:ext cx="1944000" cy="108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976156" y="1556792"/>
            <a:ext cx="1908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1268760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cxnSp>
        <p:nvCxnSpPr>
          <p:cNvPr id="319" name="直線矢印コネクタ 318"/>
          <p:cNvCxnSpPr/>
          <p:nvPr/>
        </p:nvCxnSpPr>
        <p:spPr>
          <a:xfrm>
            <a:off x="5868144" y="5218633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64188" y="5182629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</a:t>
            </a:r>
          </a:p>
        </p:txBody>
      </p:sp>
      <p:sp>
        <p:nvSpPr>
          <p:cNvPr id="297" name="円/楕円 296"/>
          <p:cNvSpPr/>
          <p:nvPr/>
        </p:nvSpPr>
        <p:spPr>
          <a:xfrm>
            <a:off x="5856204" y="44012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円/楕円 298"/>
          <p:cNvSpPr/>
          <p:nvPr/>
        </p:nvSpPr>
        <p:spPr>
          <a:xfrm>
            <a:off x="5940152" y="16288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円/楕円 305"/>
          <p:cNvSpPr/>
          <p:nvPr/>
        </p:nvSpPr>
        <p:spPr>
          <a:xfrm>
            <a:off x="1151620" y="44012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円/楕円 306"/>
          <p:cNvSpPr/>
          <p:nvPr/>
        </p:nvSpPr>
        <p:spPr>
          <a:xfrm>
            <a:off x="1235568" y="1628800"/>
            <a:ext cx="108000" cy="108000"/>
          </a:xfrm>
          <a:prstGeom prst="ellipse">
            <a:avLst/>
          </a:prstGeom>
          <a:solidFill>
            <a:schemeClr val="accent2"/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9" name="直線コネクタ 308"/>
          <p:cNvCxnSpPr/>
          <p:nvPr/>
        </p:nvCxnSpPr>
        <p:spPr>
          <a:xfrm flipH="1">
            <a:off x="1163560" y="1694736"/>
            <a:ext cx="72008" cy="2692699"/>
          </a:xfrm>
          <a:prstGeom prst="line">
            <a:avLst/>
          </a:prstGeom>
          <a:ln>
            <a:solidFill>
              <a:schemeClr val="accent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テキスト ボックス 309"/>
          <p:cNvSpPr txBox="1"/>
          <p:nvPr/>
        </p:nvSpPr>
        <p:spPr>
          <a:xfrm>
            <a:off x="935596" y="152078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chemeClr val="accent3"/>
                </a:solidFill>
              </a:rPr>
              <a:t>A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863588" y="440110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>
                <a:solidFill>
                  <a:schemeClr val="accent3"/>
                </a:solidFill>
              </a:rPr>
              <a:t>B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5688124" y="152078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>
                <a:solidFill>
                  <a:schemeClr val="accent3"/>
                </a:solidFill>
              </a:rPr>
              <a:t>C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5616116" y="4401108"/>
            <a:ext cx="18331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n-US" altLang="ja-JP" sz="1200" b="1" dirty="0" smtClean="0">
                <a:solidFill>
                  <a:schemeClr val="accent3"/>
                </a:solidFill>
              </a:rPr>
              <a:t>D</a:t>
            </a:r>
            <a:endParaRPr kumimoji="1" lang="ja-JP" altLang="en-US" sz="1200" b="1" dirty="0">
              <a:solidFill>
                <a:schemeClr val="accent3"/>
              </a:solidFill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2159732" y="6057292"/>
            <a:ext cx="6516724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 Phase could be different from “A and B” to “C and D”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1600" dirty="0" smtClean="0"/>
              <a:t> </a:t>
            </a:r>
            <a:r>
              <a:rPr lang="en-US" altLang="ja-JP" sz="1600" dirty="0" smtClean="0"/>
              <a:t>Scale could be different (cf. “BLW0 / SRLW0” and “BLW1 / SRLW1”)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56176" y="4473116"/>
            <a:ext cx="814730" cy="490347"/>
          </a:xfrm>
          <a:prstGeom prst="rect">
            <a:avLst/>
          </a:prstGeom>
          <a:noFill/>
        </p:spPr>
      </p:pic>
      <p:pic>
        <p:nvPicPr>
          <p:cNvPr id="337" name="Picture 2" descr="C:\Program Files\Microsoft Office\MEDIA\CAGCAT10\j0305493.wmf"/>
          <p:cNvPicPr>
            <a:picLocks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17010" y="4473116"/>
            <a:ext cx="814730" cy="490347"/>
          </a:xfrm>
          <a:prstGeom prst="rect">
            <a:avLst/>
          </a:prstGeom>
          <a:noFill/>
        </p:spPr>
      </p:pic>
      <p:pic>
        <p:nvPicPr>
          <p:cNvPr id="335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655676" y="1844824"/>
            <a:ext cx="1080120" cy="663981"/>
          </a:xfrm>
          <a:prstGeom prst="rect">
            <a:avLst/>
          </a:prstGeom>
          <a:noFill/>
        </p:spPr>
      </p:pic>
      <p:pic>
        <p:nvPicPr>
          <p:cNvPr id="1026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72200" y="1844824"/>
            <a:ext cx="1080120" cy="66398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Reference layer offsets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7915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右矢印 46"/>
          <p:cNvSpPr/>
          <p:nvPr/>
        </p:nvSpPr>
        <p:spPr>
          <a:xfrm>
            <a:off x="4175956" y="2996952"/>
            <a:ext cx="792088" cy="792088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671900" y="3861048"/>
            <a:ext cx="1440160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altLang="ja-JP" sz="2000" dirty="0" smtClean="0"/>
              <a:t>extraction</a:t>
            </a:r>
            <a:endParaRPr kumimoji="1" lang="ja-JP" altLang="en-US" sz="20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83568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683568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7915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直線矢印コネクタ 139"/>
          <p:cNvCxnSpPr/>
          <p:nvPr/>
        </p:nvCxnSpPr>
        <p:spPr>
          <a:xfrm>
            <a:off x="791580" y="3392996"/>
            <a:ext cx="28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テキスト ボックス 140"/>
          <p:cNvSpPr txBox="1"/>
          <p:nvPr/>
        </p:nvSpPr>
        <p:spPr>
          <a:xfrm>
            <a:off x="1691680" y="3429000"/>
            <a:ext cx="1404156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ELW0 = SRLW0</a:t>
            </a:r>
          </a:p>
        </p:txBody>
      </p:sp>
      <p:cxnSp>
        <p:nvCxnSpPr>
          <p:cNvPr id="142" name="直線矢印コネクタ 141"/>
          <p:cNvCxnSpPr/>
          <p:nvPr/>
        </p:nvCxnSpPr>
        <p:spPr>
          <a:xfrm>
            <a:off x="791580" y="5661248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テキスト ボックス 142"/>
          <p:cNvSpPr txBox="1"/>
          <p:nvPr/>
        </p:nvSpPr>
        <p:spPr>
          <a:xfrm>
            <a:off x="1547664" y="5758693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BLW0</a:t>
            </a:r>
          </a:p>
        </p:txBody>
      </p:sp>
      <p:sp>
        <p:nvSpPr>
          <p:cNvPr id="95" name="正方形/長方形 94"/>
          <p:cNvSpPr/>
          <p:nvPr/>
        </p:nvSpPr>
        <p:spPr>
          <a:xfrm>
            <a:off x="11516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15116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187170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23174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259178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295182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3311860" y="11247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7915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11516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15116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87170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223174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259178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正方形/長方形 145"/>
          <p:cNvSpPr/>
          <p:nvPr/>
        </p:nvSpPr>
        <p:spPr>
          <a:xfrm>
            <a:off x="295182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正方形/長方形 151"/>
          <p:cNvSpPr/>
          <p:nvPr/>
        </p:nvSpPr>
        <p:spPr>
          <a:xfrm>
            <a:off x="3311860" y="148478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正方形/長方形 159"/>
          <p:cNvSpPr/>
          <p:nvPr/>
        </p:nvSpPr>
        <p:spPr>
          <a:xfrm>
            <a:off x="7915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正方形/長方形 160"/>
          <p:cNvSpPr/>
          <p:nvPr/>
        </p:nvSpPr>
        <p:spPr>
          <a:xfrm>
            <a:off x="11516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正方形/長方形 161"/>
          <p:cNvSpPr/>
          <p:nvPr/>
        </p:nvSpPr>
        <p:spPr>
          <a:xfrm>
            <a:off x="15116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187170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23174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正方形/長方形 164"/>
          <p:cNvSpPr/>
          <p:nvPr/>
        </p:nvSpPr>
        <p:spPr>
          <a:xfrm>
            <a:off x="259178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正方形/長方形 165"/>
          <p:cNvSpPr/>
          <p:nvPr/>
        </p:nvSpPr>
        <p:spPr>
          <a:xfrm>
            <a:off x="295182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正方形/長方形 166"/>
          <p:cNvSpPr/>
          <p:nvPr/>
        </p:nvSpPr>
        <p:spPr>
          <a:xfrm>
            <a:off x="3311860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正方形/長方形 167"/>
          <p:cNvSpPr/>
          <p:nvPr/>
        </p:nvSpPr>
        <p:spPr>
          <a:xfrm>
            <a:off x="7915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正方形/長方形 168"/>
          <p:cNvSpPr/>
          <p:nvPr/>
        </p:nvSpPr>
        <p:spPr>
          <a:xfrm>
            <a:off x="11516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正方形/長方形 169"/>
          <p:cNvSpPr/>
          <p:nvPr/>
        </p:nvSpPr>
        <p:spPr>
          <a:xfrm>
            <a:off x="15116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正方形/長方形 170"/>
          <p:cNvSpPr/>
          <p:nvPr/>
        </p:nvSpPr>
        <p:spPr>
          <a:xfrm>
            <a:off x="187170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正方形/長方形 171"/>
          <p:cNvSpPr/>
          <p:nvPr/>
        </p:nvSpPr>
        <p:spPr>
          <a:xfrm>
            <a:off x="223174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正方形/長方形 172"/>
          <p:cNvSpPr/>
          <p:nvPr/>
        </p:nvSpPr>
        <p:spPr>
          <a:xfrm>
            <a:off x="259178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正方形/長方形 173"/>
          <p:cNvSpPr/>
          <p:nvPr/>
        </p:nvSpPr>
        <p:spPr>
          <a:xfrm>
            <a:off x="295182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正方形/長方形 174"/>
          <p:cNvSpPr/>
          <p:nvPr/>
        </p:nvSpPr>
        <p:spPr>
          <a:xfrm>
            <a:off x="3311860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正方形/長方形 175"/>
          <p:cNvSpPr/>
          <p:nvPr/>
        </p:nvSpPr>
        <p:spPr>
          <a:xfrm>
            <a:off x="7915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正方形/長方形 176"/>
          <p:cNvSpPr/>
          <p:nvPr/>
        </p:nvSpPr>
        <p:spPr>
          <a:xfrm>
            <a:off x="11516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/>
          <p:cNvSpPr/>
          <p:nvPr/>
        </p:nvSpPr>
        <p:spPr>
          <a:xfrm>
            <a:off x="15116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正方形/長方形 178"/>
          <p:cNvSpPr/>
          <p:nvPr/>
        </p:nvSpPr>
        <p:spPr>
          <a:xfrm>
            <a:off x="187170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正方形/長方形 179"/>
          <p:cNvSpPr/>
          <p:nvPr/>
        </p:nvSpPr>
        <p:spPr>
          <a:xfrm>
            <a:off x="223174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正方形/長方形 180"/>
          <p:cNvSpPr/>
          <p:nvPr/>
        </p:nvSpPr>
        <p:spPr>
          <a:xfrm>
            <a:off x="259178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正方形/長方形 181"/>
          <p:cNvSpPr/>
          <p:nvPr/>
        </p:nvSpPr>
        <p:spPr>
          <a:xfrm>
            <a:off x="295182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正方形/長方形 182"/>
          <p:cNvSpPr/>
          <p:nvPr/>
        </p:nvSpPr>
        <p:spPr>
          <a:xfrm>
            <a:off x="3311860" y="256490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/>
          <p:cNvSpPr/>
          <p:nvPr/>
        </p:nvSpPr>
        <p:spPr>
          <a:xfrm>
            <a:off x="7915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/>
          <p:cNvSpPr/>
          <p:nvPr/>
        </p:nvSpPr>
        <p:spPr>
          <a:xfrm>
            <a:off x="11516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/>
          <p:cNvSpPr/>
          <p:nvPr/>
        </p:nvSpPr>
        <p:spPr>
          <a:xfrm>
            <a:off x="15116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/>
          <p:cNvSpPr/>
          <p:nvPr/>
        </p:nvSpPr>
        <p:spPr>
          <a:xfrm>
            <a:off x="187170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正方形/長方形 187"/>
          <p:cNvSpPr/>
          <p:nvPr/>
        </p:nvSpPr>
        <p:spPr>
          <a:xfrm>
            <a:off x="223174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259178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正方形/長方形 189"/>
          <p:cNvSpPr/>
          <p:nvPr/>
        </p:nvSpPr>
        <p:spPr>
          <a:xfrm>
            <a:off x="295182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正方形/長方形 190"/>
          <p:cNvSpPr/>
          <p:nvPr/>
        </p:nvSpPr>
        <p:spPr>
          <a:xfrm>
            <a:off x="3311860" y="292494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正方形/長方形 191"/>
          <p:cNvSpPr/>
          <p:nvPr/>
        </p:nvSpPr>
        <p:spPr>
          <a:xfrm>
            <a:off x="115162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正方形/長方形 192"/>
          <p:cNvSpPr/>
          <p:nvPr/>
        </p:nvSpPr>
        <p:spPr>
          <a:xfrm>
            <a:off x="151166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正方形/長方形 193"/>
          <p:cNvSpPr/>
          <p:nvPr/>
        </p:nvSpPr>
        <p:spPr>
          <a:xfrm>
            <a:off x="187170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正方形/長方形 194"/>
          <p:cNvSpPr/>
          <p:nvPr/>
        </p:nvSpPr>
        <p:spPr>
          <a:xfrm>
            <a:off x="223174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正方形/長方形 195"/>
          <p:cNvSpPr/>
          <p:nvPr/>
        </p:nvSpPr>
        <p:spPr>
          <a:xfrm>
            <a:off x="2591780" y="404106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正方形/長方形 196"/>
          <p:cNvSpPr/>
          <p:nvPr/>
        </p:nvSpPr>
        <p:spPr>
          <a:xfrm>
            <a:off x="7915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正方形/長方形 197"/>
          <p:cNvSpPr/>
          <p:nvPr/>
        </p:nvSpPr>
        <p:spPr>
          <a:xfrm>
            <a:off x="115162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151166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187170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正方形/長方形 200"/>
          <p:cNvSpPr/>
          <p:nvPr/>
        </p:nvSpPr>
        <p:spPr>
          <a:xfrm>
            <a:off x="223174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正方形/長方形 201"/>
          <p:cNvSpPr/>
          <p:nvPr/>
        </p:nvSpPr>
        <p:spPr>
          <a:xfrm>
            <a:off x="2591780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正方形/長方形 202"/>
          <p:cNvSpPr/>
          <p:nvPr/>
        </p:nvSpPr>
        <p:spPr>
          <a:xfrm>
            <a:off x="7915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正方形/長方形 203"/>
          <p:cNvSpPr/>
          <p:nvPr/>
        </p:nvSpPr>
        <p:spPr>
          <a:xfrm>
            <a:off x="115162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正方形/長方形 204"/>
          <p:cNvSpPr/>
          <p:nvPr/>
        </p:nvSpPr>
        <p:spPr>
          <a:xfrm>
            <a:off x="151166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正方形/長方形 205"/>
          <p:cNvSpPr/>
          <p:nvPr/>
        </p:nvSpPr>
        <p:spPr>
          <a:xfrm>
            <a:off x="187170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正方形/長方形 206"/>
          <p:cNvSpPr/>
          <p:nvPr/>
        </p:nvSpPr>
        <p:spPr>
          <a:xfrm>
            <a:off x="223174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正方形/長方形 207"/>
          <p:cNvSpPr/>
          <p:nvPr/>
        </p:nvSpPr>
        <p:spPr>
          <a:xfrm>
            <a:off x="2591780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正方形/長方形 208"/>
          <p:cNvSpPr/>
          <p:nvPr/>
        </p:nvSpPr>
        <p:spPr>
          <a:xfrm>
            <a:off x="7915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正方形/長方形 209"/>
          <p:cNvSpPr/>
          <p:nvPr/>
        </p:nvSpPr>
        <p:spPr>
          <a:xfrm>
            <a:off x="115162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正方形/長方形 210"/>
          <p:cNvSpPr/>
          <p:nvPr/>
        </p:nvSpPr>
        <p:spPr>
          <a:xfrm>
            <a:off x="151166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正方形/長方形 211"/>
          <p:cNvSpPr/>
          <p:nvPr/>
        </p:nvSpPr>
        <p:spPr>
          <a:xfrm>
            <a:off x="187170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正方形/長方形 212"/>
          <p:cNvSpPr/>
          <p:nvPr/>
        </p:nvSpPr>
        <p:spPr>
          <a:xfrm>
            <a:off x="223174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正方形/長方形 213"/>
          <p:cNvSpPr/>
          <p:nvPr/>
        </p:nvSpPr>
        <p:spPr>
          <a:xfrm>
            <a:off x="2591780" y="512118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正方形/長方形 214"/>
          <p:cNvSpPr/>
          <p:nvPr/>
        </p:nvSpPr>
        <p:spPr>
          <a:xfrm>
            <a:off x="55081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テキスト ボックス 215"/>
          <p:cNvSpPr txBox="1"/>
          <p:nvPr/>
        </p:nvSpPr>
        <p:spPr>
          <a:xfrm>
            <a:off x="5436096" y="692696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EL</a:t>
            </a:r>
            <a:endParaRPr kumimoji="1" lang="ja-JP" altLang="en-US" sz="1200" b="1" dirty="0"/>
          </a:p>
        </p:txBody>
      </p:sp>
      <p:sp>
        <p:nvSpPr>
          <p:cNvPr id="217" name="テキスト ボックス 216"/>
          <p:cNvSpPr txBox="1"/>
          <p:nvPr/>
        </p:nvSpPr>
        <p:spPr>
          <a:xfrm>
            <a:off x="5400092" y="3645024"/>
            <a:ext cx="54006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b="1" dirty="0" smtClean="0"/>
              <a:t>BL</a:t>
            </a:r>
            <a:endParaRPr kumimoji="1" lang="ja-JP" altLang="en-US" sz="1200" b="1" dirty="0"/>
          </a:p>
        </p:txBody>
      </p:sp>
      <p:sp>
        <p:nvSpPr>
          <p:cNvPr id="218" name="正方形/長方形 217"/>
          <p:cNvSpPr/>
          <p:nvPr/>
        </p:nvSpPr>
        <p:spPr>
          <a:xfrm>
            <a:off x="55081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6228184" y="2636912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6660232" y="2672916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ELW1</a:t>
            </a:r>
          </a:p>
        </p:txBody>
      </p:sp>
      <p:cxnSp>
        <p:nvCxnSpPr>
          <p:cNvPr id="221" name="直線矢印コネクタ 220"/>
          <p:cNvCxnSpPr/>
          <p:nvPr/>
        </p:nvCxnSpPr>
        <p:spPr>
          <a:xfrm>
            <a:off x="5508104" y="5589240"/>
            <a:ext cx="216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テキスト ボックス 221"/>
          <p:cNvSpPr txBox="1"/>
          <p:nvPr/>
        </p:nvSpPr>
        <p:spPr>
          <a:xfrm>
            <a:off x="6264188" y="5589240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AltBLW1</a:t>
            </a:r>
          </a:p>
        </p:txBody>
      </p:sp>
      <p:sp>
        <p:nvSpPr>
          <p:cNvPr id="223" name="正方形/長方形 222"/>
          <p:cNvSpPr/>
          <p:nvPr/>
        </p:nvSpPr>
        <p:spPr>
          <a:xfrm>
            <a:off x="58681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正方形/長方形 223"/>
          <p:cNvSpPr/>
          <p:nvPr/>
        </p:nvSpPr>
        <p:spPr>
          <a:xfrm>
            <a:off x="62281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正方形/長方形 224"/>
          <p:cNvSpPr/>
          <p:nvPr/>
        </p:nvSpPr>
        <p:spPr>
          <a:xfrm>
            <a:off x="658822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正方形/長方形 225"/>
          <p:cNvSpPr/>
          <p:nvPr/>
        </p:nvSpPr>
        <p:spPr>
          <a:xfrm>
            <a:off x="694826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正方形/長方形 226"/>
          <p:cNvSpPr/>
          <p:nvPr/>
        </p:nvSpPr>
        <p:spPr>
          <a:xfrm>
            <a:off x="730830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正方形/長方形 227"/>
          <p:cNvSpPr/>
          <p:nvPr/>
        </p:nvSpPr>
        <p:spPr>
          <a:xfrm>
            <a:off x="766834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正方形/長方形 228"/>
          <p:cNvSpPr/>
          <p:nvPr/>
        </p:nvSpPr>
        <p:spPr>
          <a:xfrm>
            <a:off x="8028384" y="11247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正方形/長方形 230"/>
          <p:cNvSpPr/>
          <p:nvPr/>
        </p:nvSpPr>
        <p:spPr>
          <a:xfrm>
            <a:off x="58681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正方形/長方形 231"/>
          <p:cNvSpPr/>
          <p:nvPr/>
        </p:nvSpPr>
        <p:spPr>
          <a:xfrm>
            <a:off x="62281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正方形/長方形 232"/>
          <p:cNvSpPr/>
          <p:nvPr/>
        </p:nvSpPr>
        <p:spPr>
          <a:xfrm>
            <a:off x="658822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正方形/長方形 233"/>
          <p:cNvSpPr/>
          <p:nvPr/>
        </p:nvSpPr>
        <p:spPr>
          <a:xfrm>
            <a:off x="694826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正方形/長方形 234"/>
          <p:cNvSpPr/>
          <p:nvPr/>
        </p:nvSpPr>
        <p:spPr>
          <a:xfrm>
            <a:off x="73083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/>
          <p:cNvSpPr/>
          <p:nvPr/>
        </p:nvSpPr>
        <p:spPr>
          <a:xfrm>
            <a:off x="766834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正方形/長方形 236"/>
          <p:cNvSpPr/>
          <p:nvPr/>
        </p:nvSpPr>
        <p:spPr>
          <a:xfrm>
            <a:off x="802838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正方形/長方形 237"/>
          <p:cNvSpPr/>
          <p:nvPr/>
        </p:nvSpPr>
        <p:spPr>
          <a:xfrm>
            <a:off x="550810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正方形/長方形 238"/>
          <p:cNvSpPr/>
          <p:nvPr/>
        </p:nvSpPr>
        <p:spPr>
          <a:xfrm>
            <a:off x="58681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正方形/長方形 243"/>
          <p:cNvSpPr/>
          <p:nvPr/>
        </p:nvSpPr>
        <p:spPr>
          <a:xfrm>
            <a:off x="766834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正方形/長方形 244"/>
          <p:cNvSpPr/>
          <p:nvPr/>
        </p:nvSpPr>
        <p:spPr>
          <a:xfrm>
            <a:off x="8028384" y="184482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正方形/長方形 245"/>
          <p:cNvSpPr/>
          <p:nvPr/>
        </p:nvSpPr>
        <p:spPr>
          <a:xfrm>
            <a:off x="550810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正方形/長方形 246"/>
          <p:cNvSpPr/>
          <p:nvPr/>
        </p:nvSpPr>
        <p:spPr>
          <a:xfrm>
            <a:off x="58681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正方形/長方形 251"/>
          <p:cNvSpPr/>
          <p:nvPr/>
        </p:nvSpPr>
        <p:spPr>
          <a:xfrm>
            <a:off x="766834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/>
          <p:cNvSpPr/>
          <p:nvPr/>
        </p:nvSpPr>
        <p:spPr>
          <a:xfrm>
            <a:off x="8028384" y="220486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正方形/長方形 253"/>
          <p:cNvSpPr/>
          <p:nvPr/>
        </p:nvSpPr>
        <p:spPr>
          <a:xfrm>
            <a:off x="55081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正方形/長方形 254"/>
          <p:cNvSpPr/>
          <p:nvPr/>
        </p:nvSpPr>
        <p:spPr>
          <a:xfrm>
            <a:off x="58681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正方形/長方形 255"/>
          <p:cNvSpPr/>
          <p:nvPr/>
        </p:nvSpPr>
        <p:spPr>
          <a:xfrm>
            <a:off x="62281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正方形/長方形 256"/>
          <p:cNvSpPr/>
          <p:nvPr/>
        </p:nvSpPr>
        <p:spPr>
          <a:xfrm>
            <a:off x="658822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正方形/長方形 257"/>
          <p:cNvSpPr/>
          <p:nvPr/>
        </p:nvSpPr>
        <p:spPr>
          <a:xfrm>
            <a:off x="694826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正方形/長方形 258"/>
          <p:cNvSpPr/>
          <p:nvPr/>
        </p:nvSpPr>
        <p:spPr>
          <a:xfrm>
            <a:off x="730830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正方形/長方形 259"/>
          <p:cNvSpPr/>
          <p:nvPr/>
        </p:nvSpPr>
        <p:spPr>
          <a:xfrm>
            <a:off x="766834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正方形/長方形 260"/>
          <p:cNvSpPr/>
          <p:nvPr/>
        </p:nvSpPr>
        <p:spPr>
          <a:xfrm>
            <a:off x="8028384" y="256490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正方形/長方形 261"/>
          <p:cNvSpPr/>
          <p:nvPr/>
        </p:nvSpPr>
        <p:spPr>
          <a:xfrm>
            <a:off x="55081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正方形/長方形 262"/>
          <p:cNvSpPr/>
          <p:nvPr/>
        </p:nvSpPr>
        <p:spPr>
          <a:xfrm>
            <a:off x="58681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正方形/長方形 263"/>
          <p:cNvSpPr/>
          <p:nvPr/>
        </p:nvSpPr>
        <p:spPr>
          <a:xfrm>
            <a:off x="62281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正方形/長方形 264"/>
          <p:cNvSpPr/>
          <p:nvPr/>
        </p:nvSpPr>
        <p:spPr>
          <a:xfrm>
            <a:off x="658822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正方形/長方形 265"/>
          <p:cNvSpPr/>
          <p:nvPr/>
        </p:nvSpPr>
        <p:spPr>
          <a:xfrm>
            <a:off x="694826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正方形/長方形 266"/>
          <p:cNvSpPr/>
          <p:nvPr/>
        </p:nvSpPr>
        <p:spPr>
          <a:xfrm>
            <a:off x="730830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正方形/長方形 267"/>
          <p:cNvSpPr/>
          <p:nvPr/>
        </p:nvSpPr>
        <p:spPr>
          <a:xfrm>
            <a:off x="766834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正方形/長方形 268"/>
          <p:cNvSpPr/>
          <p:nvPr/>
        </p:nvSpPr>
        <p:spPr>
          <a:xfrm>
            <a:off x="8028384" y="292494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正方形/長方形 269"/>
          <p:cNvSpPr/>
          <p:nvPr/>
        </p:nvSpPr>
        <p:spPr>
          <a:xfrm>
            <a:off x="586814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正方形/長方形 270"/>
          <p:cNvSpPr/>
          <p:nvPr/>
        </p:nvSpPr>
        <p:spPr>
          <a:xfrm>
            <a:off x="622818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正方形/長方形 271"/>
          <p:cNvSpPr/>
          <p:nvPr/>
        </p:nvSpPr>
        <p:spPr>
          <a:xfrm>
            <a:off x="658822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正方形/長方形 272"/>
          <p:cNvSpPr/>
          <p:nvPr/>
        </p:nvSpPr>
        <p:spPr>
          <a:xfrm>
            <a:off x="694826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正方形/長方形 273"/>
          <p:cNvSpPr/>
          <p:nvPr/>
        </p:nvSpPr>
        <p:spPr>
          <a:xfrm>
            <a:off x="7308304" y="404106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正方形/長方形 274"/>
          <p:cNvSpPr/>
          <p:nvPr/>
        </p:nvSpPr>
        <p:spPr>
          <a:xfrm>
            <a:off x="55081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正方形/長方形 279"/>
          <p:cNvSpPr/>
          <p:nvPr/>
        </p:nvSpPr>
        <p:spPr>
          <a:xfrm>
            <a:off x="7308304" y="440110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正方形/長方形 280"/>
          <p:cNvSpPr/>
          <p:nvPr/>
        </p:nvSpPr>
        <p:spPr>
          <a:xfrm>
            <a:off x="55081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正方形/長方形 285"/>
          <p:cNvSpPr/>
          <p:nvPr/>
        </p:nvSpPr>
        <p:spPr>
          <a:xfrm>
            <a:off x="7308304" y="476114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正方形/長方形 286"/>
          <p:cNvSpPr/>
          <p:nvPr/>
        </p:nvSpPr>
        <p:spPr>
          <a:xfrm>
            <a:off x="55081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正方形/長方形 287"/>
          <p:cNvSpPr/>
          <p:nvPr/>
        </p:nvSpPr>
        <p:spPr>
          <a:xfrm>
            <a:off x="586814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正方形/長方形 288"/>
          <p:cNvSpPr/>
          <p:nvPr/>
        </p:nvSpPr>
        <p:spPr>
          <a:xfrm>
            <a:off x="622818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0" name="正方形/長方形 289"/>
          <p:cNvSpPr/>
          <p:nvPr/>
        </p:nvSpPr>
        <p:spPr>
          <a:xfrm>
            <a:off x="658822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1" name="正方形/長方形 290"/>
          <p:cNvSpPr/>
          <p:nvPr/>
        </p:nvSpPr>
        <p:spPr>
          <a:xfrm>
            <a:off x="694826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正方形/長方形 291"/>
          <p:cNvSpPr/>
          <p:nvPr/>
        </p:nvSpPr>
        <p:spPr>
          <a:xfrm>
            <a:off x="7308304" y="5121188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正方形/長方形 239"/>
          <p:cNvSpPr/>
          <p:nvPr/>
        </p:nvSpPr>
        <p:spPr>
          <a:xfrm>
            <a:off x="622818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正方形/長方形 240"/>
          <p:cNvSpPr/>
          <p:nvPr/>
        </p:nvSpPr>
        <p:spPr>
          <a:xfrm>
            <a:off x="658822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正方形/長方形 241"/>
          <p:cNvSpPr/>
          <p:nvPr/>
        </p:nvSpPr>
        <p:spPr>
          <a:xfrm>
            <a:off x="694826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正方形/長方形 242"/>
          <p:cNvSpPr/>
          <p:nvPr/>
        </p:nvSpPr>
        <p:spPr>
          <a:xfrm>
            <a:off x="7308304" y="184482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正方形/長方形 247"/>
          <p:cNvSpPr/>
          <p:nvPr/>
        </p:nvSpPr>
        <p:spPr>
          <a:xfrm>
            <a:off x="622818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正方形/長方形 248"/>
          <p:cNvSpPr/>
          <p:nvPr/>
        </p:nvSpPr>
        <p:spPr>
          <a:xfrm>
            <a:off x="658822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正方形/長方形 249"/>
          <p:cNvSpPr/>
          <p:nvPr/>
        </p:nvSpPr>
        <p:spPr>
          <a:xfrm>
            <a:off x="694826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正方形/長方形 250"/>
          <p:cNvSpPr/>
          <p:nvPr/>
        </p:nvSpPr>
        <p:spPr>
          <a:xfrm>
            <a:off x="7308304" y="2204864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正方形/長方形 275"/>
          <p:cNvSpPr/>
          <p:nvPr/>
        </p:nvSpPr>
        <p:spPr>
          <a:xfrm>
            <a:off x="586814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正方形/長方形 276"/>
          <p:cNvSpPr/>
          <p:nvPr/>
        </p:nvSpPr>
        <p:spPr>
          <a:xfrm>
            <a:off x="622818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正方形/長方形 277"/>
          <p:cNvSpPr/>
          <p:nvPr/>
        </p:nvSpPr>
        <p:spPr>
          <a:xfrm>
            <a:off x="658822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正方形/長方形 278"/>
          <p:cNvSpPr/>
          <p:nvPr/>
        </p:nvSpPr>
        <p:spPr>
          <a:xfrm>
            <a:off x="6948264" y="440110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正方形/長方形 281"/>
          <p:cNvSpPr/>
          <p:nvPr/>
        </p:nvSpPr>
        <p:spPr>
          <a:xfrm>
            <a:off x="586814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正方形/長方形 282"/>
          <p:cNvSpPr/>
          <p:nvPr/>
        </p:nvSpPr>
        <p:spPr>
          <a:xfrm>
            <a:off x="622818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正方形/長方形 283"/>
          <p:cNvSpPr/>
          <p:nvPr/>
        </p:nvSpPr>
        <p:spPr>
          <a:xfrm>
            <a:off x="658822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正方形/長方形 284"/>
          <p:cNvSpPr/>
          <p:nvPr/>
        </p:nvSpPr>
        <p:spPr>
          <a:xfrm>
            <a:off x="6948264" y="4761148"/>
            <a:ext cx="360000" cy="360000"/>
          </a:xfrm>
          <a:prstGeom prst="rect">
            <a:avLst/>
          </a:prstGeom>
          <a:noFill/>
          <a:ln w="19050"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508104" y="1052736"/>
            <a:ext cx="284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テキスト ボックス 317"/>
          <p:cNvSpPr txBox="1"/>
          <p:nvPr/>
        </p:nvSpPr>
        <p:spPr>
          <a:xfrm>
            <a:off x="6660232" y="836712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SRLW1</a:t>
            </a:r>
          </a:p>
        </p:txBody>
      </p:sp>
      <p:cxnSp>
        <p:nvCxnSpPr>
          <p:cNvPr id="319" name="直線矢印コネクタ 318"/>
          <p:cNvCxnSpPr/>
          <p:nvPr/>
        </p:nvCxnSpPr>
        <p:spPr>
          <a:xfrm>
            <a:off x="5868144" y="5218633"/>
            <a:ext cx="14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64188" y="5182629"/>
            <a:ext cx="828092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000" dirty="0" smtClean="0"/>
              <a:t>BLW1</a:t>
            </a:r>
          </a:p>
        </p:txBody>
      </p:sp>
      <p:cxnSp>
        <p:nvCxnSpPr>
          <p:cNvPr id="294" name="直線矢印コネクタ 293"/>
          <p:cNvCxnSpPr/>
          <p:nvPr/>
        </p:nvCxnSpPr>
        <p:spPr>
          <a:xfrm flipH="1" flipV="1">
            <a:off x="5544108" y="4041068"/>
            <a:ext cx="324036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直線矢印コネクタ 295"/>
          <p:cNvCxnSpPr/>
          <p:nvPr/>
        </p:nvCxnSpPr>
        <p:spPr>
          <a:xfrm>
            <a:off x="7320244" y="5133220"/>
            <a:ext cx="360040" cy="324036"/>
          </a:xfrm>
          <a:prstGeom prst="straightConnector1">
            <a:avLst/>
          </a:prstGeom>
          <a:ln w="19050">
            <a:solidFill>
              <a:schemeClr val="accent2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2" name="テキスト ボックス 301"/>
          <p:cNvSpPr txBox="1"/>
          <p:nvPr/>
        </p:nvSpPr>
        <p:spPr>
          <a:xfrm>
            <a:off x="5832140" y="3609020"/>
            <a:ext cx="3096344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RefLayerLeft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/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TopOffset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 (negative value)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05" name="直線コネクタ 304"/>
          <p:cNvCxnSpPr>
            <a:endCxn id="217" idx="3"/>
          </p:cNvCxnSpPr>
          <p:nvPr/>
        </p:nvCxnSpPr>
        <p:spPr>
          <a:xfrm flipV="1">
            <a:off x="5760132" y="3804486"/>
            <a:ext cx="180020" cy="34459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テキスト ボックス 307"/>
          <p:cNvSpPr txBox="1"/>
          <p:nvPr/>
        </p:nvSpPr>
        <p:spPr>
          <a:xfrm>
            <a:off x="5544108" y="5841268"/>
            <a:ext cx="324036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>
                <a:solidFill>
                  <a:schemeClr val="accent2"/>
                </a:solidFill>
              </a:rPr>
              <a:t>RefLayerRight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/</a:t>
            </a:r>
            <a:r>
              <a:rPr kumimoji="1" lang="en-US" altLang="ja-JP" sz="1200" dirty="0" err="1" smtClean="0">
                <a:solidFill>
                  <a:schemeClr val="accent2"/>
                </a:solidFill>
              </a:rPr>
              <a:t>BottomOffset</a:t>
            </a:r>
            <a:r>
              <a:rPr kumimoji="1" lang="en-US" altLang="ja-JP" sz="1200" dirty="0" smtClean="0">
                <a:solidFill>
                  <a:schemeClr val="accent2"/>
                </a:solidFill>
              </a:rPr>
              <a:t> (negative value)</a:t>
            </a:r>
            <a:endParaRPr kumimoji="1" lang="ja-JP" altLang="en-US" sz="1200" dirty="0">
              <a:solidFill>
                <a:schemeClr val="accent2"/>
              </a:solidFill>
            </a:endParaRPr>
          </a:p>
        </p:txBody>
      </p:sp>
      <p:cxnSp>
        <p:nvCxnSpPr>
          <p:cNvPr id="311" name="直線コネクタ 310"/>
          <p:cNvCxnSpPr/>
          <p:nvPr/>
        </p:nvCxnSpPr>
        <p:spPr>
          <a:xfrm flipV="1">
            <a:off x="7380312" y="5373216"/>
            <a:ext cx="108012" cy="46805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テキスト ボックス 325"/>
          <p:cNvSpPr txBox="1"/>
          <p:nvPr/>
        </p:nvSpPr>
        <p:spPr>
          <a:xfrm>
            <a:off x="5976156" y="1196752"/>
            <a:ext cx="22682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ScaledRefLayerTop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LeftOffset</a:t>
            </a:r>
            <a:endParaRPr kumimoji="1" lang="ja-JP" altLang="en-US" sz="1200" dirty="0"/>
          </a:p>
        </p:txBody>
      </p:sp>
      <p:cxnSp>
        <p:nvCxnSpPr>
          <p:cNvPr id="328" name="直線コネクタ 327"/>
          <p:cNvCxnSpPr/>
          <p:nvPr/>
        </p:nvCxnSpPr>
        <p:spPr>
          <a:xfrm flipV="1">
            <a:off x="6048164" y="1448780"/>
            <a:ext cx="72008" cy="14401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テキスト ボックス 328"/>
          <p:cNvSpPr txBox="1"/>
          <p:nvPr/>
        </p:nvSpPr>
        <p:spPr>
          <a:xfrm>
            <a:off x="5508104" y="2960948"/>
            <a:ext cx="252028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ScaledRefLayerBottom</a:t>
            </a:r>
            <a:r>
              <a:rPr kumimoji="1" lang="en-US" altLang="ja-JP" sz="1200" dirty="0" smtClean="0"/>
              <a:t>/</a:t>
            </a:r>
            <a:r>
              <a:rPr kumimoji="1" lang="en-US" altLang="ja-JP" sz="1200" dirty="0" err="1" smtClean="0"/>
              <a:t>RightOffset</a:t>
            </a:r>
            <a:endParaRPr kumimoji="1" lang="ja-JP" altLang="en-US" sz="1200" dirty="0"/>
          </a:p>
        </p:txBody>
      </p:sp>
      <p:cxnSp>
        <p:nvCxnSpPr>
          <p:cNvPr id="330" name="直線コネクタ 329"/>
          <p:cNvCxnSpPr/>
          <p:nvPr/>
        </p:nvCxnSpPr>
        <p:spPr>
          <a:xfrm flipV="1">
            <a:off x="7776356" y="2780928"/>
            <a:ext cx="36004" cy="216024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正方形/長方形 229"/>
          <p:cNvSpPr/>
          <p:nvPr/>
        </p:nvSpPr>
        <p:spPr>
          <a:xfrm>
            <a:off x="791580" y="4041068"/>
            <a:ext cx="2160240" cy="144016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正方形/長方形 305"/>
          <p:cNvSpPr/>
          <p:nvPr/>
        </p:nvSpPr>
        <p:spPr>
          <a:xfrm>
            <a:off x="5508104" y="1484784"/>
            <a:ext cx="360000" cy="3600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正方形/長方形 292"/>
          <p:cNvSpPr/>
          <p:nvPr/>
        </p:nvSpPr>
        <p:spPr>
          <a:xfrm>
            <a:off x="5868144" y="4401108"/>
            <a:ext cx="1440160" cy="72008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正方形/長方形 299"/>
          <p:cNvSpPr/>
          <p:nvPr/>
        </p:nvSpPr>
        <p:spPr>
          <a:xfrm>
            <a:off x="5508104" y="1124744"/>
            <a:ext cx="2880320" cy="216024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1" name="直線矢印コネクタ 300"/>
          <p:cNvCxnSpPr/>
          <p:nvPr/>
        </p:nvCxnSpPr>
        <p:spPr>
          <a:xfrm flipH="1" flipV="1">
            <a:off x="5544108" y="116074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直線矢印コネクタ 302"/>
          <p:cNvCxnSpPr/>
          <p:nvPr/>
        </p:nvCxnSpPr>
        <p:spPr>
          <a:xfrm>
            <a:off x="7704348" y="2600908"/>
            <a:ext cx="648072" cy="6480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正方形/長方形 313"/>
          <p:cNvSpPr/>
          <p:nvPr/>
        </p:nvSpPr>
        <p:spPr>
          <a:xfrm>
            <a:off x="791580" y="1124744"/>
            <a:ext cx="2880320" cy="216024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5" name="正方形/長方形 314"/>
          <p:cNvSpPr/>
          <p:nvPr/>
        </p:nvSpPr>
        <p:spPr>
          <a:xfrm>
            <a:off x="6228184" y="1844824"/>
            <a:ext cx="1440160" cy="72008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6" name="正方形/長方形 315"/>
          <p:cNvSpPr/>
          <p:nvPr/>
        </p:nvSpPr>
        <p:spPr>
          <a:xfrm>
            <a:off x="3419872" y="5589240"/>
            <a:ext cx="540000" cy="360000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正方形/長方形 321"/>
          <p:cNvSpPr/>
          <p:nvPr/>
        </p:nvSpPr>
        <p:spPr>
          <a:xfrm>
            <a:off x="3419872" y="5049180"/>
            <a:ext cx="540000" cy="3600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正方形/長方形 322"/>
          <p:cNvSpPr/>
          <p:nvPr/>
        </p:nvSpPr>
        <p:spPr>
          <a:xfrm>
            <a:off x="3419872" y="4509160"/>
            <a:ext cx="540000" cy="360000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4067944" y="4545124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EL picture</a:t>
            </a:r>
            <a:endParaRPr kumimoji="1" lang="ja-JP" altLang="en-US" sz="1200" dirty="0"/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4067944" y="5085184"/>
            <a:ext cx="86849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SRL picture</a:t>
            </a:r>
            <a:endParaRPr kumimoji="1" lang="ja-JP" altLang="en-US" sz="1200" dirty="0"/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4067944" y="5655907"/>
            <a:ext cx="757891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BL picture</a:t>
            </a:r>
            <a:endParaRPr kumimoji="1" lang="ja-JP" altLang="en-US" sz="1200" dirty="0"/>
          </a:p>
        </p:txBody>
      </p:sp>
      <p:sp>
        <p:nvSpPr>
          <p:cNvPr id="332" name="正方形/長方形 331"/>
          <p:cNvSpPr/>
          <p:nvPr/>
        </p:nvSpPr>
        <p:spPr>
          <a:xfrm>
            <a:off x="3419872" y="6093296"/>
            <a:ext cx="540000" cy="36000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4067944" y="6159963"/>
            <a:ext cx="980709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Alt BL picture</a:t>
            </a:r>
            <a:endParaRPr kumimoji="1" lang="ja-JP" altLang="en-US" sz="1200" dirty="0"/>
          </a:p>
        </p:txBody>
      </p:sp>
      <p:sp>
        <p:nvSpPr>
          <p:cNvPr id="334" name="正方形/長方形 333"/>
          <p:cNvSpPr/>
          <p:nvPr/>
        </p:nvSpPr>
        <p:spPr>
          <a:xfrm>
            <a:off x="5508104" y="4041068"/>
            <a:ext cx="2160240" cy="1440160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RefLayerOffset</a:t>
            </a:r>
            <a:r>
              <a:rPr lang="en-US" altLang="ja-JP" dirty="0" smtClean="0"/>
              <a:t> syntax in SPS extension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655676" y="944724"/>
          <a:ext cx="5760085" cy="3486785"/>
        </p:xfrm>
        <a:graphic>
          <a:graphicData uri="http://schemas.openxmlformats.org/drawingml/2006/table">
            <a:tbl>
              <a:tblPr/>
              <a:tblGrid>
                <a:gridCol w="4949190"/>
                <a:gridCol w="810895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 dirty="0" err="1">
                          <a:latin typeface="Times New Roman"/>
                          <a:ea typeface="MS Mincho"/>
                          <a:cs typeface="Times New Roman"/>
                        </a:rPr>
                        <a:t>sps_multilayer_extension</a:t>
                      </a:r>
                      <a:r>
                        <a:rPr lang="en-US" sz="1100" kern="100" dirty="0">
                          <a:latin typeface="Times New Roman"/>
                          <a:ea typeface="MS Mincho"/>
                          <a:cs typeface="Times New Roman"/>
                        </a:rPr>
                        <a:t>( ) {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 dirty="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1100" b="1" kern="100" dirty="0" err="1">
                          <a:latin typeface="Times New Roman"/>
                          <a:ea typeface="Batang"/>
                          <a:cs typeface="Times New Roman"/>
                        </a:rPr>
                        <a:t>inter_view_</a:t>
                      </a:r>
                      <a:r>
                        <a:rPr lang="en-US" sz="11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mv_vert_constraint_flag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u(1)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US" sz="1100" b="1" kern="100" dirty="0" err="1">
                          <a:latin typeface="Times New Roman"/>
                          <a:ea typeface="ＭＳ 明朝"/>
                          <a:cs typeface="Times New Roman"/>
                        </a:rPr>
                        <a:t>num_scaled_ref_layer_offsets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ue(v)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	for( i = 0; i &lt; num_scaled_ref_layer_offsets; i++) {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scaled_ref_layer_id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u(6)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scaled_ref_layer_left_offset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scaled_ref_layer_top_offset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scaled_ref_layer_right_offset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	scaled_ref_layer_bottom_offset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[ scaled_ref_layer_id[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se(v)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	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num_ref_layer_offsets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ue(v)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for( i = 0; i &lt; num_ref_layer_offsets; i++) {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ref_layer_id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i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u(6)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ref_layer_left_offset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ref_layer_top_offset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ref_layer_right_offset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	ref_layer_bottom_offset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[ ref_layer_id[ i ]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se(v</a:t>
                      </a:r>
                      <a:r>
                        <a:rPr lang="en-US" sz="1100" kern="1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US" sz="1100" kern="10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solidFill>
                          <a:srgbClr val="FF0000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655676" y="4653136"/>
            <a:ext cx="6516724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1600" dirty="0" smtClean="0"/>
              <a:t> reference layer offset variables are derived as follows</a:t>
            </a:r>
          </a:p>
          <a:p>
            <a:r>
              <a:rPr lang="en-US" altLang="ja-JP" sz="1600" dirty="0" smtClean="0"/>
              <a:t>  </a:t>
            </a:r>
            <a:r>
              <a:rPr lang="en-US" altLang="ja-JP" sz="1600" dirty="0" err="1" smtClean="0"/>
              <a:t>RefLayerLeftOffset</a:t>
            </a:r>
            <a:r>
              <a:rPr lang="en-US" altLang="ja-JP" sz="1600" dirty="0" smtClean="0"/>
              <a:t> = (</a:t>
            </a:r>
            <a:r>
              <a:rPr lang="en-US" altLang="ja-JP" sz="1600" dirty="0" err="1" smtClean="0"/>
              <a:t>ref_layer_left_offset</a:t>
            </a:r>
            <a:r>
              <a:rPr lang="en-US" altLang="ja-JP" sz="1600" dirty="0" smtClean="0"/>
              <a:t> [</a:t>
            </a:r>
            <a:r>
              <a:rPr lang="en-US" altLang="ja-JP" sz="1600" dirty="0" err="1" smtClean="0"/>
              <a:t>ref_layer_id</a:t>
            </a:r>
            <a:r>
              <a:rPr lang="en-US" altLang="ja-JP" sz="1600" dirty="0" smtClean="0"/>
              <a:t>[</a:t>
            </a:r>
            <a:r>
              <a:rPr lang="en-US" altLang="ja-JP" sz="1600" dirty="0" err="1" smtClean="0"/>
              <a:t>i</a:t>
            </a:r>
            <a:r>
              <a:rPr lang="en-US" altLang="ja-JP" sz="1600" dirty="0" smtClean="0"/>
              <a:t>]] &lt;&lt; 1)</a:t>
            </a:r>
            <a:endParaRPr kumimoji="1" lang="ja-JP" alt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Scale and reference position derivation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980728"/>
            <a:ext cx="85329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AltRefLayerPicWidthInSamplesY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	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RefLayerPicWidthInSamplesY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lang="en-US" altLang="ja-JP" sz="1400" dirty="0" smtClean="0">
                <a:solidFill>
                  <a:srgbClr val="FF0000"/>
                </a:solidFill>
                <a:latin typeface="Arial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GB" altLang="ja-JP" sz="1400" dirty="0" smtClean="0">
                <a:solidFill>
                  <a:srgbClr val="FF0000"/>
                </a:solidFill>
                <a:latin typeface="Arial"/>
                <a:ea typeface="Malgun Gothic" pitchFamily="34" charset="-127"/>
                <a:cs typeface="Times New Roman" pitchFamily="18" charset="0"/>
              </a:rPr>
              <a:t>–  </a:t>
            </a:r>
            <a:r>
              <a:rPr kumimoji="1" lang="en-US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RefLayerLeftOffset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lang="en-GB" altLang="ja-JP" sz="1400" dirty="0" smtClean="0">
                <a:solidFill>
                  <a:srgbClr val="FF0000"/>
                </a:solidFill>
                <a:latin typeface="Arial"/>
                <a:ea typeface="Malgun Gothic" pitchFamily="34" charset="-127"/>
                <a:cs typeface="Times New Roman" pitchFamily="18" charset="0"/>
              </a:rPr>
              <a:t> – </a:t>
            </a:r>
            <a:r>
              <a:rPr kumimoji="1" lang="en-US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RefLayerRightOffset</a:t>
            </a:r>
            <a:endParaRPr kumimoji="1" lang="en-US" altLang="ja-JP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endParaRPr kumimoji="1" lang="en-US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ScaleFactorX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AltRefLayerPicWidthInSamplesY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16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b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+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ScaledRefLayerPicWidthInSamplesY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&gt;&gt;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/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ScaledRefLayerPicWidthInSamplesY</a:t>
            </a:r>
            <a:endParaRPr kumimoji="1" lang="en-GB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6486926" y="3076649"/>
            <a:ext cx="2369550" cy="3556707"/>
            <a:chOff x="5400092" y="836712"/>
            <a:chExt cx="3528392" cy="5296135"/>
          </a:xfrm>
        </p:grpSpPr>
        <p:sp>
          <p:nvSpPr>
            <p:cNvPr id="8" name="正方形/長方形 7"/>
            <p:cNvSpPr/>
            <p:nvPr/>
          </p:nvSpPr>
          <p:spPr>
            <a:xfrm>
              <a:off x="550810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400092" y="3645023"/>
              <a:ext cx="540060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b="1" dirty="0" smtClean="0"/>
                <a:t>BL</a:t>
              </a:r>
              <a:endParaRPr kumimoji="1" lang="ja-JP" altLang="en-US" sz="800" b="1" dirty="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50810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>
              <a:off x="6228184" y="2636912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6660232" y="2672916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ELW1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5508104" y="5589240"/>
              <a:ext cx="216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6264188" y="5589240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AltBLW1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586814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22818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58822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94826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730830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766834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8028384" y="11247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86814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22818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58822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694826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30830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766834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8028384" y="148478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50810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586814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766834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8028384" y="184482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550810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586814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766834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8028384" y="220486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550810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586814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622818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658822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694826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730830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766834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8028384" y="256490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50810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86814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22818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658822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94826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730830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766834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8028384" y="2924944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586814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622818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658822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694826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308304" y="404106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5508104" y="440110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7308304" y="440110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5508104" y="476114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7308304" y="476114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550810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86814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622818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58822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94826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7308304" y="5121188"/>
              <a:ext cx="360000" cy="360000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622818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658822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694826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308304" y="184482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622818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58822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694826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7308304" y="2204864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5508104" y="1124744"/>
              <a:ext cx="2880320" cy="216024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586814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22818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658822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6948264" y="440110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586814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622818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658822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6948264" y="4761148"/>
              <a:ext cx="360000" cy="360000"/>
            </a:xfrm>
            <a:prstGeom prst="rect">
              <a:avLst/>
            </a:prstGeom>
            <a:noFill/>
            <a:ln w="19050"/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endParaRPr kumimoji="1" lang="ja-JP" altLang="en-US" sz="800"/>
            </a:p>
          </p:txBody>
        </p:sp>
        <p:cxnSp>
          <p:nvCxnSpPr>
            <p:cNvPr id="85" name="直線矢印コネクタ 84"/>
            <p:cNvCxnSpPr/>
            <p:nvPr/>
          </p:nvCxnSpPr>
          <p:spPr>
            <a:xfrm>
              <a:off x="5508104" y="1052736"/>
              <a:ext cx="2844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テキスト ボックス 85"/>
            <p:cNvSpPr txBox="1"/>
            <p:nvPr/>
          </p:nvSpPr>
          <p:spPr>
            <a:xfrm>
              <a:off x="6660232" y="836712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SRLW1</a:t>
              </a:r>
            </a:p>
          </p:txBody>
        </p:sp>
        <p:cxnSp>
          <p:nvCxnSpPr>
            <p:cNvPr id="87" name="直線矢印コネクタ 86"/>
            <p:cNvCxnSpPr/>
            <p:nvPr/>
          </p:nvCxnSpPr>
          <p:spPr>
            <a:xfrm>
              <a:off x="5868144" y="5218633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テキスト ボックス 87"/>
            <p:cNvSpPr txBox="1"/>
            <p:nvPr/>
          </p:nvSpPr>
          <p:spPr>
            <a:xfrm>
              <a:off x="6264188" y="5182630"/>
              <a:ext cx="82809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altLang="ja-JP" sz="800" dirty="0" smtClean="0"/>
                <a:t>BLW1</a:t>
              </a:r>
            </a:p>
          </p:txBody>
        </p:sp>
        <p:cxnSp>
          <p:nvCxnSpPr>
            <p:cNvPr id="89" name="直線矢印コネクタ 88"/>
            <p:cNvCxnSpPr/>
            <p:nvPr/>
          </p:nvCxnSpPr>
          <p:spPr>
            <a:xfrm flipH="1" flipV="1">
              <a:off x="5544108" y="4041068"/>
              <a:ext cx="324036" cy="32403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矢印コネクタ 89"/>
            <p:cNvCxnSpPr/>
            <p:nvPr/>
          </p:nvCxnSpPr>
          <p:spPr>
            <a:xfrm>
              <a:off x="7320244" y="5133220"/>
              <a:ext cx="360040" cy="324036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テキスト ボックス 90"/>
            <p:cNvSpPr txBox="1"/>
            <p:nvPr/>
          </p:nvSpPr>
          <p:spPr>
            <a:xfrm>
              <a:off x="5832140" y="3609019"/>
              <a:ext cx="3096344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(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RefLayerLeftOffset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, 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RefLayerTopOffset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)</a:t>
              </a:r>
              <a:endParaRPr kumimoji="1" lang="ja-JP" altLang="en-US" sz="800" dirty="0">
                <a:solidFill>
                  <a:schemeClr val="accent2"/>
                </a:solidFill>
              </a:endParaRPr>
            </a:p>
          </p:txBody>
        </p:sp>
        <p:cxnSp>
          <p:nvCxnSpPr>
            <p:cNvPr id="92" name="直線コネクタ 91"/>
            <p:cNvCxnSpPr>
              <a:endCxn id="9" idx="3"/>
            </p:cNvCxnSpPr>
            <p:nvPr/>
          </p:nvCxnSpPr>
          <p:spPr>
            <a:xfrm flipV="1">
              <a:off x="5760132" y="3790812"/>
              <a:ext cx="180019" cy="358268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テキスト ボックス 92"/>
            <p:cNvSpPr txBox="1"/>
            <p:nvPr/>
          </p:nvSpPr>
          <p:spPr>
            <a:xfrm>
              <a:off x="5544108" y="5841269"/>
              <a:ext cx="3240359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(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RefLayerRightOffset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, </a:t>
              </a:r>
              <a:r>
                <a:rPr kumimoji="1" lang="en-US" altLang="ja-JP" sz="800" dirty="0" err="1" smtClean="0">
                  <a:solidFill>
                    <a:schemeClr val="accent2"/>
                  </a:solidFill>
                </a:rPr>
                <a:t>RefLayerBottomOffset</a:t>
              </a:r>
              <a:r>
                <a:rPr kumimoji="1" lang="en-US" altLang="ja-JP" sz="800" dirty="0" smtClean="0">
                  <a:solidFill>
                    <a:schemeClr val="accent2"/>
                  </a:solidFill>
                </a:rPr>
                <a:t>)</a:t>
              </a:r>
              <a:endParaRPr kumimoji="1" lang="ja-JP" altLang="en-US" sz="800" dirty="0">
                <a:solidFill>
                  <a:schemeClr val="accent2"/>
                </a:solidFill>
              </a:endParaRPr>
            </a:p>
          </p:txBody>
        </p:sp>
        <p:cxnSp>
          <p:nvCxnSpPr>
            <p:cNvPr id="94" name="直線コネクタ 93"/>
            <p:cNvCxnSpPr/>
            <p:nvPr/>
          </p:nvCxnSpPr>
          <p:spPr>
            <a:xfrm flipV="1">
              <a:off x="7380312" y="5373216"/>
              <a:ext cx="108012" cy="468052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線矢印コネクタ 94"/>
            <p:cNvCxnSpPr/>
            <p:nvPr/>
          </p:nvCxnSpPr>
          <p:spPr>
            <a:xfrm flipH="1" flipV="1">
              <a:off x="5544108" y="1160748"/>
              <a:ext cx="648072" cy="6480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矢印コネクタ 95"/>
            <p:cNvCxnSpPr/>
            <p:nvPr/>
          </p:nvCxnSpPr>
          <p:spPr>
            <a:xfrm>
              <a:off x="7704348" y="2600908"/>
              <a:ext cx="648072" cy="6480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テキスト ボックス 96"/>
            <p:cNvSpPr txBox="1"/>
            <p:nvPr/>
          </p:nvSpPr>
          <p:spPr>
            <a:xfrm>
              <a:off x="5976156" y="1196752"/>
              <a:ext cx="2268252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err="1" smtClean="0"/>
                <a:t>ScaledRefLayerTop</a:t>
              </a:r>
              <a:r>
                <a:rPr kumimoji="1" lang="en-US" altLang="ja-JP" sz="800" dirty="0" smtClean="0"/>
                <a:t>/</a:t>
              </a:r>
              <a:r>
                <a:rPr kumimoji="1" lang="en-US" altLang="ja-JP" sz="800" dirty="0" err="1" smtClean="0"/>
                <a:t>LeftOffset</a:t>
              </a:r>
              <a:endParaRPr kumimoji="1" lang="ja-JP" altLang="en-US" sz="800" dirty="0"/>
            </a:p>
          </p:txBody>
        </p:sp>
        <p:cxnSp>
          <p:nvCxnSpPr>
            <p:cNvPr id="98" name="直線コネクタ 97"/>
            <p:cNvCxnSpPr/>
            <p:nvPr/>
          </p:nvCxnSpPr>
          <p:spPr>
            <a:xfrm flipV="1">
              <a:off x="6048164" y="1448780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テキスト ボックス 98"/>
            <p:cNvSpPr txBox="1"/>
            <p:nvPr/>
          </p:nvSpPr>
          <p:spPr>
            <a:xfrm>
              <a:off x="5508104" y="2960948"/>
              <a:ext cx="2520280" cy="291578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kumimoji="1" lang="en-US" altLang="ja-JP" sz="800" dirty="0" err="1" smtClean="0"/>
                <a:t>ScaledRefLayerBottom</a:t>
              </a:r>
              <a:r>
                <a:rPr kumimoji="1" lang="en-US" altLang="ja-JP" sz="800" dirty="0" smtClean="0"/>
                <a:t>/</a:t>
              </a:r>
              <a:r>
                <a:rPr kumimoji="1" lang="en-US" altLang="ja-JP" sz="800" dirty="0" err="1" smtClean="0"/>
                <a:t>RightOffset</a:t>
              </a:r>
              <a:endParaRPr kumimoji="1" lang="ja-JP" altLang="en-US" sz="800" dirty="0"/>
            </a:p>
          </p:txBody>
        </p:sp>
        <p:cxnSp>
          <p:nvCxnSpPr>
            <p:cNvPr id="100" name="直線コネクタ 99"/>
            <p:cNvCxnSpPr/>
            <p:nvPr/>
          </p:nvCxnSpPr>
          <p:spPr>
            <a:xfrm flipV="1">
              <a:off x="7776356" y="2780928"/>
              <a:ext cx="36004" cy="216024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95536" y="2564904"/>
            <a:ext cx="58686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offsetXRef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 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RefLayerLeftOffset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 &lt;&lt; 4 )/ ( ( 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cIdx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 = 0)  ?  1 :  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SubWidthC</a:t>
            </a:r>
            <a:r>
              <a:rPr lang="en-US" altLang="ja-JP" sz="1400" dirty="0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	</a:t>
            </a:r>
            <a:endParaRPr lang="en-GB" altLang="ja-JP" sz="1400" dirty="0" smtClean="0">
              <a:solidFill>
                <a:srgbClr val="FF0000"/>
              </a:solidFill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lvl="0"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endParaRPr lang="en-GB" altLang="ja-JP" sz="1400" dirty="0" smtClean="0"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lvl="0">
              <a:tabLst>
                <a:tab pos="504825" algn="l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xRef16 = 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ja-JP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xP</a:t>
            </a:r>
            <a:r>
              <a:rPr kumimoji="1" lang="en-GB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–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offsetX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ScaleFactorX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+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addX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12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b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	–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phaseX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2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lang="en-GB" altLang="ko-KR" sz="1400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GB" altLang="ja-JP" sz="1400" dirty="0" smtClean="0">
                <a:solidFill>
                  <a:srgbClr val="FF0000"/>
                </a:solidFill>
                <a:latin typeface="Arial"/>
                <a:ea typeface="Malgun Gothic" pitchFamily="34" charset="-127"/>
                <a:cs typeface="Times New Roman" pitchFamily="18" charset="0"/>
              </a:rPr>
              <a:t>+ </a:t>
            </a:r>
            <a:r>
              <a:rPr lang="en-US" altLang="ja-JP" sz="1400" dirty="0" err="1" smtClean="0">
                <a:solidFill>
                  <a:srgbClr val="FF0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offsetXRef</a:t>
            </a:r>
            <a:endParaRPr kumimoji="1" lang="en-GB" altLang="ja-JP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23528" y="692696"/>
            <a:ext cx="584062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u="sng" dirty="0" smtClean="0"/>
              <a:t>Scale</a:t>
            </a:r>
            <a:endParaRPr kumimoji="1" lang="ja-JP" altLang="en-US" sz="1600" u="sng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323528" y="2149696"/>
            <a:ext cx="1781504" cy="318924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600" u="sng" dirty="0" smtClean="0"/>
              <a:t>Reference position</a:t>
            </a:r>
            <a:endParaRPr kumimoji="1" lang="ja-JP" altLang="en-US" sz="1600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This contribution proposes: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 new “reference layer offset” syntax</a:t>
            </a:r>
          </a:p>
          <a:p>
            <a:pPr lvl="1"/>
            <a:r>
              <a:rPr lang="en-US" altLang="ja-JP" dirty="0" smtClean="0"/>
              <a:t>modified scale and reference position derivation</a:t>
            </a:r>
            <a:endParaRPr lang="ja-JP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The proposed changes helps to keep reconstructed pixel values after sub-region extraction</a:t>
            </a:r>
            <a:br>
              <a:rPr lang="en-US" altLang="ja-JP" dirty="0" smtClean="0"/>
            </a:br>
            <a:r>
              <a:rPr lang="en-US" altLang="ja-JP" dirty="0" smtClean="0">
                <a:sym typeface="Wingdings" pitchFamily="2" charset="2"/>
              </a:rPr>
              <a:t> light sub-region extraction process can be supported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It is recommended to adopt the proposed changes in SHVC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7133</TotalTime>
  <Words>510</Words>
  <Application>Microsoft Office PowerPoint</Application>
  <PresentationFormat>画面に合わせる (4:3)</PresentationFormat>
  <Paragraphs>195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符号化グループ</vt:lpstr>
      <vt:lpstr>AHG 13: Scale and reference position derivation for sub-region extraction  (JCTVC-P0049)</vt:lpstr>
      <vt:lpstr>Summary</vt:lpstr>
      <vt:lpstr>Introduction</vt:lpstr>
      <vt:lpstr>Sub region extraction example</vt:lpstr>
      <vt:lpstr>Reference layer offsets</vt:lpstr>
      <vt:lpstr>RefLayerOffset syntax in SPS extension</vt:lpstr>
      <vt:lpstr>Scale and reference position derivation</vt:lpstr>
      <vt:lpstr>Conclusion</vt:lpstr>
      <vt:lpstr>スライド 9</vt:lpstr>
      <vt:lpstr>positive reference layer offsets</vt:lpstr>
      <vt:lpstr>negative reference layer offsets</vt:lpstr>
      <vt:lpstr>zero reference layer offsets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3510</cp:revision>
  <dcterms:created xsi:type="dcterms:W3CDTF">2011-03-24T05:19:20Z</dcterms:created>
  <dcterms:modified xsi:type="dcterms:W3CDTF">2014-01-10T02:52:26Z</dcterms:modified>
</cp:coreProperties>
</file>