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90" r:id="rId4"/>
    <p:sldId id="267" r:id="rId5"/>
    <p:sldId id="293" r:id="rId6"/>
    <p:sldId id="292" r:id="rId7"/>
    <p:sldId id="288" r:id="rId8"/>
    <p:sldId id="295" r:id="rId9"/>
    <p:sldId id="296" r:id="rId10"/>
    <p:sldId id="297" r:id="rId11"/>
    <p:sldId id="298" r:id="rId12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8F0"/>
    <a:srgbClr val="66F153"/>
    <a:srgbClr val="7BCB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77" autoAdjust="0"/>
    <p:restoredTop sz="77654" autoAdjust="0"/>
  </p:normalViewPr>
  <p:slideViewPr>
    <p:cSldViewPr>
      <p:cViewPr>
        <p:scale>
          <a:sx n="66" d="100"/>
          <a:sy n="66" d="100"/>
        </p:scale>
        <p:origin x="-147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2014/1/10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extLst/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2014/1/10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5760132" y="6417332"/>
            <a:ext cx="2844316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JCTVC-P0045 / JCT3V-G0037</a:t>
            </a:r>
            <a:endParaRPr kumimoji="1" lang="ja-JP" altLang="en-US" sz="16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2014/1/10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2014/1/10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8077200" cy="2267582"/>
          </a:xfrm>
        </p:spPr>
        <p:txBody>
          <a:bodyPr/>
          <a:lstStyle/>
          <a:p>
            <a:pPr eaLnBrk="1" hangingPunct="1">
              <a:lnSpc>
                <a:spcPts val="5200"/>
              </a:lnSpc>
              <a:spcBef>
                <a:spcPts val="1200"/>
              </a:spcBef>
            </a:pPr>
            <a:r>
              <a:rPr lang="en-CA" altLang="ja-JP" sz="3200" dirty="0" smtClean="0"/>
              <a:t>MV-HEVC/SHVC HLS: On layer set definition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b="0" dirty="0" smtClean="0"/>
              <a:t>(</a:t>
            </a:r>
            <a:r>
              <a:rPr lang="en-US" altLang="ja-JP" b="0" dirty="0" smtClean="0"/>
              <a:t>JCTVC-P0045/JCT3V-G0037</a:t>
            </a:r>
            <a:r>
              <a:rPr lang="en-US" altLang="ja-JP" sz="3200" b="0" dirty="0" smtClean="0"/>
              <a:t>)</a:t>
            </a:r>
            <a:endParaRPr lang="ja-JP" altLang="en-US" sz="3200" b="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03548" y="6093296"/>
            <a:ext cx="7092788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sz="1800" dirty="0" smtClean="0"/>
              <a:t>JCT-VC </a:t>
            </a:r>
            <a:r>
              <a:rPr lang="en-CA" altLang="ja-JP" sz="1800" dirty="0" smtClean="0"/>
              <a:t>16th Meeting: San José, US, 9–17 Jan. 2014</a:t>
            </a:r>
          </a:p>
          <a:p>
            <a:pPr eaLnBrk="1" hangingPunct="1">
              <a:buNone/>
            </a:pPr>
            <a:r>
              <a:rPr lang="en-US" altLang="ja-JP" sz="1800" dirty="0" smtClean="0"/>
              <a:t>JCT-3V </a:t>
            </a:r>
            <a:r>
              <a:rPr lang="en-CA" altLang="ja-JP" sz="1800" dirty="0" smtClean="0"/>
              <a:t>7th Meeting: San José, US, 11–17 Jan. 2014</a:t>
            </a:r>
          </a:p>
          <a:p>
            <a:pPr eaLnBrk="1" hangingPunct="1">
              <a:buNone/>
            </a:pPr>
            <a:endParaRPr lang="en-CA" altLang="ja-JP" sz="1800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611560" y="3646339"/>
            <a:ext cx="8208590" cy="1366837"/>
          </a:xfrm>
        </p:spPr>
        <p:txBody>
          <a:bodyPr/>
          <a:lstStyle/>
          <a:p>
            <a:pPr eaLnBrk="1" hangingPunct="1"/>
            <a:endParaRPr lang="en-US" altLang="ja-JP" sz="2800" dirty="0" smtClean="0"/>
          </a:p>
          <a:p>
            <a:pPr eaLnBrk="1" hangingPunct="1"/>
            <a:r>
              <a:rPr lang="en-US" altLang="ja-JP" sz="2800" u="sng" dirty="0" smtClean="0"/>
              <a:t>Tomohiro </a:t>
            </a:r>
            <a:r>
              <a:rPr lang="en-US" altLang="ja-JP" sz="2800" u="sng" dirty="0" err="1" smtClean="0"/>
              <a:t>Ikai</a:t>
            </a:r>
            <a:r>
              <a:rPr lang="en-US" altLang="ja-JP" sz="2800" dirty="0" smtClean="0"/>
              <a:t>, Takeshi Tsukuba, </a:t>
            </a:r>
            <a:r>
              <a:rPr lang="en-US" altLang="ja-JP" sz="2800" dirty="0" err="1" smtClean="0"/>
              <a:t>Tomoyuki</a:t>
            </a:r>
            <a:r>
              <a:rPr lang="en-US" altLang="ja-JP" sz="2800" dirty="0" smtClean="0"/>
              <a:t> Yamamoto</a:t>
            </a:r>
          </a:p>
          <a:p>
            <a:pPr eaLnBrk="1" hangingPunct="1"/>
            <a:r>
              <a:rPr lang="en-US" altLang="ja-JP" sz="2800" dirty="0" smtClean="0"/>
              <a:t>SHARP Corporation</a:t>
            </a:r>
          </a:p>
          <a:p>
            <a:pPr eaLnBrk="1" hangingPunct="1"/>
            <a:endParaRPr lang="en-US" altLang="ja-JP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0" y="1088740"/>
            <a:ext cx="8964488" cy="3060340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36000" rIns="36000" bIns="36000" rtlCol="0">
            <a:noAutofit/>
          </a:bodyPr>
          <a:lstStyle/>
          <a:p>
            <a:endParaRPr kumimoji="1" lang="ja-JP" altLang="en-US" sz="28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11760" y="5661248"/>
            <a:ext cx="6516724" cy="503590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36000" rIns="36000" bIns="36000" rtlCol="0">
            <a:spAutoFit/>
          </a:bodyPr>
          <a:lstStyle/>
          <a:p>
            <a:endParaRPr kumimoji="1" lang="ja-JP" altLang="en-US" sz="2800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 2 (continue)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70992" y="1016732"/>
            <a:ext cx="907300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CA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complete_layer_set_flag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</a:t>
            </a:r>
            <a:r>
              <a:rPr kumimoji="1" lang="en-CA" altLang="ja-JP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specifies whether the corresponding layer set can be extracted into conforming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by the process specified in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subclause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F.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10.X Sub-</a:t>
            </a:r>
            <a:r>
              <a:rPr kumimoji="1" lang="en-US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extraction process.</a:t>
            </a:r>
            <a:endParaRPr kumimoji="1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complete_layer_set_flag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 equal to 1 specifies the corresponding layer set can be extracted into </a:t>
            </a:r>
            <a:r>
              <a:rPr kumimoji="1" lang="en-CA" altLang="ja-JP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conforming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and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complete_layer_set_flag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0 specifies the corresponding layer set may or may not be extracted into the conforming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. When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complete_layer_set_flag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 is not present and 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equal to 0, it is inferred to be equal to 1. When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complete_layer_set_flag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 is not present and index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greater than vps_number_layer_sets_minus1, it is inferred to be equal to the value of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complete_layer_set_flag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output_layer_set_idx_minus1[ </a:t>
            </a:r>
            <a:r>
              <a:rPr kumimoji="1" lang="en-C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 + 1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Gadugi"/>
                <a:cs typeface="Times New Roman" pitchFamily="18" charset="0"/>
              </a:rPr>
              <a:t> </a:t>
            </a:r>
            <a:r>
              <a:rPr kumimoji="1" lang="en-C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Gadugi"/>
                <a:cs typeface="Times New Roman" pitchFamily="18" charset="0"/>
              </a:rPr>
              <a:t>].</a:t>
            </a:r>
            <a:endParaRPr kumimoji="1" lang="en-CA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F.10.X Sub-</a:t>
            </a:r>
            <a:r>
              <a:rPr kumimoji="1" lang="en-US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US" altLang="ja-JP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extraction process.</a:t>
            </a:r>
            <a:endParaRPr kumimoji="1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It is a requirement of </a:t>
            </a:r>
            <a:r>
              <a:rPr kumimoji="1" lang="en-US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conformance for the input </a:t>
            </a:r>
            <a:r>
              <a:rPr kumimoji="1" lang="en-US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that any output sub-</a:t>
            </a:r>
            <a:r>
              <a:rPr kumimoji="1" lang="en-US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of the process specified in this clause with </a:t>
            </a:r>
            <a:r>
              <a:rPr kumimoji="1" lang="en-US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tIdTarget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any value in the range of 0 to 6, inclusive, and </a:t>
            </a:r>
            <a:r>
              <a:rPr kumimoji="1" lang="en-US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layerIdListTarget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the layer identifier list associated with a layer set specified in the active video parameter set shall be a conforming </a:t>
            </a:r>
            <a:r>
              <a:rPr kumimoji="1" lang="en-US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and </a:t>
            </a:r>
            <a:r>
              <a:rPr kumimoji="1" lang="en-US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complete_layer_set_flag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of the layer set shall be equal to 1.</a:t>
            </a:r>
            <a:endParaRPr kumimoji="1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800" dirty="0" smtClean="0"/>
              <a:t>Proposal</a:t>
            </a:r>
          </a:p>
          <a:p>
            <a:pPr lvl="1"/>
            <a:r>
              <a:rPr lang="en-CA" altLang="ja-JP" dirty="0" smtClean="0"/>
              <a:t>S</a:t>
            </a:r>
            <a:r>
              <a:rPr lang="en-CA" altLang="ja-JP" sz="2800" dirty="0" smtClean="0"/>
              <a:t>pecify “Any layer shall be included in at least one layer set.” (Proposal 1)</a:t>
            </a:r>
            <a:endParaRPr lang="ja-JP" altLang="ja-JP" sz="2800" dirty="0" smtClean="0"/>
          </a:p>
          <a:p>
            <a:pPr lvl="1"/>
            <a:r>
              <a:rPr lang="en-CA" altLang="ja-JP" dirty="0" smtClean="0"/>
              <a:t>Add a flag “complete flag” to indicate whether the layer set can be extracted into a conforming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, thus includes all dependent information (Proposal 2</a:t>
            </a:r>
            <a:r>
              <a:rPr lang="en-CA" altLang="ja-JP" dirty="0" smtClean="0"/>
              <a:t>)</a:t>
            </a:r>
            <a:endParaRPr lang="en-US" altLang="ja-JP" sz="2800" dirty="0" smtClean="0"/>
          </a:p>
          <a:p>
            <a:r>
              <a:rPr lang="en-US" altLang="ja-JP" sz="2800" dirty="0" smtClean="0"/>
              <a:t>Questions </a:t>
            </a:r>
            <a:r>
              <a:rPr lang="en-US" altLang="ja-JP" sz="2800" dirty="0" smtClean="0"/>
              <a:t>for layer set usage </a:t>
            </a:r>
            <a:r>
              <a:rPr lang="en-US" altLang="ja-JP" sz="2800" dirty="0" smtClean="0"/>
              <a:t>are</a:t>
            </a:r>
            <a:r>
              <a:rPr lang="en-US" altLang="ja-JP" sz="2800" dirty="0" smtClean="0"/>
              <a:t> </a:t>
            </a:r>
            <a:r>
              <a:rPr lang="en-US" altLang="ja-JP" sz="2800" dirty="0" smtClean="0"/>
              <a:t>resolved</a:t>
            </a:r>
          </a:p>
          <a:p>
            <a:pPr lvl="1"/>
            <a:r>
              <a:rPr lang="en-US" altLang="ja-JP" dirty="0" smtClean="0"/>
              <a:t>Layer set is to be mandatory for any layers (auxiliary picture also is included in a layer set)</a:t>
            </a:r>
          </a:p>
          <a:p>
            <a:pPr lvl="1"/>
            <a:r>
              <a:rPr lang="en-US" altLang="ja-JP" dirty="0" smtClean="0"/>
              <a:t>EL only layer set (missing some dependent layer) can be used</a:t>
            </a:r>
          </a:p>
          <a:p>
            <a:pPr lvl="1"/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800" dirty="0" smtClean="0"/>
              <a:t>Proposal:</a:t>
            </a:r>
          </a:p>
          <a:p>
            <a:pPr lvl="1"/>
            <a:r>
              <a:rPr lang="en-CA" altLang="ja-JP" dirty="0" smtClean="0"/>
              <a:t>S</a:t>
            </a:r>
            <a:r>
              <a:rPr lang="en-CA" altLang="ja-JP" sz="2800" dirty="0" smtClean="0"/>
              <a:t>pecify “Any layer shall be included in at least one layer set” (Proposal 1)</a:t>
            </a:r>
            <a:endParaRPr lang="ja-JP" altLang="ja-JP" sz="2800" dirty="0" smtClean="0"/>
          </a:p>
          <a:p>
            <a:pPr lvl="1"/>
            <a:r>
              <a:rPr lang="en-CA" altLang="ja-JP" sz="2800" dirty="0" smtClean="0"/>
              <a:t>Add a flag “complete flag” to indicate </a:t>
            </a:r>
            <a:r>
              <a:rPr lang="en-CA" altLang="ja-JP" dirty="0" smtClean="0"/>
              <a:t>whether</a:t>
            </a:r>
            <a:r>
              <a:rPr lang="en-CA" altLang="ja-JP" sz="2800" dirty="0" smtClean="0"/>
              <a:t> the layer set </a:t>
            </a:r>
            <a:r>
              <a:rPr lang="en-CA" altLang="ja-JP" sz="2800" dirty="0" smtClean="0"/>
              <a:t>can be extracted into a conforming </a:t>
            </a:r>
            <a:r>
              <a:rPr lang="en-CA" altLang="ja-JP" sz="2800" dirty="0" err="1" smtClean="0"/>
              <a:t>bitstream</a:t>
            </a:r>
            <a:r>
              <a:rPr lang="en-CA" altLang="ja-JP" dirty="0" smtClean="0"/>
              <a:t>, </a:t>
            </a:r>
            <a:r>
              <a:rPr lang="en-CA" altLang="ja-JP" sz="2800" dirty="0" smtClean="0"/>
              <a:t>thus includes </a:t>
            </a:r>
            <a:r>
              <a:rPr lang="en-CA" altLang="ja-JP" sz="2800" dirty="0" smtClean="0"/>
              <a:t>all dependent information (Proposal 2)</a:t>
            </a:r>
            <a:endParaRPr kumimoji="1" lang="en-US" altLang="ja-JP" sz="2800" dirty="0" smtClean="0"/>
          </a:p>
          <a:p>
            <a:r>
              <a:rPr lang="en-US" altLang="ja-JP" sz="2800" dirty="0" smtClean="0"/>
              <a:t>Benefits:</a:t>
            </a:r>
          </a:p>
          <a:p>
            <a:pPr lvl="1"/>
            <a:r>
              <a:rPr lang="en-US" altLang="ja-JP" sz="2800" dirty="0" smtClean="0"/>
              <a:t>Answer market </a:t>
            </a:r>
            <a:r>
              <a:rPr lang="en-US" altLang="ja-JP" dirty="0" smtClean="0"/>
              <a:t>confusions on the layer set usage</a:t>
            </a:r>
          </a:p>
          <a:p>
            <a:pPr lvl="1"/>
            <a:r>
              <a:rPr lang="en-US" altLang="ja-JP" dirty="0" smtClean="0"/>
              <a:t>Avoid stray layer problem in which profile and level is unknown</a:t>
            </a:r>
          </a:p>
          <a:p>
            <a:pPr lvl="1"/>
            <a:r>
              <a:rPr lang="en-US" altLang="ja-JP" sz="2800" dirty="0" smtClean="0"/>
              <a:t>Allow flexible layer set usage</a:t>
            </a:r>
          </a:p>
          <a:p>
            <a:pPr lvl="1"/>
            <a:endParaRPr lang="ja-JP" altLang="ja-JP" sz="28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3200" dirty="0" smtClean="0"/>
              <a:t>Layer set / Output layer set</a:t>
            </a:r>
          </a:p>
          <a:p>
            <a:pPr lvl="1"/>
            <a:r>
              <a:rPr lang="en-US" altLang="ja-JP" sz="2800" dirty="0" smtClean="0"/>
              <a:t>has profile and level</a:t>
            </a:r>
          </a:p>
          <a:p>
            <a:pPr lvl="1"/>
            <a:r>
              <a:rPr lang="en-US" altLang="ja-JP" sz="2800" dirty="0" smtClean="0"/>
              <a:t>can be safely extracted (implicitly anticipated)</a:t>
            </a:r>
          </a:p>
          <a:p>
            <a:pPr lvl="1"/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has output </a:t>
            </a: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layer flag </a:t>
            </a: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 may have HRD </a:t>
            </a:r>
            <a:r>
              <a:rPr lang="en-US" altLang="ja-JP" sz="2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param</a:t>
            </a: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...</a:t>
            </a:r>
          </a:p>
          <a:p>
            <a:pPr>
              <a:buNone/>
            </a:pPr>
            <a:endParaRPr lang="en-US" altLang="ja-JP" sz="32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3959932" y="5085184"/>
            <a:ext cx="468052" cy="468052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9592" y="4005064"/>
            <a:ext cx="7488832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Layer set  / Output layer set is </a:t>
            </a:r>
            <a:r>
              <a:rPr lang="en-US" altLang="ja-JP" sz="2800" dirty="0" smtClean="0"/>
              <a:t>just defined and used but not adequately restricted</a:t>
            </a:r>
            <a:endParaRPr kumimoji="1" lang="en-US" altLang="ja-JP" sz="2800" dirty="0" smtClean="0"/>
          </a:p>
        </p:txBody>
      </p:sp>
      <p:sp>
        <p:nvSpPr>
          <p:cNvPr id="10" name="下矢印 9"/>
          <p:cNvSpPr/>
          <p:nvPr/>
        </p:nvSpPr>
        <p:spPr>
          <a:xfrm>
            <a:off x="3959932" y="3293368"/>
            <a:ext cx="468052" cy="468052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35596" y="5661248"/>
            <a:ext cx="6228692" cy="56514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3200" dirty="0" smtClean="0"/>
              <a:t>There are </a:t>
            </a:r>
            <a:r>
              <a:rPr kumimoji="1" lang="en-US" altLang="ja-JP" sz="3200" b="1" i="1" dirty="0" smtClean="0"/>
              <a:t>QUESTIONS</a:t>
            </a:r>
            <a:r>
              <a:rPr kumimoji="1" lang="en-US" altLang="ja-JP" sz="3200" dirty="0" smtClean="0"/>
              <a:t> on usage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Question 1?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altLang="ja-JP" sz="3200" dirty="0" smtClean="0"/>
              <a:t>Q1: “Which layer sets should be defined?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20" name="角丸四角形 19"/>
          <p:cNvSpPr/>
          <p:nvPr/>
        </p:nvSpPr>
        <p:spPr>
          <a:xfrm>
            <a:off x="1979712" y="2711707"/>
            <a:ext cx="648072" cy="43204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A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3131840" y="2711707"/>
            <a:ext cx="648072" cy="43204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B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2" name="右矢印 21"/>
          <p:cNvSpPr/>
          <p:nvPr/>
        </p:nvSpPr>
        <p:spPr>
          <a:xfrm flipH="1">
            <a:off x="2771800" y="2783715"/>
            <a:ext cx="21602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/>
          </a:p>
        </p:txBody>
      </p:sp>
      <p:sp>
        <p:nvSpPr>
          <p:cNvPr id="23" name="角丸四角形 22"/>
          <p:cNvSpPr/>
          <p:nvPr/>
        </p:nvSpPr>
        <p:spPr>
          <a:xfrm>
            <a:off x="1835696" y="3971847"/>
            <a:ext cx="972108" cy="43204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AUX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4824028" y="2711707"/>
            <a:ext cx="648072" cy="43204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C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031940" y="3573016"/>
            <a:ext cx="5184576" cy="179625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Layer set should be defined </a:t>
            </a:r>
            <a:r>
              <a:rPr lang="en-US" altLang="ja-JP" sz="2800" dirty="0" smtClean="0"/>
              <a:t>for </a:t>
            </a:r>
            <a:r>
              <a:rPr lang="en-US" altLang="ja-JP" sz="2800" dirty="0" smtClean="0"/>
              <a:t>any </a:t>
            </a:r>
            <a:r>
              <a:rPr lang="en-US" altLang="ja-JP" sz="2800" dirty="0" smtClean="0"/>
              <a:t>layers</a:t>
            </a:r>
            <a:r>
              <a:rPr kumimoji="1" lang="en-US" altLang="ja-JP" sz="2800" dirty="0" smtClean="0"/>
              <a:t>?</a:t>
            </a:r>
          </a:p>
          <a:p>
            <a:r>
              <a:rPr lang="en-US" altLang="ja-JP" sz="2800" dirty="0" smtClean="0"/>
              <a:t>(Can we skip it by assuming SHVC as the same as A&amp;B)</a:t>
            </a:r>
            <a:endParaRPr kumimoji="1" lang="ja-JP" altLang="en-US" sz="28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59532" y="5553236"/>
            <a:ext cx="5112568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800" dirty="0" smtClean="0"/>
              <a:t>Layer set should be defined </a:t>
            </a:r>
            <a:r>
              <a:rPr lang="en-US" altLang="ja-JP" sz="2800" dirty="0" smtClean="0"/>
              <a:t>for </a:t>
            </a:r>
            <a:r>
              <a:rPr lang="en-US" altLang="ja-JP" sz="2800" dirty="0" smtClean="0"/>
              <a:t>auxiliary layers? </a:t>
            </a:r>
            <a:endParaRPr kumimoji="1" lang="ja-JP" altLang="en-US" sz="2800" dirty="0"/>
          </a:p>
        </p:txBody>
      </p:sp>
      <p:cxnSp>
        <p:nvCxnSpPr>
          <p:cNvPr id="31" name="直線コネクタ 30"/>
          <p:cNvCxnSpPr/>
          <p:nvPr/>
        </p:nvCxnSpPr>
        <p:spPr>
          <a:xfrm>
            <a:off x="5616116" y="3215763"/>
            <a:ext cx="396044" cy="32403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flipH="1">
            <a:off x="1871700" y="4509120"/>
            <a:ext cx="504056" cy="1077333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719572" y="1736812"/>
            <a:ext cx="7812868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err="1" smtClean="0"/>
              <a:t>Bitstream</a:t>
            </a:r>
            <a:r>
              <a:rPr kumimoji="1" lang="en-US" altLang="ja-JP" sz="2800" dirty="0" smtClean="0"/>
              <a:t> has number of layers, A, B, C and AUX</a:t>
            </a:r>
            <a:endParaRPr kumimoji="1" lang="ja-JP" altLang="en-US" sz="2800" dirty="0"/>
          </a:p>
        </p:txBody>
      </p:sp>
      <p:cxnSp>
        <p:nvCxnSpPr>
          <p:cNvPr id="36" name="直線コネクタ 35"/>
          <p:cNvCxnSpPr>
            <a:stCxn id="20" idx="2"/>
          </p:cNvCxnSpPr>
          <p:nvPr/>
        </p:nvCxnSpPr>
        <p:spPr>
          <a:xfrm>
            <a:off x="2303748" y="3143755"/>
            <a:ext cx="0" cy="861309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1691680" y="2528900"/>
            <a:ext cx="2268252" cy="86409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4535996" y="2528900"/>
            <a:ext cx="1368152" cy="864096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1691680" y="3753036"/>
            <a:ext cx="1368152" cy="864096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051720" y="2317988"/>
            <a:ext cx="1584176" cy="31892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SHVC layer set</a:t>
            </a:r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Solution for the question 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3200" dirty="0" smtClean="0"/>
              <a:t>Q1: “Which layer sets should be defined?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07604" y="5121188"/>
            <a:ext cx="7092788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Layer set should be defined </a:t>
            </a:r>
            <a:r>
              <a:rPr lang="en-US" altLang="ja-JP" sz="2800" dirty="0" smtClean="0"/>
              <a:t>for any layers</a:t>
            </a:r>
            <a:r>
              <a:rPr kumimoji="1" lang="en-US" altLang="ja-JP" sz="2800" dirty="0" smtClean="0"/>
              <a:t>?</a:t>
            </a:r>
            <a:endParaRPr lang="en-US" altLang="ja-JP" sz="2800" dirty="0" smtClean="0"/>
          </a:p>
          <a:p>
            <a:r>
              <a:rPr kumimoji="1" lang="en-US" altLang="ja-JP" sz="2800" i="1" dirty="0" smtClean="0">
                <a:solidFill>
                  <a:srgbClr val="FF0000"/>
                </a:solidFill>
              </a:rPr>
              <a:t>Yes</a:t>
            </a:r>
            <a:r>
              <a:rPr kumimoji="1" lang="en-US" altLang="ja-JP" sz="2800" i="1" dirty="0" smtClean="0">
                <a:solidFill>
                  <a:srgbClr val="FF0000"/>
                </a:solidFill>
              </a:rPr>
              <a:t>! </a:t>
            </a:r>
            <a:r>
              <a:rPr kumimoji="1" lang="en-US" altLang="ja-JP" sz="2800" dirty="0" smtClean="0"/>
              <a:t>(</a:t>
            </a:r>
            <a:r>
              <a:rPr lang="en-US" altLang="ja-JP" sz="2800" dirty="0" smtClean="0"/>
              <a:t>auxiliary layers too</a:t>
            </a:r>
            <a:r>
              <a:rPr lang="en-US" altLang="ja-JP" sz="2800" dirty="0" smtClean="0"/>
              <a:t>)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67544" y="4437112"/>
            <a:ext cx="8352420" cy="503590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A1: Layer set should be mandatory for any layers</a:t>
            </a:r>
            <a:endParaRPr kumimoji="1" lang="ja-JP" altLang="en-US" sz="2800" i="1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9552" y="2168860"/>
            <a:ext cx="8064388" cy="1365365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800" dirty="0" smtClean="0"/>
              <a:t>Every</a:t>
            </a:r>
            <a:r>
              <a:rPr lang="en-US" altLang="ja-JP" sz="2800" dirty="0" smtClean="0"/>
              <a:t> </a:t>
            </a:r>
            <a:r>
              <a:rPr lang="en-US" altLang="ja-JP" sz="2800" dirty="0" smtClean="0"/>
              <a:t>layers should be defined in terms of profile and level to </a:t>
            </a:r>
            <a:r>
              <a:rPr lang="en-US" altLang="ja-JP" sz="2800" dirty="0" smtClean="0"/>
              <a:t>know </a:t>
            </a:r>
            <a:r>
              <a:rPr lang="en-US" altLang="ja-JP" sz="2800" u="sng" dirty="0" smtClean="0"/>
              <a:t>how to decode and how much decoder capability is needed</a:t>
            </a:r>
            <a:endParaRPr lang="ja-JP" altLang="en-US" sz="2800" u="sng" dirty="0"/>
          </a:p>
        </p:txBody>
      </p:sp>
      <p:sp>
        <p:nvSpPr>
          <p:cNvPr id="16" name="下矢印 15"/>
          <p:cNvSpPr/>
          <p:nvPr/>
        </p:nvSpPr>
        <p:spPr>
          <a:xfrm>
            <a:off x="3995936" y="3753036"/>
            <a:ext cx="1116124" cy="432048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9104" y="6021288"/>
            <a:ext cx="8064896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i="1" dirty="0" smtClean="0"/>
              <a:t>Profile </a:t>
            </a:r>
            <a:r>
              <a:rPr lang="en-US" altLang="ja-JP" i="1" dirty="0" smtClean="0"/>
              <a:t>and level can limit which kind of </a:t>
            </a:r>
            <a:r>
              <a:rPr lang="en-US" altLang="ja-JP" dirty="0" smtClean="0"/>
              <a:t>auxiliary is </a:t>
            </a:r>
            <a:r>
              <a:rPr lang="en-US" altLang="ja-JP" dirty="0" smtClean="0"/>
              <a:t>allowed  (not yet decided).</a:t>
            </a:r>
            <a:endParaRPr lang="ja-JP" altLang="en-US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ja-JP" dirty="0" smtClean="0"/>
              <a:t>“Any layer shall be included in at least one layer set.” </a:t>
            </a:r>
            <a:endParaRPr lang="ja-JP" altLang="en-US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3568" y="2960948"/>
            <a:ext cx="7740860" cy="2227139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800" dirty="0" smtClean="0"/>
              <a:t>It is a requirement of </a:t>
            </a:r>
            <a:r>
              <a:rPr lang="en-US" altLang="ja-JP" sz="2800" dirty="0" err="1" smtClean="0"/>
              <a:t>bitstream</a:t>
            </a:r>
            <a:r>
              <a:rPr lang="en-US" altLang="ja-JP" sz="2800" dirty="0" smtClean="0"/>
              <a:t> conformance that </a:t>
            </a:r>
            <a:r>
              <a:rPr lang="en-CA" altLang="ja-JP" sz="2800" dirty="0" smtClean="0"/>
              <a:t>any layers, which exist in the coded video sequence and are specified in the active VPS, shall be included in at least one layer set specified in the same VPS.</a:t>
            </a:r>
            <a:endParaRPr lang="ja-JP" altLang="ja-JP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Question2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3200" dirty="0" smtClean="0"/>
              <a:t>Q2: “Which layer sets can be defined?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1511660" y="3465004"/>
            <a:ext cx="1440160" cy="936104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BL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031940" y="3465004"/>
            <a:ext cx="1440160" cy="93447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EL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右矢印 6"/>
          <p:cNvSpPr/>
          <p:nvPr/>
        </p:nvSpPr>
        <p:spPr>
          <a:xfrm flipH="1">
            <a:off x="3167844" y="3717032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1580" y="5085184"/>
            <a:ext cx="7452828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But </a:t>
            </a:r>
            <a:r>
              <a:rPr kumimoji="1" lang="en-US" altLang="ja-JP" sz="2800" dirty="0" smtClean="0"/>
              <a:t>It seems </a:t>
            </a:r>
            <a:r>
              <a:rPr kumimoji="1" lang="en-US" altLang="ja-JP" sz="2800" smtClean="0"/>
              <a:t>that </a:t>
            </a:r>
            <a:r>
              <a:rPr kumimoji="1" lang="en-US" altLang="ja-JP" sz="2800" smtClean="0"/>
              <a:t>usage </a:t>
            </a:r>
            <a:r>
              <a:rPr kumimoji="1" lang="en-US" altLang="ja-JP" sz="2800" dirty="0" smtClean="0"/>
              <a:t>is not allowed since it breaks </a:t>
            </a:r>
            <a:r>
              <a:rPr kumimoji="1" lang="en-US" altLang="ja-JP" sz="2800" dirty="0" smtClean="0"/>
              <a:t>results of </a:t>
            </a:r>
            <a:r>
              <a:rPr kumimoji="1" lang="en-US" altLang="ja-JP" sz="2800" dirty="0" err="1" smtClean="0"/>
              <a:t>bitstream</a:t>
            </a:r>
            <a:r>
              <a:rPr kumimoji="1" lang="en-US" altLang="ja-JP" sz="2800" dirty="0" smtClean="0"/>
              <a:t> extraction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75556" y="1700808"/>
            <a:ext cx="7020780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We wa</a:t>
            </a:r>
            <a:r>
              <a:rPr lang="en-US" altLang="ja-JP" sz="2800" dirty="0" smtClean="0"/>
              <a:t>nt to define a layer set which has EL </a:t>
            </a:r>
            <a:r>
              <a:rPr lang="en-US" altLang="ja-JP" sz="2800" dirty="0" smtClean="0"/>
              <a:t>only to indicate EL only </a:t>
            </a:r>
            <a:r>
              <a:rPr lang="en-US" altLang="ja-JP" sz="2800" dirty="0" err="1" smtClean="0"/>
              <a:t>bitstream</a:t>
            </a:r>
            <a:endParaRPr kumimoji="1"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635896" y="2996952"/>
            <a:ext cx="3816424" cy="176419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67944" y="2780928"/>
            <a:ext cx="2880320" cy="503590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EL only layer set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Solution for Question2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3200" dirty="0" smtClean="0"/>
              <a:t>Q2: “Which layer sets can be defined?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5556" y="2384884"/>
            <a:ext cx="8028892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EL only layer set is useful to indicate EL only </a:t>
            </a:r>
            <a:r>
              <a:rPr kumimoji="1" lang="en-US" altLang="ja-JP" sz="2800" dirty="0" err="1" smtClean="0"/>
              <a:t>bitstream</a:t>
            </a:r>
            <a:r>
              <a:rPr kumimoji="1" lang="en-US" altLang="ja-JP" sz="2800" dirty="0" smtClean="0"/>
              <a:t> </a:t>
            </a:r>
            <a:endParaRPr kumimoji="1" lang="ja-JP" altLang="en-US" sz="2800" dirty="0" smtClean="0"/>
          </a:p>
        </p:txBody>
      </p:sp>
      <p:sp>
        <p:nvSpPr>
          <p:cNvPr id="12" name="下矢印 11"/>
          <p:cNvSpPr/>
          <p:nvPr/>
        </p:nvSpPr>
        <p:spPr>
          <a:xfrm>
            <a:off x="3599892" y="3465004"/>
            <a:ext cx="1116124" cy="684076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1540" y="4329100"/>
            <a:ext cx="8028384" cy="1365365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A2: </a:t>
            </a:r>
            <a:r>
              <a:rPr lang="en-US" altLang="ja-JP" sz="2800" dirty="0" smtClean="0"/>
              <a:t>In</a:t>
            </a:r>
            <a:r>
              <a:rPr kumimoji="1" lang="en-US" altLang="ja-JP" sz="2800" dirty="0" smtClean="0"/>
              <a:t>complete layer set (missing some dependent layer) is allowed </a:t>
            </a:r>
            <a:r>
              <a:rPr lang="en-US" altLang="ja-JP" sz="2800" dirty="0" smtClean="0"/>
              <a:t>but extraction problem should be addressed.</a:t>
            </a:r>
            <a:endParaRPr kumimoji="1" lang="ja-JP" altLang="en-US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ja-JP" dirty="0" smtClean="0"/>
              <a:t>Add a flag “</a:t>
            </a:r>
            <a:r>
              <a:rPr lang="en-CA" altLang="ja-JP" dirty="0" err="1" smtClean="0"/>
              <a:t>complete_layer_set_flag</a:t>
            </a:r>
            <a:r>
              <a:rPr lang="en-CA" altLang="ja-JP" dirty="0" smtClean="0"/>
              <a:t>” to each layer set to avoid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extraction problem</a:t>
            </a:r>
            <a:endParaRPr lang="ja-JP" altLang="en-US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graphicFrame>
        <p:nvGraphicFramePr>
          <p:cNvPr id="8" name="コンテンツ プレースホルダ 4"/>
          <p:cNvGraphicFramePr>
            <a:graphicFrameLocks/>
          </p:cNvGraphicFramePr>
          <p:nvPr/>
        </p:nvGraphicFramePr>
        <p:xfrm>
          <a:off x="683568" y="2672916"/>
          <a:ext cx="7992888" cy="3657600"/>
        </p:xfrm>
        <a:graphic>
          <a:graphicData uri="http://schemas.openxmlformats.org/drawingml/2006/table">
            <a:tbl>
              <a:tblPr/>
              <a:tblGrid>
                <a:gridCol w="5367704"/>
                <a:gridCol w="2625184"/>
              </a:tblGrid>
              <a:tr h="2687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kern="100" dirty="0">
                          <a:latin typeface="Times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2000" kern="100" dirty="0">
                          <a:latin typeface="Times"/>
                          <a:ea typeface="Malgun Gothic"/>
                          <a:cs typeface="Times New Roman"/>
                        </a:rPr>
                        <a:t>for( </a:t>
                      </a:r>
                      <a:r>
                        <a:rPr lang="en-US" sz="2000" kern="100" dirty="0" err="1">
                          <a:latin typeface="Times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2000" kern="100" dirty="0">
                          <a:latin typeface="Times"/>
                          <a:ea typeface="Malgun Gothic"/>
                          <a:cs typeface="Times New Roman"/>
                        </a:rPr>
                        <a:t> = 1; </a:t>
                      </a:r>
                      <a:r>
                        <a:rPr lang="en-US" sz="2000" kern="100" dirty="0" err="1">
                          <a:latin typeface="Times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2000" kern="100" dirty="0">
                          <a:latin typeface="Times"/>
                          <a:ea typeface="Malgun Gothic"/>
                          <a:cs typeface="Times New Roman"/>
                        </a:rPr>
                        <a:t> &lt; </a:t>
                      </a:r>
                      <a:r>
                        <a:rPr lang="en-US" sz="2000" kern="100" dirty="0" err="1">
                          <a:latin typeface="Times"/>
                          <a:ea typeface="Batang"/>
                          <a:cs typeface="Times New Roman"/>
                        </a:rPr>
                        <a:t>numOutputLayerSets</a:t>
                      </a:r>
                      <a:r>
                        <a:rPr lang="en-US" sz="2000" kern="100" dirty="0">
                          <a:latin typeface="Times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US" sz="2000" kern="100" dirty="0" err="1">
                          <a:latin typeface="Times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2000" kern="100" dirty="0">
                          <a:latin typeface="Times"/>
                          <a:ea typeface="Malgun Gothic"/>
                          <a:cs typeface="Times New Roman"/>
                        </a:rPr>
                        <a:t>++ ) {</a:t>
                      </a:r>
                      <a:endParaRPr lang="ja-JP" sz="20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kern="100">
                          <a:latin typeface="Times"/>
                          <a:ea typeface="Batang"/>
                          <a:cs typeface="Times New Roman"/>
                        </a:rPr>
                        <a:t>		if( i &gt; vps_number_layer_sets_minus1 ) {</a:t>
                      </a:r>
                      <a:endParaRPr lang="ja-JP" sz="2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kern="10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2000" kern="100">
                          <a:latin typeface="Times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2000" b="1" kern="100">
                          <a:latin typeface="Times"/>
                          <a:ea typeface="Malgun Gothic"/>
                          <a:cs typeface="Times New Roman"/>
                        </a:rPr>
                        <a:t>output_layer_set_idx_minus1</a:t>
                      </a:r>
                      <a:r>
                        <a:rPr lang="en-US" sz="2000" kern="100">
                          <a:latin typeface="Times"/>
                          <a:ea typeface="Malgun Gothic"/>
                          <a:cs typeface="Times New Roman"/>
                        </a:rPr>
                        <a:t>[ i ]</a:t>
                      </a:r>
                      <a:endParaRPr lang="ja-JP" sz="2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ＭＳ 明朝"/>
                          <a:cs typeface="Times New Roman"/>
                        </a:rPr>
                        <a:t>u(v)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kern="10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2000" kern="100">
                          <a:latin typeface="Times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2000" kern="100">
                          <a:latin typeface="Times"/>
                          <a:ea typeface="Malgun Gothic"/>
                          <a:cs typeface="Times New Roman"/>
                        </a:rPr>
                        <a:t>lsIdx = output_layer_set_idx_minus1[ i ] + 1</a:t>
                      </a:r>
                      <a:endParaRPr lang="ja-JP" sz="2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5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kern="10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2000" kern="100">
                          <a:latin typeface="Times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2000" kern="100">
                          <a:latin typeface="Times"/>
                          <a:ea typeface="Malgun Gothic"/>
                          <a:cs typeface="Times New Roman"/>
                        </a:rPr>
                        <a:t>for( j = 0 ; j &lt; NumLayersInIdList[ lsIdx ] − 1; j++)</a:t>
                      </a:r>
                      <a:endParaRPr lang="ja-JP" sz="2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kern="100">
                          <a:latin typeface="Times"/>
                          <a:ea typeface="Malgun Gothic"/>
                          <a:cs typeface="Times New Roman"/>
                        </a:rPr>
                        <a:t>				output_layer_flag</a:t>
                      </a:r>
                      <a:r>
                        <a:rPr lang="en-US" sz="2000" kern="100">
                          <a:latin typeface="Times"/>
                          <a:ea typeface="Malgun Gothic"/>
                          <a:cs typeface="Times New Roman"/>
                        </a:rPr>
                        <a:t>[ i ][ j ]</a:t>
                      </a:r>
                      <a:endParaRPr lang="ja-JP" sz="2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Batang"/>
                          <a:cs typeface="Times New Roman"/>
                        </a:rPr>
                        <a:t>		}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US" sz="2000" kern="100">
                          <a:latin typeface="Times New Roman"/>
                          <a:ea typeface="ＭＳ 明朝"/>
                          <a:cs typeface="Times New Roman"/>
                        </a:rPr>
                        <a:t>else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kern="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US" sz="2000" b="1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complete_layer_set_flag</a:t>
                      </a:r>
                      <a:r>
                        <a:rPr lang="en-US" sz="2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[ i ]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US" sz="200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profile_level_tier_idx</a:t>
                      </a:r>
                      <a:r>
                        <a:rPr lang="en-US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[ </a:t>
                      </a:r>
                      <a:r>
                        <a:rPr lang="en-US" sz="20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 ]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ＭＳ 明朝"/>
                          <a:cs typeface="Times New Roman"/>
                        </a:rPr>
                        <a:t>u(v)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kern="100" dirty="0"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US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}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36000" tIns="36000" rIns="36000" bIns="36000" rtlCol="0">
        <a:spAutoFit/>
      </a:bodyPr>
      <a:lstStyle>
        <a:defPPr>
          <a:defRPr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8693</TotalTime>
  <Words>594</Words>
  <Application>Microsoft Office PowerPoint</Application>
  <PresentationFormat>画面に合わせる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符号化グループ</vt:lpstr>
      <vt:lpstr>MV-HEVC/SHVC HLS: On layer set definition (JCTVC-P0045/JCT3V-G0037)</vt:lpstr>
      <vt:lpstr>Summary</vt:lpstr>
      <vt:lpstr>Introduction</vt:lpstr>
      <vt:lpstr>Question 1?</vt:lpstr>
      <vt:lpstr>Solution for the question 1</vt:lpstr>
      <vt:lpstr>Proposal 1</vt:lpstr>
      <vt:lpstr>Question2</vt:lpstr>
      <vt:lpstr>Solution for Question2</vt:lpstr>
      <vt:lpstr>Proposal2</vt:lpstr>
      <vt:lpstr>Proposal 2 (continue)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3872</cp:revision>
  <dcterms:created xsi:type="dcterms:W3CDTF">2011-03-24T05:19:20Z</dcterms:created>
  <dcterms:modified xsi:type="dcterms:W3CDTF">2014-01-10T23:25:38Z</dcterms:modified>
</cp:coreProperties>
</file>