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3">
  <p:sldMasterIdLst>
    <p:sldMasterId id="2147484031" r:id="rId1"/>
  </p:sldMasterIdLst>
  <p:notesMasterIdLst>
    <p:notesMasterId r:id="rId15"/>
  </p:notesMasterIdLst>
  <p:handoutMasterIdLst>
    <p:handoutMasterId r:id="rId16"/>
  </p:handoutMasterIdLst>
  <p:sldIdLst>
    <p:sldId id="315" r:id="rId2"/>
    <p:sldId id="321" r:id="rId3"/>
    <p:sldId id="335" r:id="rId4"/>
    <p:sldId id="336" r:id="rId5"/>
    <p:sldId id="344" r:id="rId6"/>
    <p:sldId id="337" r:id="rId7"/>
    <p:sldId id="349" r:id="rId8"/>
    <p:sldId id="345" r:id="rId9"/>
    <p:sldId id="346" r:id="rId10"/>
    <p:sldId id="347" r:id="rId11"/>
    <p:sldId id="348" r:id="rId12"/>
    <p:sldId id="350" r:id="rId13"/>
    <p:sldId id="320" r:id="rId14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B9"/>
    <a:srgbClr val="66CCFF"/>
    <a:srgbClr val="FF9999"/>
    <a:srgbClr val="F3F3FB"/>
    <a:srgbClr val="E7F4F5"/>
    <a:srgbClr val="C9E7E9"/>
    <a:srgbClr val="FFDD71"/>
    <a:srgbClr val="FFE5E5"/>
    <a:srgbClr val="FFB9B9"/>
    <a:srgbClr val="DEF1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7" autoAdjust="0"/>
    <p:restoredTop sz="96574" autoAdjust="0"/>
  </p:normalViewPr>
  <p:slideViewPr>
    <p:cSldViewPr>
      <p:cViewPr varScale="1">
        <p:scale>
          <a:sx n="71" d="100"/>
          <a:sy n="71" d="100"/>
        </p:scale>
        <p:origin x="-1566" y="-102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2014/1/14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3814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3394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 userDrawn="1"/>
        </p:nvSpPr>
        <p:spPr>
          <a:xfrm>
            <a:off x="432000" y="618332"/>
            <a:ext cx="1199220" cy="2880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rgbClr val="003366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18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2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JCTVC-O0066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2014/1/14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 userDrawn="1"/>
        </p:nvSpPr>
        <p:spPr>
          <a:xfrm>
            <a:off x="7812360" y="406847"/>
            <a:ext cx="1128440" cy="2880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JCTVC-O0066</a:t>
            </a:r>
            <a:endParaRPr lang="en-US" altLang="ja-JP" dirty="0"/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2014/1/14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 userDrawn="1"/>
        </p:nvSpPr>
        <p:spPr>
          <a:xfrm>
            <a:off x="7814140" y="406847"/>
            <a:ext cx="1199220" cy="2880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7812360" y="406847"/>
            <a:ext cx="1128440" cy="2880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3600000" y="3527153"/>
            <a:ext cx="1944000" cy="2880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2014/1/14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JCTVC-O0066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427018"/>
            <a:ext cx="7963142" cy="1415612"/>
          </a:xfrm>
        </p:spPr>
        <p:txBody>
          <a:bodyPr/>
          <a:lstStyle/>
          <a:p>
            <a:pPr marL="1346200" indent="-1346200">
              <a:tabLst>
                <a:tab pos="1433513" algn="l"/>
              </a:tabLst>
            </a:pPr>
            <a:r>
              <a:rPr lang="en-GB" sz="2800" b="1" dirty="0" smtClean="0"/>
              <a:t>On </a:t>
            </a:r>
            <a:r>
              <a:rPr lang="en-GB" sz="2800" b="1" dirty="0" err="1" smtClean="0"/>
              <a:t>MinCR</a:t>
            </a:r>
            <a:endParaRPr lang="ja-JP" altLang="en-US" sz="24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JCTVC-P0044</a:t>
            </a:r>
            <a:endParaRPr kumimoji="1" lang="ja-JP" altLang="en-US" dirty="0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92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Syntax changes (3/4)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2350752"/>
              </p:ext>
            </p:extLst>
          </p:nvPr>
        </p:nvGraphicFramePr>
        <p:xfrm>
          <a:off x="2843808" y="1340768"/>
          <a:ext cx="3464560" cy="4635976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548640"/>
                <a:gridCol w="822960"/>
                <a:gridCol w="581660"/>
                <a:gridCol w="629920"/>
                <a:gridCol w="629920"/>
                <a:gridCol w="251460"/>
              </a:tblGrid>
              <a:tr h="1080120">
                <a:tc rowSpan="2">
                  <a:txBody>
                    <a:bodyPr/>
                    <a:lstStyle/>
                    <a:p>
                      <a:pPr marL="71755" marR="71755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Level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vert="vert"/>
                </a:tc>
                <a:tc rowSpan="2">
                  <a:txBody>
                    <a:bodyPr/>
                    <a:lstStyle/>
                    <a:p>
                      <a:pPr marL="71755" marR="71755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Max luma sample rate MaxLumaSr</a:t>
                      </a:r>
                      <a:br>
                        <a:rPr lang="en-US" sz="900">
                          <a:effectLst/>
                        </a:rPr>
                      </a:br>
                      <a:r>
                        <a:rPr lang="en-US" sz="900">
                          <a:effectLst/>
                        </a:rPr>
                        <a:t>(samples/sec)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vert="vert"/>
                </a:tc>
                <a:tc gridSpan="3">
                  <a:txBody>
                    <a:bodyPr/>
                    <a:lstStyle/>
                    <a:p>
                      <a:pPr marL="71755" marR="71755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Max bit rate MaxBR (CpbBrVclFactor or CpbBrNalFactor bits/s)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vert="vert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71755" marR="71755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Min compression ratio base MinCrBase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vert="vert"/>
                </a:tc>
              </a:tr>
              <a:tr h="122413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Main tier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vert="vert"/>
                </a:tc>
                <a:tc>
                  <a:txBody>
                    <a:bodyPr/>
                    <a:lstStyle/>
                    <a:p>
                      <a:pPr marL="71755" marR="71755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High tier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vert="vert"/>
                </a:tc>
                <a:tc>
                  <a:txBody>
                    <a:bodyPr/>
                    <a:lstStyle/>
                    <a:p>
                      <a:pPr marL="71755" marR="71755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Super tier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vert="vert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552 960 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128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-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3 686 400 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1 500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-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2.1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7 372 800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3 000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-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16 588 800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6 000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-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3.1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33 177 600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-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4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66 846 720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12 000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30 000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120 000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4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4.1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133 693 440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50 000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200 000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4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5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267 386 880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25 000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400 000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5.1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534 773 760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40 000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160 000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640 000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8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5.2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1 069 547 520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60 000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240 000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960 000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8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1 069 547 520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60 000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240 000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960 000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8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6.1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2 139 095 040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120 000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480 000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1 920 000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8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6.2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4 278 190 080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240 000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800 000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3 200 000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6</a:t>
                      </a:r>
                      <a:endParaRPr lang="en-GB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2014/1/14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10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08214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Syntax changes (4/4)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0362055"/>
              </p:ext>
            </p:extLst>
          </p:nvPr>
        </p:nvGraphicFramePr>
        <p:xfrm>
          <a:off x="518864" y="1844824"/>
          <a:ext cx="8229600" cy="2895600"/>
        </p:xfrm>
        <a:graphic>
          <a:graphicData uri="http://schemas.openxmlformats.org/drawingml/2006/table">
            <a:tbl>
              <a:tblPr firstRow="1">
                <a:tableStyleId>{21E4AEA4-8DFA-4A89-87EB-49C32662AFE0}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Profile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CpbBrVclFactor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CpbBrNalFactor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FormatCapabilityFactor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MinCrScaleFactor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Monochrome 12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1000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1100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1.500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1.0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Monochrome 16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1330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1470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2.000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1.0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Main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1000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1100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1.500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1.0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Main 10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1000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1100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1.875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1.0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Main 12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1500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1650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2.250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1.0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Main 4:2:2 10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1670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1830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2.500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0.5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Main 4:2:2 12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2000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2200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3.000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0.5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Main 4:4:4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2000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2200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3.000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0.5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Main 4:4:4 10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2500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2750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3.750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0.5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Main 4:4:4 12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3000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3300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4.500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0.5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Main Intra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1000 *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1100 *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1.500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1.0 ÷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Main 10 Intra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1250</a:t>
                      </a:r>
                      <a:r>
                        <a:rPr lang="en-GB" sz="1000">
                          <a:effectLst/>
                        </a:rPr>
                        <a:t> *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1375</a:t>
                      </a:r>
                      <a:r>
                        <a:rPr lang="en-GB" sz="1000">
                          <a:effectLst/>
                        </a:rPr>
                        <a:t> *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1.875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1.0 ÷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Main 12 Intra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1500</a:t>
                      </a:r>
                      <a:r>
                        <a:rPr lang="en-GB" sz="1000">
                          <a:effectLst/>
                        </a:rPr>
                        <a:t> *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1650</a:t>
                      </a:r>
                      <a:r>
                        <a:rPr lang="en-GB" sz="1000">
                          <a:effectLst/>
                        </a:rPr>
                        <a:t> *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2.250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1.0 ÷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Main 4:2:2 10 Intra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1670</a:t>
                      </a:r>
                      <a:r>
                        <a:rPr lang="en-GB" sz="1000">
                          <a:effectLst/>
                        </a:rPr>
                        <a:t> *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1830</a:t>
                      </a:r>
                      <a:r>
                        <a:rPr lang="en-GB" sz="1000">
                          <a:effectLst/>
                        </a:rPr>
                        <a:t> *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2.500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0.5 ÷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Main 4:2:2 12 Intra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2000</a:t>
                      </a:r>
                      <a:r>
                        <a:rPr lang="en-GB" sz="1000">
                          <a:effectLst/>
                        </a:rPr>
                        <a:t> *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2200</a:t>
                      </a:r>
                      <a:r>
                        <a:rPr lang="en-GB" sz="1000">
                          <a:effectLst/>
                        </a:rPr>
                        <a:t> *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3.000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0.5 ÷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Main 4:4:4 Intra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2000</a:t>
                      </a:r>
                      <a:r>
                        <a:rPr lang="en-GB" sz="1000">
                          <a:effectLst/>
                        </a:rPr>
                        <a:t> *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2200</a:t>
                      </a:r>
                      <a:r>
                        <a:rPr lang="en-GB" sz="1000">
                          <a:effectLst/>
                        </a:rPr>
                        <a:t> *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3.000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0.5 ÷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Main 4:4:4 10 Intra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2500</a:t>
                      </a:r>
                      <a:r>
                        <a:rPr lang="en-GB" sz="1000">
                          <a:effectLst/>
                        </a:rPr>
                        <a:t> *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2750</a:t>
                      </a:r>
                      <a:r>
                        <a:rPr lang="en-GB" sz="1000">
                          <a:effectLst/>
                        </a:rPr>
                        <a:t> *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3.750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0.5 ÷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Main 4:4:4 12 Intra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3000</a:t>
                      </a:r>
                      <a:r>
                        <a:rPr lang="en-GB" sz="1000">
                          <a:effectLst/>
                        </a:rPr>
                        <a:t> *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3300</a:t>
                      </a:r>
                      <a:r>
                        <a:rPr lang="en-GB" sz="1000">
                          <a:effectLst/>
                        </a:rPr>
                        <a:t> * 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effectLst/>
                        </a:rPr>
                        <a:t>4.500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dirty="0">
                          <a:effectLst/>
                        </a:rPr>
                        <a:t>0.5 ÷ </a:t>
                      </a:r>
                      <a:r>
                        <a:rPr lang="en-GB" sz="1000" dirty="0" err="1">
                          <a:effectLst/>
                        </a:rPr>
                        <a:t>HbrFactor</a:t>
                      </a:r>
                      <a:endParaRPr lang="en-GB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2014/1/14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11</a:t>
            </a:fld>
            <a:endParaRPr lang="en-US" altLang="ja-JP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5157192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[Ed. the </a:t>
            </a:r>
            <a:r>
              <a:rPr lang="en-GB" sz="1400" i="1" dirty="0" err="1"/>
              <a:t>CpbBrVclFactor</a:t>
            </a:r>
            <a:r>
              <a:rPr lang="en-GB" sz="1400" i="1" dirty="0"/>
              <a:t> have been scaled by bit-depth over previous definition in O1005_v4 where 8-bit was assumed. 16-bit profiles would follow the same rules as defined here (P0057,P0058). Note also that which profiles are changed is open to debate and are just indicating a potential conflict.]</a:t>
            </a:r>
            <a:endParaRPr lang="en-GB" sz="1400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459250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4592041"/>
              </p:ext>
            </p:extLst>
          </p:nvPr>
        </p:nvGraphicFramePr>
        <p:xfrm>
          <a:off x="534380" y="2132856"/>
          <a:ext cx="8229600" cy="100584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effectLst/>
                        </a:rPr>
                        <a:t>Tier</a:t>
                      </a:r>
                      <a:endParaRPr lang="en-GB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 err="1">
                          <a:effectLst/>
                        </a:rPr>
                        <a:t>general_tier_flag</a:t>
                      </a:r>
                      <a:endParaRPr lang="en-GB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general_super_tier_flag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general_intra_constraint_flag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general_lower_bit_rate_constraint_flag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Main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0 or 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effectLst/>
                        </a:rPr>
                        <a:t>High</a:t>
                      </a:r>
                      <a:endParaRPr lang="en-GB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0 or 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Super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0 or 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effectLst/>
                        </a:rPr>
                        <a:t>1</a:t>
                      </a:r>
                      <a:endParaRPr lang="en-GB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2014/1/14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12</a:t>
            </a:fld>
            <a:endParaRPr lang="en-US" altLang="ja-JP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741914"/>
              </p:ext>
            </p:extLst>
          </p:nvPr>
        </p:nvGraphicFramePr>
        <p:xfrm>
          <a:off x="534380" y="4439384"/>
          <a:ext cx="8229600" cy="100584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Tier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general_tier_flag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general_super_tier_flag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general_intra_constraint_flag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general_lower_bit_rate_constraint_flag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HbrFactor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Main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0 or 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2 or 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High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0 or 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2 or 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Super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0 or 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effectLst/>
                        </a:rPr>
                        <a:t>2 or 1</a:t>
                      </a:r>
                      <a:endParaRPr lang="en-GB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39552" y="1628800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Long-</a:t>
            </a:r>
            <a:r>
              <a:rPr lang="en-GB" dirty="0" err="1" smtClean="0"/>
              <a:t>Gop</a:t>
            </a:r>
            <a:r>
              <a:rPr lang="en-GB" dirty="0" smtClean="0"/>
              <a:t> profiles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41258" y="3789040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All-intra profiles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1496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25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There are two aspects to this proposal:</a:t>
            </a:r>
          </a:p>
          <a:p>
            <a:pPr lvl="1"/>
            <a:endParaRPr lang="en-GB" sz="20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GB" sz="2000" dirty="0" smtClean="0"/>
              <a:t>Potentially modify version 1 </a:t>
            </a:r>
            <a:r>
              <a:rPr lang="en-GB" sz="2000" dirty="0" smtClean="0"/>
              <a:t>to increase </a:t>
            </a:r>
            <a:r>
              <a:rPr lang="en-GB" sz="2000" dirty="0" err="1" smtClean="0"/>
              <a:t>MinCR</a:t>
            </a:r>
            <a:r>
              <a:rPr lang="en-GB" sz="2000" dirty="0" smtClean="0"/>
              <a:t> for High Tier</a:t>
            </a:r>
          </a:p>
          <a:p>
            <a:pPr marL="800100" lvl="1" indent="-342900">
              <a:buFont typeface="+mj-lt"/>
              <a:buAutoNum type="arabicPeriod"/>
            </a:pPr>
            <a:endParaRPr lang="en-GB" sz="2000" dirty="0"/>
          </a:p>
          <a:p>
            <a:pPr marL="800100" lvl="1" indent="-342900">
              <a:buFont typeface="+mj-lt"/>
              <a:buAutoNum type="arabicPeriod"/>
            </a:pPr>
            <a:endParaRPr lang="en-GB" sz="20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GB" sz="2000" dirty="0" smtClean="0"/>
              <a:t>Change values in </a:t>
            </a:r>
            <a:r>
              <a:rPr lang="en-GB" sz="2000" dirty="0" smtClean="0"/>
              <a:t>Annex A so that the indicated </a:t>
            </a:r>
            <a:r>
              <a:rPr lang="en-GB" sz="2000" dirty="0" err="1" smtClean="0"/>
              <a:t>MinCR</a:t>
            </a:r>
            <a:r>
              <a:rPr lang="en-GB" sz="2000" dirty="0" smtClean="0"/>
              <a:t> values are relevant at a given level for the </a:t>
            </a:r>
            <a:r>
              <a:rPr lang="en-GB" sz="2000" dirty="0" err="1" smtClean="0"/>
              <a:t>RExt</a:t>
            </a:r>
            <a:r>
              <a:rPr lang="en-GB" sz="2000" dirty="0" smtClean="0"/>
              <a:t> profiles.</a:t>
            </a:r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JCTVC-P0044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2014/1/14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0771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 version 1 High Tier </a:t>
            </a:r>
            <a:r>
              <a:rPr lang="en-GB" dirty="0" err="1" smtClean="0"/>
              <a:t>MinCr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</a:t>
            </a:r>
            <a:r>
              <a:rPr lang="en-GB" dirty="0"/>
              <a:t>large </a:t>
            </a:r>
            <a:r>
              <a:rPr lang="en-GB" dirty="0" smtClean="0"/>
              <a:t>pictures, </a:t>
            </a:r>
            <a:r>
              <a:rPr lang="en-GB" dirty="0"/>
              <a:t>e.g. 4K video, higher value of </a:t>
            </a:r>
            <a:r>
              <a:rPr lang="en-GB" dirty="0" err="1"/>
              <a:t>MinCR</a:t>
            </a:r>
            <a:r>
              <a:rPr lang="en-GB" dirty="0"/>
              <a:t> is used to reduce the worst case complexity of </a:t>
            </a:r>
            <a:r>
              <a:rPr lang="en-GB" dirty="0" smtClean="0"/>
              <a:t>CABAC.</a:t>
            </a:r>
          </a:p>
          <a:p>
            <a:pPr lvl="1"/>
            <a:r>
              <a:rPr lang="en-GB" dirty="0" smtClean="0"/>
              <a:t>For </a:t>
            </a:r>
            <a:r>
              <a:rPr lang="en-GB" dirty="0"/>
              <a:t>example, the value of </a:t>
            </a:r>
            <a:r>
              <a:rPr lang="en-GB" dirty="0" err="1"/>
              <a:t>MinCR</a:t>
            </a:r>
            <a:r>
              <a:rPr lang="en-GB" dirty="0"/>
              <a:t> is 8 for level 5.1 (4K@60p</a:t>
            </a:r>
            <a:r>
              <a:rPr lang="en-GB" dirty="0" smtClean="0"/>
              <a:t>).</a:t>
            </a:r>
          </a:p>
          <a:p>
            <a:endParaRPr lang="en-GB" dirty="0"/>
          </a:p>
          <a:p>
            <a:r>
              <a:rPr lang="en-GB" dirty="0" smtClean="0"/>
              <a:t>However </a:t>
            </a:r>
            <a:r>
              <a:rPr lang="en-GB" dirty="0" err="1"/>
              <a:t>MinCR</a:t>
            </a:r>
            <a:r>
              <a:rPr lang="en-GB" dirty="0"/>
              <a:t>=8 is too high for high end </a:t>
            </a:r>
            <a:r>
              <a:rPr lang="en-GB" dirty="0" smtClean="0"/>
              <a:t>applications.</a:t>
            </a:r>
          </a:p>
          <a:p>
            <a:pPr lvl="1"/>
            <a:r>
              <a:rPr lang="en-GB" dirty="0" smtClean="0"/>
              <a:t>When </a:t>
            </a:r>
            <a:r>
              <a:rPr lang="en-GB" dirty="0"/>
              <a:t>4K@60p video is encoded at 160Mbps, this </a:t>
            </a:r>
            <a:r>
              <a:rPr lang="en-GB" dirty="0" err="1"/>
              <a:t>MinCR</a:t>
            </a:r>
            <a:r>
              <a:rPr lang="en-GB" dirty="0"/>
              <a:t> &gt; 8 is </a:t>
            </a:r>
            <a:r>
              <a:rPr lang="en-GB" dirty="0" smtClean="0"/>
              <a:t>often </a:t>
            </a:r>
            <a:r>
              <a:rPr lang="en-GB" dirty="0" err="1" smtClean="0"/>
              <a:t>occurirng</a:t>
            </a:r>
            <a:r>
              <a:rPr lang="en-GB" dirty="0" smtClean="0"/>
              <a:t> for the I picture.</a:t>
            </a:r>
          </a:p>
          <a:p>
            <a:endParaRPr lang="en-GB" dirty="0"/>
          </a:p>
          <a:p>
            <a:r>
              <a:rPr lang="en-GB" dirty="0" smtClean="0"/>
              <a:t>Would it be possible to change the definition of the high tier so that the </a:t>
            </a:r>
            <a:r>
              <a:rPr lang="en-GB" dirty="0" err="1" smtClean="0"/>
              <a:t>MinCR</a:t>
            </a:r>
            <a:r>
              <a:rPr lang="en-GB" dirty="0" smtClean="0"/>
              <a:t> values are reduced?</a:t>
            </a:r>
            <a:endParaRPr lang="en-GB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JCTVC-P0044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2014/1/14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0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Changes to </a:t>
            </a:r>
            <a:r>
              <a:rPr lang="en-GB" dirty="0" err="1" smtClean="0"/>
              <a:t>RExt</a:t>
            </a:r>
            <a:r>
              <a:rPr lang="en-GB" dirty="0" smtClean="0"/>
              <a:t> profiles and levels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the current text for </a:t>
            </a:r>
            <a:r>
              <a:rPr lang="en-GB" dirty="0" err="1" smtClean="0"/>
              <a:t>RExt</a:t>
            </a:r>
            <a:r>
              <a:rPr lang="en-GB" dirty="0" smtClean="0"/>
              <a:t>, intra profiles are defined and the </a:t>
            </a:r>
            <a:r>
              <a:rPr lang="en-GB" dirty="0" err="1" smtClean="0"/>
              <a:t>MinCR</a:t>
            </a:r>
            <a:r>
              <a:rPr lang="en-GB" dirty="0" smtClean="0"/>
              <a:t> can be reduced to 25% of the stated value in the level.</a:t>
            </a:r>
          </a:p>
          <a:p>
            <a:endParaRPr lang="en-GB" dirty="0"/>
          </a:p>
          <a:p>
            <a:r>
              <a:rPr lang="en-GB" dirty="0" smtClean="0"/>
              <a:t>However, the </a:t>
            </a:r>
            <a:r>
              <a:rPr lang="en-GB" dirty="0" err="1" smtClean="0"/>
              <a:t>MinCR</a:t>
            </a:r>
            <a:r>
              <a:rPr lang="en-GB" dirty="0" smtClean="0"/>
              <a:t> is academic for intra profiles at a particular level as the bit rate is too low to allow the format targeted by the profile and levels to be compressed at </a:t>
            </a:r>
            <a:r>
              <a:rPr lang="en-GB" dirty="0" err="1" smtClean="0"/>
              <a:t>MinCR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pPr lvl="1"/>
            <a:r>
              <a:rPr lang="en-GB" dirty="0" err="1" smtClean="0"/>
              <a:t>Eg</a:t>
            </a:r>
            <a:r>
              <a:rPr lang="en-GB" dirty="0" smtClean="0"/>
              <a:t> Level 5.1, 4:2:0 8-bit 4K@60P high tier,</a:t>
            </a:r>
          </a:p>
          <a:p>
            <a:pPr lvl="3"/>
            <a:r>
              <a:rPr lang="en-GB" sz="1100" dirty="0" err="1" smtClean="0"/>
              <a:t>maxLumaSampleRate</a:t>
            </a:r>
            <a:r>
              <a:rPr lang="en-GB" sz="1100" dirty="0" smtClean="0"/>
              <a:t> = 534,773,760 samples/second</a:t>
            </a:r>
          </a:p>
          <a:p>
            <a:pPr lvl="3"/>
            <a:r>
              <a:rPr lang="en-GB" sz="1100" dirty="0" err="1" smtClean="0"/>
              <a:t>maxBitRate</a:t>
            </a:r>
            <a:r>
              <a:rPr lang="en-GB" sz="1100" dirty="0" smtClean="0"/>
              <a:t> = 160,000,000 bits/second</a:t>
            </a:r>
          </a:p>
          <a:p>
            <a:pPr lvl="3"/>
            <a:r>
              <a:rPr lang="en-GB" sz="1100" dirty="0" err="1" smtClean="0"/>
              <a:t>baseBandBitRate</a:t>
            </a:r>
            <a:r>
              <a:rPr lang="en-GB" sz="1100" dirty="0" smtClean="0"/>
              <a:t> = 534,773,760 * 1.5 [4:2:0] * 8 (bits/sample) = 6,417,285,120</a:t>
            </a:r>
          </a:p>
          <a:p>
            <a:pPr lvl="2"/>
            <a:r>
              <a:rPr lang="en-GB" dirty="0" smtClean="0"/>
              <a:t>Sequence average compression ratio is (baseband bit rate / maximum bit rate) = 40:1</a:t>
            </a:r>
          </a:p>
          <a:p>
            <a:pPr lvl="2"/>
            <a:endParaRPr lang="en-GB" dirty="0" smtClean="0"/>
          </a:p>
          <a:p>
            <a:pPr lvl="1"/>
            <a:r>
              <a:rPr lang="en-GB" dirty="0" smtClean="0"/>
              <a:t>For intra, it is likely that all frames will be compressed by the same amount.</a:t>
            </a:r>
            <a:endParaRPr lang="en-GB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JCTVC-P0044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2014/1/14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8518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Changes to </a:t>
            </a:r>
            <a:r>
              <a:rPr lang="en-GB" dirty="0" err="1" smtClean="0"/>
              <a:t>RExt</a:t>
            </a:r>
            <a:r>
              <a:rPr lang="en-GB" dirty="0" smtClean="0"/>
              <a:t> profiles and levels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In addition, the CPB size defined for a level is no longer related to bit-rate.</a:t>
            </a:r>
          </a:p>
          <a:p>
            <a:pPr lvl="1"/>
            <a:r>
              <a:rPr lang="en-GB" dirty="0" smtClean="0"/>
              <a:t>This means that for some profile and level combinations, the CPB cannot hold one frame of dimensions targeted by the level with the minimum compression ratio.</a:t>
            </a:r>
          </a:p>
          <a:p>
            <a:pPr lvl="2"/>
            <a:r>
              <a:rPr lang="en-GB" dirty="0" err="1" smtClean="0"/>
              <a:t>Eg</a:t>
            </a:r>
            <a:r>
              <a:rPr lang="en-GB" dirty="0" smtClean="0"/>
              <a:t> HD@30P 4:4:4 12-bit level 4.</a:t>
            </a:r>
          </a:p>
          <a:p>
            <a:endParaRPr lang="en-GB" dirty="0"/>
          </a:p>
          <a:p>
            <a:r>
              <a:rPr lang="en-GB" dirty="0" smtClean="0"/>
              <a:t>Level 6.1 would have to be used to code HD@30P 4:4:4 12-bit at </a:t>
            </a:r>
            <a:r>
              <a:rPr lang="en-GB" dirty="0" err="1" smtClean="0"/>
              <a:t>MinCR</a:t>
            </a:r>
            <a:r>
              <a:rPr lang="en-GB" dirty="0" smtClean="0"/>
              <a:t> for all frames.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JCTVC-P0044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2014/1/14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539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Changes to </a:t>
            </a:r>
            <a:r>
              <a:rPr lang="en-GB" dirty="0" err="1"/>
              <a:t>RExt</a:t>
            </a:r>
            <a:r>
              <a:rPr lang="en-GB" dirty="0"/>
              <a:t> profiles and levels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Add a new super tier</a:t>
            </a:r>
          </a:p>
          <a:p>
            <a:pPr lvl="1"/>
            <a:r>
              <a:rPr lang="en-GB" dirty="0" smtClean="0"/>
              <a:t>Selected by a flag in the </a:t>
            </a:r>
            <a:r>
              <a:rPr lang="en-GB" dirty="0" err="1" smtClean="0"/>
              <a:t>profile_tier_level</a:t>
            </a:r>
            <a:r>
              <a:rPr lang="en-GB" dirty="0" smtClean="0"/>
              <a:t>() syntax element.</a:t>
            </a:r>
          </a:p>
          <a:p>
            <a:pPr lvl="1"/>
            <a:r>
              <a:rPr lang="en-GB" dirty="0" smtClean="0"/>
              <a:t>Super tier specifies higher </a:t>
            </a:r>
            <a:r>
              <a:rPr lang="en-GB" dirty="0" err="1" smtClean="0"/>
              <a:t>MaxBR</a:t>
            </a:r>
            <a:r>
              <a:rPr lang="en-GB" dirty="0" smtClean="0"/>
              <a:t> and </a:t>
            </a:r>
            <a:r>
              <a:rPr lang="en-GB" dirty="0" err="1" smtClean="0"/>
              <a:t>MaxCPB</a:t>
            </a:r>
            <a:r>
              <a:rPr lang="en-GB" dirty="0" smtClean="0"/>
              <a:t> values.</a:t>
            </a:r>
          </a:p>
          <a:p>
            <a:pPr lvl="2"/>
            <a:r>
              <a:rPr lang="en-GB" dirty="0" smtClean="0"/>
              <a:t>4 times that of High tier, following a similar trend from Main to High.</a:t>
            </a:r>
          </a:p>
          <a:p>
            <a:pPr lvl="2"/>
            <a:r>
              <a:rPr lang="en-GB" dirty="0" smtClean="0"/>
              <a:t>Note that even a factor of 4 is not always adequate to reach the target </a:t>
            </a:r>
            <a:r>
              <a:rPr lang="en-GB" dirty="0" err="1" smtClean="0"/>
              <a:t>MinCRs</a:t>
            </a:r>
            <a:r>
              <a:rPr lang="en-GB" dirty="0" smtClean="0"/>
              <a:t>, and therefore it is recommended that the </a:t>
            </a:r>
            <a:r>
              <a:rPr lang="en-GB" dirty="0" err="1" smtClean="0"/>
              <a:t>binarization</a:t>
            </a:r>
            <a:r>
              <a:rPr lang="en-GB" dirty="0" smtClean="0"/>
              <a:t> of the main/high/super tiers allow for extension of a super-high tier in the future.</a:t>
            </a:r>
          </a:p>
          <a:p>
            <a:pPr lvl="1"/>
            <a:endParaRPr lang="en-GB" dirty="0"/>
          </a:p>
          <a:p>
            <a:r>
              <a:rPr lang="en-GB" dirty="0" smtClean="0"/>
              <a:t>Modify base values of </a:t>
            </a:r>
            <a:r>
              <a:rPr lang="en-GB" dirty="0" err="1" smtClean="0"/>
              <a:t>CbpBrVclFactor</a:t>
            </a:r>
            <a:r>
              <a:rPr lang="en-GB" dirty="0" smtClean="0"/>
              <a:t> and </a:t>
            </a:r>
            <a:r>
              <a:rPr lang="en-GB" dirty="0" err="1" smtClean="0"/>
              <a:t>CbpNalVclFactor</a:t>
            </a:r>
            <a:r>
              <a:rPr lang="en-GB" dirty="0" smtClean="0"/>
              <a:t> for </a:t>
            </a:r>
            <a:r>
              <a:rPr lang="en-GB" dirty="0" err="1" smtClean="0"/>
              <a:t>RExt</a:t>
            </a:r>
            <a:r>
              <a:rPr lang="en-GB" dirty="0" smtClean="0"/>
              <a:t> profiles to take maximum bit depth into account (not just chroma format)</a:t>
            </a:r>
          </a:p>
          <a:p>
            <a:pPr lvl="1"/>
            <a:r>
              <a:rPr lang="en-GB" dirty="0" smtClean="0"/>
              <a:t>Though it is recommended that there is discussion on whether just the highest bit-depth profiles are altered.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JCTVC-P0044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2014/1/14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1745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Notes for syntax change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Maximum bit rate is derived as follows:</a:t>
            </a:r>
            <a:endParaRPr lang="en-GB" dirty="0"/>
          </a:p>
          <a:p>
            <a:pPr lvl="1"/>
            <a:r>
              <a:rPr lang="en-US" i="1" dirty="0"/>
              <a:t>VCL HRD parameter: Max bit rate = </a:t>
            </a:r>
            <a:r>
              <a:rPr lang="en-US" i="1" dirty="0" err="1"/>
              <a:t>CpbBrVclFactor</a:t>
            </a:r>
            <a:r>
              <a:rPr lang="en-US" i="1" dirty="0"/>
              <a:t> * </a:t>
            </a:r>
            <a:r>
              <a:rPr lang="en-US" i="1" dirty="0" err="1"/>
              <a:t>MaxBR</a:t>
            </a:r>
            <a:endParaRPr lang="en-GB" dirty="0"/>
          </a:p>
          <a:p>
            <a:pPr lvl="1"/>
            <a:r>
              <a:rPr lang="en-US" i="1" dirty="0"/>
              <a:t>NAL HRD parameter: Max bit rate = </a:t>
            </a:r>
            <a:r>
              <a:rPr lang="en-US" i="1" dirty="0" err="1"/>
              <a:t>CpbBrNalFactor</a:t>
            </a:r>
            <a:r>
              <a:rPr lang="en-US" i="1" dirty="0"/>
              <a:t> * </a:t>
            </a:r>
            <a:r>
              <a:rPr lang="en-US" i="1" dirty="0" err="1"/>
              <a:t>MaxBR</a:t>
            </a:r>
            <a:endParaRPr lang="en-GB" dirty="0"/>
          </a:p>
          <a:p>
            <a:endParaRPr lang="en-US" i="1" dirty="0" smtClean="0"/>
          </a:p>
          <a:p>
            <a:r>
              <a:rPr lang="en-US" i="1" dirty="0" err="1" smtClean="0"/>
              <a:t>MinCR</a:t>
            </a:r>
            <a:r>
              <a:rPr lang="en-US" i="1" dirty="0" smtClean="0"/>
              <a:t> </a:t>
            </a:r>
            <a:r>
              <a:rPr lang="en-US" i="1" dirty="0"/>
              <a:t>is derived as follows:</a:t>
            </a:r>
            <a:endParaRPr lang="en-GB" dirty="0"/>
          </a:p>
          <a:p>
            <a:pPr lvl="1"/>
            <a:r>
              <a:rPr lang="en-US" i="1" dirty="0" err="1"/>
              <a:t>MinCR</a:t>
            </a:r>
            <a:r>
              <a:rPr lang="en-US" i="1" dirty="0"/>
              <a:t> = </a:t>
            </a:r>
            <a:r>
              <a:rPr lang="en-US" i="1" dirty="0" err="1"/>
              <a:t>MinCrBase</a:t>
            </a:r>
            <a:r>
              <a:rPr lang="en-US" i="1" dirty="0"/>
              <a:t> * </a:t>
            </a:r>
            <a:r>
              <a:rPr lang="en-US" i="1" dirty="0" err="1"/>
              <a:t>MinCrScaleFactor</a:t>
            </a:r>
            <a:endParaRPr lang="en-GB" dirty="0"/>
          </a:p>
          <a:p>
            <a:endParaRPr lang="en-US" i="1" dirty="0" smtClean="0"/>
          </a:p>
          <a:p>
            <a:r>
              <a:rPr lang="en-US" i="1" dirty="0" err="1" smtClean="0"/>
              <a:t>HbrFactor</a:t>
            </a:r>
            <a:r>
              <a:rPr lang="en-US" i="1" dirty="0" smtClean="0"/>
              <a:t> </a:t>
            </a:r>
            <a:r>
              <a:rPr lang="en-US" i="1" dirty="0"/>
              <a:t>is derived as </a:t>
            </a:r>
            <a:r>
              <a:rPr lang="en-US" i="1" dirty="0" smtClean="0"/>
              <a:t>follows:</a:t>
            </a:r>
            <a:endParaRPr lang="en-GB" dirty="0"/>
          </a:p>
          <a:p>
            <a:pPr lvl="1"/>
            <a:r>
              <a:rPr lang="en-US" i="1" dirty="0" err="1" smtClean="0"/>
              <a:t>HbrFactor</a:t>
            </a:r>
            <a:r>
              <a:rPr lang="en-US" i="1" dirty="0" smtClean="0"/>
              <a:t> </a:t>
            </a:r>
            <a:r>
              <a:rPr lang="en-US" i="1" dirty="0"/>
              <a:t>= 2 − </a:t>
            </a:r>
            <a:r>
              <a:rPr lang="en-US" i="1" dirty="0" err="1"/>
              <a:t>general_lower_bit_rate_constraint_flag</a:t>
            </a:r>
            <a:endParaRPr lang="en-GB" dirty="0"/>
          </a:p>
          <a:p>
            <a:endParaRPr lang="en-US" i="1" dirty="0" smtClean="0"/>
          </a:p>
          <a:p>
            <a:r>
              <a:rPr lang="en-US" i="1" dirty="0" smtClean="0"/>
              <a:t>where </a:t>
            </a:r>
            <a:r>
              <a:rPr lang="en-US" i="1" dirty="0" err="1"/>
              <a:t>MaxBR</a:t>
            </a:r>
            <a:r>
              <a:rPr lang="en-US" i="1" dirty="0"/>
              <a:t> and </a:t>
            </a:r>
            <a:r>
              <a:rPr lang="en-US" i="1" dirty="0" err="1"/>
              <a:t>MinCrBase</a:t>
            </a:r>
            <a:r>
              <a:rPr lang="en-US" i="1" dirty="0"/>
              <a:t> are defined in Table A-2, </a:t>
            </a:r>
            <a:r>
              <a:rPr lang="en-US" i="1" dirty="0" err="1"/>
              <a:t>CpbBrVclFactor</a:t>
            </a:r>
            <a:r>
              <a:rPr lang="en-US" i="1" dirty="0"/>
              <a:t>, </a:t>
            </a:r>
            <a:r>
              <a:rPr lang="en-US" i="1" dirty="0" err="1"/>
              <a:t>CpbBrNalFactor</a:t>
            </a:r>
            <a:r>
              <a:rPr lang="en-US" i="1" dirty="0"/>
              <a:t>,  </a:t>
            </a:r>
            <a:r>
              <a:rPr lang="en-US" i="1" dirty="0" err="1"/>
              <a:t>FormatCapabilityFactor</a:t>
            </a:r>
            <a:r>
              <a:rPr lang="en-US" i="1" dirty="0"/>
              <a:t> and </a:t>
            </a:r>
            <a:r>
              <a:rPr lang="en-US" i="1" dirty="0" err="1"/>
              <a:t>MinCrScaleFactor</a:t>
            </a:r>
            <a:r>
              <a:rPr lang="en-US" i="1" dirty="0"/>
              <a:t> are defined in Table A-3.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2014/1/14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81761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Syntax changes (1/4)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3006060"/>
              </p:ext>
            </p:extLst>
          </p:nvPr>
        </p:nvGraphicFramePr>
        <p:xfrm>
          <a:off x="1871821" y="2143919"/>
          <a:ext cx="5760720" cy="32004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5029200"/>
                <a:gridCol w="731520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>
                          <a:effectLst/>
                        </a:rPr>
                        <a:t>profile_tier_level</a:t>
                      </a:r>
                      <a:r>
                        <a:rPr lang="en-GB" sz="1000" dirty="0">
                          <a:effectLst/>
                        </a:rPr>
                        <a:t>( maxNumSubLayersMinus1 ) {</a:t>
                      </a:r>
                      <a:endParaRPr lang="en-GB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Descriptor</a:t>
                      </a:r>
                      <a:endParaRPr lang="en-GB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general_profile_space</a:t>
                      </a:r>
                      <a:endParaRPr lang="en-GB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u(2)</a:t>
                      </a:r>
                      <a:endParaRPr lang="en-GB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general_tier_flag</a:t>
                      </a:r>
                      <a:endParaRPr lang="en-GB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GB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general_profile_idc</a:t>
                      </a:r>
                      <a:endParaRPr lang="en-GB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u(5)</a:t>
                      </a:r>
                      <a:endParaRPr lang="en-GB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for( j = 0; j &lt; 32; j++ )</a:t>
                      </a:r>
                      <a:endParaRPr lang="en-GB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general_profile_compatibility_flag[ j ]</a:t>
                      </a:r>
                      <a:endParaRPr lang="en-GB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GB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general_progressive_source_flag</a:t>
                      </a:r>
                      <a:endParaRPr lang="en-GB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GB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general_interlaced_source_flag</a:t>
                      </a:r>
                      <a:endParaRPr lang="en-GB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GB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general_non_packed_constraint_flag</a:t>
                      </a:r>
                      <a:endParaRPr lang="en-GB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GB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general_frame_only_constraint_flag</a:t>
                      </a:r>
                      <a:endParaRPr lang="en-GB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GB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general_max_12bit_constraint_flag</a:t>
                      </a:r>
                      <a:endParaRPr lang="en-GB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GB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general_max_10bit_constraint_flag</a:t>
                      </a:r>
                      <a:endParaRPr lang="en-GB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GB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</a:rPr>
                        <a:t>	general_max_8bit_constraint_flag</a:t>
                      </a:r>
                      <a:endParaRPr lang="en-GB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GB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general_max_422chroma_constraint_flag</a:t>
                      </a:r>
                      <a:endParaRPr lang="en-GB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GB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general_max_420chroma_constraint_flag</a:t>
                      </a:r>
                      <a:endParaRPr lang="en-GB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GB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general_max_monochrome_constraint_flag</a:t>
                      </a:r>
                      <a:endParaRPr lang="en-GB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GB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general_intra_constraint_flag</a:t>
                      </a:r>
                      <a:endParaRPr lang="en-GB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GB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general_lower_bit_rate_constraint_flag</a:t>
                      </a:r>
                      <a:endParaRPr lang="en-GB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GB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u="sng">
                          <a:effectLst/>
                          <a:highlight>
                            <a:srgbClr val="FFFF00"/>
                          </a:highlight>
                        </a:rPr>
                        <a:t>	general_super_tier_flag</a:t>
                      </a:r>
                      <a:endParaRPr lang="en-GB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u="sng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en-GB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general_reserved_zero_3</a:t>
                      </a:r>
                      <a:r>
                        <a:rPr lang="en-GB" sz="1000" u="sng">
                          <a:effectLst/>
                        </a:rPr>
                        <a:t>5</a:t>
                      </a:r>
                      <a:r>
                        <a:rPr lang="en-GB" sz="1000">
                          <a:effectLst/>
                        </a:rPr>
                        <a:t>bits</a:t>
                      </a:r>
                      <a:endParaRPr lang="en-GB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u(3</a:t>
                      </a:r>
                      <a:r>
                        <a:rPr lang="en-GB" sz="1000" u="sng">
                          <a:effectLst/>
                        </a:rPr>
                        <a:t>5</a:t>
                      </a:r>
                      <a:r>
                        <a:rPr lang="en-GB" sz="1000">
                          <a:effectLst/>
                        </a:rPr>
                        <a:t>)</a:t>
                      </a:r>
                      <a:endParaRPr lang="en-GB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general_level_idc</a:t>
                      </a:r>
                      <a:endParaRPr lang="en-GB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</a:rPr>
                        <a:t>u(8)</a:t>
                      </a:r>
                      <a:endParaRPr lang="en-GB" sz="10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2014/1/14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  <p:sp>
        <p:nvSpPr>
          <p:cNvPr id="8" name="TextBox 7"/>
          <p:cNvSpPr txBox="1"/>
          <p:nvPr/>
        </p:nvSpPr>
        <p:spPr>
          <a:xfrm>
            <a:off x="1331640" y="5445224"/>
            <a:ext cx="7200800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hangingPunct="0"/>
            <a:r>
              <a:rPr lang="en-US" sz="1200" dirty="0"/>
              <a:t> </a:t>
            </a:r>
            <a:endParaRPr lang="en-GB" sz="1200" dirty="0"/>
          </a:p>
          <a:p>
            <a:pPr hangingPunct="0"/>
            <a:r>
              <a:rPr lang="en-US" sz="1200" dirty="0"/>
              <a:t>The value of </a:t>
            </a:r>
            <a:r>
              <a:rPr lang="en-US" sz="1200" dirty="0" err="1"/>
              <a:t>general_super_tier_flag</a:t>
            </a:r>
            <a:r>
              <a:rPr lang="en-US" sz="1200" dirty="0"/>
              <a:t> shall be 0 except when the value of </a:t>
            </a:r>
            <a:r>
              <a:rPr lang="en-US" sz="1200" dirty="0" err="1"/>
              <a:t>general_tier_flag</a:t>
            </a:r>
            <a:r>
              <a:rPr lang="en-US" sz="1200" dirty="0"/>
              <a:t> is 0. The value 1 of </a:t>
            </a:r>
            <a:r>
              <a:rPr lang="en-US" sz="1200" dirty="0" err="1"/>
              <a:t>general_super_tier_flag</a:t>
            </a:r>
            <a:r>
              <a:rPr lang="en-US" sz="1200" dirty="0"/>
              <a:t> when </a:t>
            </a:r>
            <a:r>
              <a:rPr lang="en-US" sz="1200" dirty="0" err="1"/>
              <a:t>general_tier_flag</a:t>
            </a:r>
            <a:r>
              <a:rPr lang="en-US" sz="1200" dirty="0"/>
              <a:t> is 1 is reserved for future use.</a:t>
            </a:r>
            <a:endParaRPr lang="en-GB" sz="1200" dirty="0"/>
          </a:p>
          <a:p>
            <a:endParaRPr lang="en-GB" sz="700" dirty="0"/>
          </a:p>
        </p:txBody>
      </p:sp>
    </p:spTree>
    <p:extLst>
      <p:ext uri="{BB962C8B-B14F-4D97-AF65-F5344CB8AC3E}">
        <p14:creationId xmlns:p14="http://schemas.microsoft.com/office/powerpoint/2010/main" val="2359890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Syntax changes (2/4)</a:t>
            </a:r>
            <a:endParaRPr lang="en-GB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2960066"/>
              </p:ext>
            </p:extLst>
          </p:nvPr>
        </p:nvGraphicFramePr>
        <p:xfrm>
          <a:off x="2051720" y="1628800"/>
          <a:ext cx="4467860" cy="4073624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548640"/>
                <a:gridCol w="731520"/>
                <a:gridCol w="548640"/>
                <a:gridCol w="627380"/>
                <a:gridCol w="627380"/>
                <a:gridCol w="469900"/>
                <a:gridCol w="457200"/>
                <a:gridCol w="457200"/>
              </a:tblGrid>
              <a:tr h="1152128">
                <a:tc rowSpan="2">
                  <a:txBody>
                    <a:bodyPr/>
                    <a:lstStyle/>
                    <a:p>
                      <a:pPr marL="71755" marR="71755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Level</a:t>
                      </a:r>
                      <a:endParaRPr lang="en-GB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vert="vert"/>
                </a:tc>
                <a:tc rowSpan="2">
                  <a:txBody>
                    <a:bodyPr/>
                    <a:lstStyle/>
                    <a:p>
                      <a:pPr marL="71755" marR="71755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Max luma picture size MaxLumaPs (samples)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vert="vert"/>
                </a:tc>
                <a:tc gridSpan="3">
                  <a:txBody>
                    <a:bodyPr/>
                    <a:lstStyle/>
                    <a:p>
                      <a:pPr marL="71755" marR="71755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Max CPB size MaxCPB (1000 or 1100 bits)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vert="vert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71755" marR="71755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Max slice segments per picture MaxSliceSegmentsPerPicture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vert="vert"/>
                </a:tc>
                <a:tc rowSpan="2">
                  <a:txBody>
                    <a:bodyPr/>
                    <a:lstStyle/>
                    <a:p>
                      <a:pPr marL="71755" marR="71755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Max # of tile rows MaxTileRows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vert="vert"/>
                </a:tc>
                <a:tc rowSpan="2">
                  <a:txBody>
                    <a:bodyPr/>
                    <a:lstStyle/>
                    <a:p>
                      <a:pPr marL="71755" marR="71755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Max # of tile columns MaxTileCols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vert="vert"/>
                </a:tc>
              </a:tr>
              <a:tr h="86409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Main tier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vert="vert"/>
                </a:tc>
                <a:tc>
                  <a:txBody>
                    <a:bodyPr/>
                    <a:lstStyle/>
                    <a:p>
                      <a:pPr marL="71755" marR="71755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High tier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vert="vert"/>
                </a:tc>
                <a:tc>
                  <a:txBody>
                    <a:bodyPr/>
                    <a:lstStyle/>
                    <a:p>
                      <a:pPr marL="71755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Super tier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vert="vert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36 864 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350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-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16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122 880 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1 500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-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16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2.1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245 760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3 000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-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552 960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6 000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-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30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3.1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983 040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-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40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4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2 228 224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12 000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30 000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120 000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75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5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5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4.1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2 228 224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50 000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200 000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75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5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5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5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8 912 896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25 000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400 000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5.1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8 912 896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40 000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160 000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640 000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5.2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8 912 896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60 000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240 000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960 000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35 651 584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60 000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240 000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960 000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600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22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6.1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35 651 584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120 000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480 000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1 920 000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600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22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6.2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35 651 584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240 000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800 000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</a:rPr>
                        <a:t>3 200 000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600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22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20</a:t>
                      </a:r>
                      <a:endParaRPr lang="en-GB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2014/1/14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72058619"/>
      </p:ext>
    </p:extLst>
  </p:cSld>
  <p:clrMapOvr>
    <a:masterClrMapping/>
  </p:clrMapOvr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kumimoji="1" sz="1600" dirty="0" err="1" smtClean="0"/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1150</Words>
  <Application>Microsoft Office PowerPoint</Application>
  <PresentationFormat>On-screen Show (4:3)</PresentationFormat>
  <Paragraphs>486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GBM_Master</vt:lpstr>
      <vt:lpstr>On MinCR</vt:lpstr>
      <vt:lpstr>Overview</vt:lpstr>
      <vt:lpstr>Change version 1 High Tier MinCr</vt:lpstr>
      <vt:lpstr>Changes to RExt profiles and levels</vt:lpstr>
      <vt:lpstr>Changes to RExt profiles and levels</vt:lpstr>
      <vt:lpstr>Changes to RExt profiles and levels</vt:lpstr>
      <vt:lpstr>Notes for syntax change</vt:lpstr>
      <vt:lpstr>Syntax changes (1/4)</vt:lpstr>
      <vt:lpstr>Syntax changes (2/4)</vt:lpstr>
      <vt:lpstr>Syntax changes (3/4)</vt:lpstr>
      <vt:lpstr>Syntax changes (4/4)</vt:lpstr>
      <vt:lpstr>Notes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2013-10-18T14:36:38Z</dcterms:created>
  <dcterms:modified xsi:type="dcterms:W3CDTF">2014-01-14T23:14:52Z</dcterms:modified>
</cp:coreProperties>
</file>