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  <p:sldMasterId id="2147483660" r:id="rId2"/>
  </p:sldMasterIdLst>
  <p:notesMasterIdLst>
    <p:notesMasterId r:id="rId10"/>
  </p:notesMasterIdLst>
  <p:handoutMasterIdLst>
    <p:handoutMasterId r:id="rId11"/>
  </p:handoutMasterIdLst>
  <p:sldIdLst>
    <p:sldId id="256" r:id="rId3"/>
    <p:sldId id="447" r:id="rId4"/>
    <p:sldId id="450" r:id="rId5"/>
    <p:sldId id="440" r:id="rId6"/>
    <p:sldId id="446" r:id="rId7"/>
    <p:sldId id="449" r:id="rId8"/>
    <p:sldId id="283" r:id="rId9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lasny, Daryl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99"/>
    <a:srgbClr val="FFFFCC"/>
    <a:srgbClr val="CCECFF"/>
    <a:srgbClr val="CCFFFF"/>
    <a:srgbClr val="CCFFCC"/>
    <a:srgbClr val="FFCCFF"/>
    <a:srgbClr val="006600"/>
    <a:srgbClr val="66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52" autoAdjust="0"/>
    <p:restoredTop sz="76975" autoAdjust="0"/>
  </p:normalViewPr>
  <p:slideViewPr>
    <p:cSldViewPr>
      <p:cViewPr>
        <p:scale>
          <a:sx n="100" d="100"/>
          <a:sy n="100" d="100"/>
        </p:scale>
        <p:origin x="108" y="-72"/>
      </p:cViewPr>
      <p:guideLst>
        <p:guide orient="horz" pos="1627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1908" y="-72"/>
      </p:cViewPr>
      <p:guideLst>
        <p:guide orient="horz" pos="2928"/>
        <p:guide pos="220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B7CEB115-54EB-47D3-8087-1B3A542090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1175" y="511175"/>
            <a:ext cx="6040438" cy="3397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87375" y="4376738"/>
            <a:ext cx="6259513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CBE66E13-46F2-4246-9144-F550107B08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0D9E65D-120A-43C0-A874-FB5338388C02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FB73FFB-CD3E-46E1-AFF6-FEB8D7F5A26A}" type="slidenum">
              <a:rPr lang="en-US" smtClean="0">
                <a:cs typeface="Arial" charset="0"/>
              </a:rPr>
              <a:pPr/>
              <a:t>7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SLATITLEPAGE.jpg copy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916488"/>
            <a:ext cx="9144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Picture 10" descr="SLA Logo Horizontal 110728 copy.png"/>
          <p:cNvPicPr>
            <a:picLocks noChangeAspect="1"/>
          </p:cNvPicPr>
          <p:nvPr userDrawn="1"/>
        </p:nvPicPr>
        <p:blipFill>
          <a:blip r:embed="rId3"/>
          <a:srcRect l="3014"/>
          <a:stretch>
            <a:fillRect/>
          </a:stretch>
        </p:blipFill>
        <p:spPr bwMode="auto">
          <a:xfrm>
            <a:off x="69850" y="4948238"/>
            <a:ext cx="22907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3"/>
          <p:cNvSpPr txBox="1">
            <a:spLocks/>
          </p:cNvSpPr>
          <p:nvPr userDrawn="1"/>
        </p:nvSpPr>
        <p:spPr>
          <a:xfrm>
            <a:off x="1981200" y="4929188"/>
            <a:ext cx="7162800" cy="214312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 smtClean="0"/>
              <a:t>JCTVC-N0275 AHG18: Modified scaling factor for transform-skip blocks to support higher bit depths | </a:t>
            </a:r>
            <a:fld id="{099196B8-7912-4A5F-90A5-A6CF84C063EB}" type="slidenum">
              <a:rPr lang="en-US" sz="700" kern="0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sz="700" kern="0" dirty="0" smtClean="0"/>
              <a:t> </a:t>
            </a:r>
          </a:p>
        </p:txBody>
      </p:sp>
      <p:pic>
        <p:nvPicPr>
          <p:cNvPr id="10" name="Picture 13" descr="SLATITLEPAGE.jpg copy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SLA Logo Vertical110728 copy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3657600" y="4589463"/>
            <a:ext cx="18288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539" y="845202"/>
            <a:ext cx="8262922" cy="110251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US" sz="3600" b="1" baseline="0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402" y="3375921"/>
            <a:ext cx="5337199" cy="107529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30078" y="2198903"/>
            <a:ext cx="8283844" cy="926702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lang="en-US" sz="2400" b="1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742950"/>
            <a:ext cx="4000500" cy="3833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742950"/>
            <a:ext cx="4000500" cy="38338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0375" y="0"/>
            <a:ext cx="2233613" cy="4576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75" y="0"/>
            <a:ext cx="6553200" cy="4576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572293" y="942268"/>
            <a:ext cx="8152608" cy="3650794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it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5776" y="936198"/>
            <a:ext cx="3800474" cy="3692281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2976" y="945714"/>
            <a:ext cx="3819525" cy="36922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SLATITLEPAGE.jpg copy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4916488"/>
            <a:ext cx="9144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10" descr="SLA Logo Horizontal 110728 copy.png"/>
          <p:cNvPicPr>
            <a:picLocks noChangeAspect="1"/>
          </p:cNvPicPr>
          <p:nvPr userDrawn="1"/>
        </p:nvPicPr>
        <p:blipFill>
          <a:blip r:embed="rId3"/>
          <a:srcRect l="3014"/>
          <a:stretch>
            <a:fillRect/>
          </a:stretch>
        </p:blipFill>
        <p:spPr bwMode="auto">
          <a:xfrm>
            <a:off x="69850" y="4948238"/>
            <a:ext cx="22907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3"/>
          <p:cNvSpPr txBox="1">
            <a:spLocks/>
          </p:cNvSpPr>
          <p:nvPr userDrawn="1"/>
        </p:nvSpPr>
        <p:spPr>
          <a:xfrm>
            <a:off x="1981200" y="4929188"/>
            <a:ext cx="7162800" cy="214312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 smtClean="0"/>
              <a:t>JCTVC-N0275 AHG18: Modified scaling factor for transform-skip blocks to support higher bit depths | </a:t>
            </a:r>
            <a:fld id="{89886184-0FCE-4129-9355-6650A7B16CF1}" type="slidenum">
              <a:rPr lang="en-US" sz="700" kern="0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sz="700" kern="0" dirty="0" smtClean="0"/>
              <a:t> </a:t>
            </a:r>
          </a:p>
        </p:txBody>
      </p:sp>
      <p:sp>
        <p:nvSpPr>
          <p:cNvPr id="6" name="Rectangle 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>
              <a:cs typeface="+mn-cs"/>
            </a:endParaRPr>
          </a:p>
        </p:txBody>
      </p:sp>
      <p:pic>
        <p:nvPicPr>
          <p:cNvPr id="7" name="Picture 13" descr="SLATITLEPAGE.jpg copy.png"/>
          <p:cNvPicPr>
            <a:picLocks noChangeAspect="1"/>
          </p:cNvPicPr>
          <p:nvPr userDrawn="1"/>
        </p:nvPicPr>
        <p:blipFill>
          <a:blip r:embed="rId4"/>
          <a:srcRect l="15042" r="12173"/>
          <a:stretch>
            <a:fillRect/>
          </a:stretch>
        </p:blipFill>
        <p:spPr bwMode="auto">
          <a:xfrm>
            <a:off x="0" y="-962025"/>
            <a:ext cx="91440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LA Logo Vertical110728 copy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3262313" y="2235200"/>
            <a:ext cx="2619375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1" y="1084846"/>
            <a:ext cx="3838575" cy="34876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8227" y="1084846"/>
            <a:ext cx="3840163" cy="34876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SLATITLEPAGE.jpg copy.png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0" y="4916488"/>
            <a:ext cx="9144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6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</a:t>
            </a:r>
          </a:p>
        </p:txBody>
      </p:sp>
      <p:sp>
        <p:nvSpPr>
          <p:cNvPr id="102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742950"/>
            <a:ext cx="8153400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0" name="Picture 10" descr="SLA Logo Horizontal 110728 copy.png"/>
          <p:cNvPicPr>
            <a:picLocks noChangeAspect="1"/>
          </p:cNvPicPr>
          <p:nvPr userDrawn="1"/>
        </p:nvPicPr>
        <p:blipFill>
          <a:blip r:embed="rId11"/>
          <a:srcRect l="3014"/>
          <a:stretch>
            <a:fillRect/>
          </a:stretch>
        </p:blipFill>
        <p:spPr bwMode="auto">
          <a:xfrm>
            <a:off x="69850" y="4948238"/>
            <a:ext cx="22907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ooter Placeholder 3"/>
          <p:cNvSpPr txBox="1">
            <a:spLocks/>
          </p:cNvSpPr>
          <p:nvPr userDrawn="1"/>
        </p:nvSpPr>
        <p:spPr>
          <a:xfrm>
            <a:off x="1981200" y="4857750"/>
            <a:ext cx="7162800" cy="214313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r>
              <a:rPr lang="en-US" sz="800" b="1">
                <a:solidFill>
                  <a:srgbClr val="000066"/>
                </a:solidFill>
                <a:latin typeface="Verdana" pitchFamily="34" charset="0"/>
              </a:rPr>
              <a:t>JCTVC-O0327 </a:t>
            </a:r>
            <a:r>
              <a:rPr lang="en-CA" sz="1000" b="1"/>
              <a:t>Non-RCE2: Rice parameter initialization for higher bit depth coding</a:t>
            </a:r>
            <a:r>
              <a:rPr lang="en-US"/>
              <a:t> </a:t>
            </a:r>
            <a:r>
              <a:rPr lang="en-US" sz="800" b="1">
                <a:solidFill>
                  <a:srgbClr val="000066"/>
                </a:solidFill>
                <a:latin typeface="Verdana" pitchFamily="34" charset="0"/>
              </a:rPr>
              <a:t>| </a:t>
            </a:r>
            <a:fld id="{F2EBD026-2DE4-499C-8D4D-BD103FED8B52}" type="slidenum">
              <a:rPr lang="en-US" sz="700" b="1">
                <a:solidFill>
                  <a:srgbClr val="000066"/>
                </a:solidFill>
                <a:latin typeface="Verdana" pitchFamily="34" charset="0"/>
              </a:rPr>
              <a:pPr algn="r">
                <a:defRPr/>
              </a:pPr>
              <a:t>‹#›</a:t>
            </a:fld>
            <a:r>
              <a:rPr lang="en-US" sz="700" b="1">
                <a:solidFill>
                  <a:srgbClr val="000066"/>
                </a:solidFill>
                <a:latin typeface="Verdana" pitchFamily="34" charset="0"/>
              </a:rPr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63" r:id="rId2"/>
    <p:sldLayoutId id="2147483664" r:id="rId3"/>
    <p:sldLayoutId id="2147483665" r:id="rId4"/>
    <p:sldLayoutId id="2147483681" r:id="rId5"/>
    <p:sldLayoutId id="2147483666" r:id="rId6"/>
    <p:sldLayoutId id="2147483667" r:id="rId7"/>
    <p:sldLayoutId id="2147483668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4572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6pPr>
      <a:lvl7pPr marL="9144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7pPr>
      <a:lvl8pPr marL="13716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8pPr>
      <a:lvl9pPr marL="18288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9pPr>
    </p:titleStyle>
    <p:bodyStyle>
      <a:lvl1pPr marL="325438" indent="-32543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marL="706438" indent="-269875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marL="1087438" indent="-215900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 sz="22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marL="1524000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marL="1960563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24177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6pPr>
      <a:lvl7pPr marL="28749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7pPr>
      <a:lvl8pPr marL="33321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8pPr>
      <a:lvl9pPr marL="37893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3" descr="SLATITLEPAGE.jpg copy.png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4916488"/>
            <a:ext cx="9144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6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44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</a:t>
            </a:r>
          </a:p>
        </p:txBody>
      </p:sp>
      <p:sp>
        <p:nvSpPr>
          <p:cNvPr id="10245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742950"/>
            <a:ext cx="8153400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46" name="Picture 10" descr="SLA Logo Horizontal 110728 copy.png"/>
          <p:cNvPicPr>
            <a:picLocks noChangeAspect="1"/>
          </p:cNvPicPr>
          <p:nvPr userDrawn="1"/>
        </p:nvPicPr>
        <p:blipFill>
          <a:blip r:embed="rId14"/>
          <a:srcRect l="3014"/>
          <a:stretch>
            <a:fillRect/>
          </a:stretch>
        </p:blipFill>
        <p:spPr bwMode="auto">
          <a:xfrm>
            <a:off x="69850" y="4948238"/>
            <a:ext cx="22907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ooter Placeholder 3"/>
          <p:cNvSpPr txBox="1">
            <a:spLocks/>
          </p:cNvSpPr>
          <p:nvPr userDrawn="1"/>
        </p:nvSpPr>
        <p:spPr>
          <a:xfrm>
            <a:off x="1981200" y="4857750"/>
            <a:ext cx="7162800" cy="214313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r>
              <a:rPr lang="en-US" sz="800" b="1">
                <a:solidFill>
                  <a:srgbClr val="000066"/>
                </a:solidFill>
                <a:latin typeface="Verdana" pitchFamily="34" charset="0"/>
              </a:rPr>
              <a:t>JCTVC-O0327 </a:t>
            </a:r>
            <a:r>
              <a:rPr lang="en-CA" sz="1000" b="1"/>
              <a:t>Non-RCE2: Rice parameter initialization for higher bit depth coding</a:t>
            </a:r>
            <a:r>
              <a:rPr lang="en-US"/>
              <a:t> </a:t>
            </a:r>
            <a:r>
              <a:rPr lang="en-US" sz="800" b="1">
                <a:solidFill>
                  <a:srgbClr val="000066"/>
                </a:solidFill>
                <a:latin typeface="Verdana" pitchFamily="34" charset="0"/>
              </a:rPr>
              <a:t>| </a:t>
            </a:r>
            <a:fld id="{B0709EA7-A8FD-4987-AB81-0F36ED446803}" type="slidenum">
              <a:rPr lang="en-US" sz="700" b="1">
                <a:solidFill>
                  <a:srgbClr val="000066"/>
                </a:solidFill>
                <a:latin typeface="Verdana" pitchFamily="34" charset="0"/>
              </a:rPr>
              <a:pPr algn="r">
                <a:defRPr/>
              </a:pPr>
              <a:t>‹#›</a:t>
            </a:fld>
            <a:r>
              <a:rPr lang="en-US" sz="700" b="1">
                <a:solidFill>
                  <a:srgbClr val="000066"/>
                </a:solidFill>
                <a:latin typeface="Verdana" pitchFamily="34" charset="0"/>
              </a:rPr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cs typeface="Arial" charset="0"/>
        </a:defRPr>
      </a:lvl2pPr>
      <a:lvl3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cs typeface="Arial" charset="0"/>
        </a:defRPr>
      </a:lvl3pPr>
      <a:lvl4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cs typeface="Arial" charset="0"/>
        </a:defRPr>
      </a:lvl4pPr>
      <a:lvl5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cs typeface="Arial" charset="0"/>
        </a:defRPr>
      </a:lvl5pPr>
      <a:lvl6pPr marL="457200" algn="ctr" defTabSz="871538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cs typeface="Arial" charset="0"/>
        </a:defRPr>
      </a:lvl6pPr>
      <a:lvl7pPr marL="914400" algn="ctr" defTabSz="871538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cs typeface="Arial" charset="0"/>
        </a:defRPr>
      </a:lvl7pPr>
      <a:lvl8pPr marL="1371600" algn="ctr" defTabSz="871538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cs typeface="Arial" charset="0"/>
        </a:defRPr>
      </a:lvl8pPr>
      <a:lvl9pPr marL="1828800" algn="ctr" defTabSz="871538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cs typeface="Arial" charset="0"/>
        </a:defRPr>
      </a:lvl9pPr>
    </p:titleStyle>
    <p:bodyStyle>
      <a:lvl1pPr marL="325438" indent="-32543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06438" indent="-269875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087438" indent="-215900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 sz="2200">
          <a:solidFill>
            <a:schemeClr val="tx1"/>
          </a:solidFill>
          <a:latin typeface="+mn-lt"/>
          <a:cs typeface="+mn-cs"/>
        </a:defRPr>
      </a:lvl3pPr>
      <a:lvl4pPr marL="1524000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1960563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  <a:cs typeface="+mn-cs"/>
        </a:defRPr>
      </a:lvl5pPr>
      <a:lvl6pPr marL="2417763" indent="-217488" algn="l" defTabSz="871538" rtl="0" fontAlgn="base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  <a:cs typeface="+mn-cs"/>
        </a:defRPr>
      </a:lvl6pPr>
      <a:lvl7pPr marL="2874963" indent="-217488" algn="l" defTabSz="871538" rtl="0" fontAlgn="base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  <a:cs typeface="+mn-cs"/>
        </a:defRPr>
      </a:lvl7pPr>
      <a:lvl8pPr marL="3332163" indent="-217488" algn="l" defTabSz="871538" rtl="0" fontAlgn="base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  <a:cs typeface="+mn-cs"/>
        </a:defRPr>
      </a:lvl8pPr>
      <a:lvl9pPr marL="3789363" indent="-217488" algn="l" defTabSz="871538" rtl="0" fontAlgn="base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ctrTitle"/>
          </p:nvPr>
        </p:nvSpPr>
        <p:spPr>
          <a:xfrm>
            <a:off x="457200" y="819150"/>
            <a:ext cx="8261350" cy="1103313"/>
          </a:xfrm>
        </p:spPr>
        <p:txBody>
          <a:bodyPr/>
          <a:lstStyle/>
          <a:p>
            <a:pPr>
              <a:defRPr/>
            </a:pPr>
            <a:r>
              <a:rPr lang="en-CA" sz="3200" smtClean="0"/>
              <a:t>Non-RCE2: Rice parameter initialization for higher bit depth coding</a:t>
            </a:r>
            <a:r>
              <a:rPr sz="3200" smtClean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413" y="3429000"/>
            <a:ext cx="5337175" cy="1074738"/>
          </a:xfrm>
        </p:spPr>
        <p:txBody>
          <a:bodyPr/>
          <a:lstStyle/>
          <a:p>
            <a:pPr>
              <a:buClr>
                <a:schemeClr val="bg1">
                  <a:lumMod val="50000"/>
                </a:schemeClr>
              </a:buClr>
              <a:defRPr/>
            </a:pPr>
            <a:r>
              <a:rPr smtClean="0"/>
              <a:t>Seung-Hwan Kim, Kiran Misra, Andrew Segall</a:t>
            </a:r>
            <a:endParaRPr/>
          </a:p>
        </p:txBody>
      </p:sp>
      <p:sp>
        <p:nvSpPr>
          <p:cNvPr id="24579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81000" y="2419350"/>
            <a:ext cx="8283575" cy="927100"/>
          </a:xfr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smtClean="0"/>
              <a:t>(JCTVC-O0327)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mtClean="0">
                <a:ea typeface="굴림" pitchFamily="34" charset="-127"/>
              </a:rPr>
              <a:t>Background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23950"/>
            <a:ext cx="8382000" cy="34861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CA" sz="2000" smtClean="0"/>
              <a:t>The binarization of the syntax element </a:t>
            </a:r>
            <a:r>
              <a:rPr lang="en-GB" sz="2000" i="1" smtClean="0"/>
              <a:t>coeff_abs_level_</a:t>
            </a:r>
            <a:r>
              <a:rPr lang="en-GB" altLang="ja-JP" sz="2000" i="1" smtClean="0">
                <a:ea typeface="ＭＳ Ｐゴシック" pitchFamily="34" charset="-128"/>
              </a:rPr>
              <a:t>remaining</a:t>
            </a:r>
            <a:r>
              <a:rPr lang="en-GB" altLang="ja-JP" sz="2000" smtClean="0">
                <a:ea typeface="ＭＳ Ｐゴシック" pitchFamily="34" charset="-128"/>
              </a:rPr>
              <a:t> depends on the Rice parameter. </a:t>
            </a:r>
          </a:p>
          <a:p>
            <a:pPr eaLnBrk="1" hangingPunct="1">
              <a:lnSpc>
                <a:spcPct val="80000"/>
              </a:lnSpc>
            </a:pPr>
            <a:endParaRPr lang="en-GB" altLang="ja-JP" sz="2000" smtClean="0">
              <a:ea typeface="ＭＳ Ｐゴシック" pitchFamily="34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GB" altLang="ja-JP" sz="2000" smtClean="0">
                <a:ea typeface="ＭＳ Ｐゴシック" pitchFamily="34" charset="-128"/>
              </a:rPr>
              <a:t>The parameter (</a:t>
            </a:r>
            <a:r>
              <a:rPr lang="en-GB" altLang="ja-JP" sz="2000" i="1" smtClean="0">
                <a:ea typeface="ＭＳ Ｐゴシック" pitchFamily="34" charset="-128"/>
              </a:rPr>
              <a:t>cRiceParam</a:t>
            </a:r>
            <a:r>
              <a:rPr lang="en-GB" altLang="ja-JP" sz="2000" smtClean="0">
                <a:ea typeface="ＭＳ Ｐゴシック" pitchFamily="34" charset="-128"/>
              </a:rPr>
              <a:t>) is set to 0 at the beginning of each 4×4 sub-block of transform coefficients. </a:t>
            </a:r>
            <a:endParaRPr lang="en-CA" sz="2000" smtClean="0"/>
          </a:p>
          <a:p>
            <a:pPr eaLnBrk="1" hangingPunct="1">
              <a:lnSpc>
                <a:spcPct val="80000"/>
              </a:lnSpc>
            </a:pPr>
            <a:endParaRPr lang="en-CA" altLang="ko-KR" sz="2000" smtClean="0">
              <a:ea typeface="굴림" pitchFamily="34" charset="-127"/>
            </a:endParaRPr>
          </a:p>
          <a:p>
            <a:pPr eaLnBrk="1" hangingPunct="1">
              <a:lnSpc>
                <a:spcPct val="80000"/>
              </a:lnSpc>
            </a:pPr>
            <a:r>
              <a:rPr lang="en-GB" altLang="ja-JP" sz="2000" smtClean="0">
                <a:ea typeface="ＭＳ Ｐゴシック" pitchFamily="34" charset="-128"/>
              </a:rPr>
              <a:t>JCTVC-N0181 and JCTVC-N0189 presented methods to initialize </a:t>
            </a:r>
            <a:r>
              <a:rPr lang="en-CA" altLang="ja-JP" sz="2000" smtClean="0">
                <a:ea typeface="ＭＳ Ｐゴシック" pitchFamily="34" charset="-128"/>
              </a:rPr>
              <a:t>the Rice parameter based on previously coded coefficients.</a:t>
            </a:r>
            <a:r>
              <a:rPr lang="en-US" altLang="ja-JP" sz="2000" smtClean="0">
                <a:ea typeface="ＭＳ Ｐゴシック" pitchFamily="34" charset="-128"/>
              </a:rPr>
              <a:t> </a:t>
            </a:r>
            <a:endParaRPr lang="en-US" altLang="ko-KR" sz="2000" smtClean="0">
              <a:ea typeface="굴림" pitchFamily="34" charset="-127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altLang="ko-KR" sz="2000" smtClean="0">
              <a:ea typeface="굴림" pitchFamily="34" charset="-127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A simple Rice parameter initialization method based on bit depth information is introduced for higher bit depth coding </a:t>
            </a:r>
            <a:endParaRPr lang="en-GB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Content Placeholder 7"/>
          <p:cNvSpPr>
            <a:spLocks noGrp="1"/>
          </p:cNvSpPr>
          <p:nvPr>
            <p:ph idx="4294967295"/>
          </p:nvPr>
        </p:nvSpPr>
        <p:spPr>
          <a:xfrm>
            <a:off x="609600" y="819150"/>
            <a:ext cx="8153400" cy="3962400"/>
          </a:xfrm>
        </p:spPr>
        <p:txBody>
          <a:bodyPr/>
          <a:lstStyle/>
          <a:p>
            <a:r>
              <a:rPr lang="en-US" altLang="ja-JP" sz="1800" smtClean="0">
                <a:ea typeface="ＭＳ Ｐゴシック" pitchFamily="34" charset="-128"/>
              </a:rPr>
              <a:t>Rice parameter is initialized based on bit depth (BD) information as follows</a:t>
            </a:r>
          </a:p>
        </p:txBody>
      </p:sp>
      <p:sp>
        <p:nvSpPr>
          <p:cNvPr id="28674" name="Title 6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Proposed Method I</a:t>
            </a:r>
          </a:p>
        </p:txBody>
      </p:sp>
      <p:sp>
        <p:nvSpPr>
          <p:cNvPr id="28675" name="Rectangle 4"/>
          <p:cNvSpPr>
            <a:spLocks noChangeArrowheads="1"/>
          </p:cNvSpPr>
          <p:nvPr/>
        </p:nvSpPr>
        <p:spPr bwMode="auto">
          <a:xfrm>
            <a:off x="914400" y="1504950"/>
            <a:ext cx="7467600" cy="2362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ja-JP" sz="1600">
                <a:ea typeface="ＭＳ Ｐゴシック" pitchFamily="34" charset="-128"/>
              </a:rPr>
              <a:t>If (extended_precision_processing_flag)</a:t>
            </a:r>
          </a:p>
          <a:p>
            <a:r>
              <a:rPr lang="en-US" altLang="ja-JP" sz="1600">
                <a:ea typeface="ＭＳ Ｐゴシック" pitchFamily="34" charset="-128"/>
              </a:rPr>
              <a:t>{</a:t>
            </a:r>
          </a:p>
          <a:p>
            <a:r>
              <a:rPr lang="en-US" altLang="ja-JP" sz="1600">
                <a:ea typeface="ＭＳ Ｐゴシック" pitchFamily="34" charset="-128"/>
              </a:rPr>
              <a:t>   if (transform_skip_flag || </a:t>
            </a:r>
            <a:r>
              <a:rPr lang="en-US" altLang="zh-CN" sz="1600">
                <a:ea typeface="SimSun" pitchFamily="2" charset="-122"/>
              </a:rPr>
              <a:t>cu_transquant_bypass_flag) </a:t>
            </a:r>
          </a:p>
          <a:p>
            <a:r>
              <a:rPr lang="en-US" altLang="zh-CN" sz="1600">
                <a:ea typeface="SimSun" pitchFamily="2" charset="-122"/>
              </a:rPr>
              <a:t>       uiGoRiceParam = BD-8;</a:t>
            </a:r>
          </a:p>
          <a:p>
            <a:r>
              <a:rPr lang="en-US" altLang="zh-CN" sz="1600">
                <a:ea typeface="SimSun" pitchFamily="2" charset="-122"/>
              </a:rPr>
              <a:t>   else  </a:t>
            </a:r>
          </a:p>
          <a:p>
            <a:r>
              <a:rPr lang="en-US" altLang="zh-CN" sz="1600">
                <a:ea typeface="SimSun" pitchFamily="2" charset="-122"/>
              </a:rPr>
              <a:t>       uiGoRiceParam = (BD-8) &gt;&gt;1;</a:t>
            </a:r>
          </a:p>
          <a:p>
            <a:r>
              <a:rPr lang="en-US" altLang="zh-CN" sz="1600">
                <a:ea typeface="SimSun" pitchFamily="2" charset="-122"/>
              </a:rPr>
              <a:t>}</a:t>
            </a:r>
          </a:p>
          <a:p>
            <a:r>
              <a:rPr lang="en-US" altLang="zh-CN" sz="1600">
                <a:ea typeface="SimSun" pitchFamily="2" charset="-122"/>
              </a:rPr>
              <a:t>else  uiGoRiceParam = 0;</a:t>
            </a:r>
            <a:endParaRPr lang="en-US" sz="1600"/>
          </a:p>
          <a:p>
            <a:endParaRPr lang="en-US" sz="1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Content Placeholder 7"/>
          <p:cNvSpPr>
            <a:spLocks noGrp="1"/>
          </p:cNvSpPr>
          <p:nvPr>
            <p:ph idx="1"/>
          </p:nvPr>
        </p:nvSpPr>
        <p:spPr>
          <a:xfrm>
            <a:off x="609600" y="819150"/>
            <a:ext cx="8153400" cy="3352800"/>
          </a:xfrm>
        </p:spPr>
        <p:txBody>
          <a:bodyPr/>
          <a:lstStyle/>
          <a:p>
            <a:r>
              <a:rPr lang="en-US" altLang="ja-JP" sz="1800" smtClean="0">
                <a:ea typeface="ＭＳ Ｐゴシック" pitchFamily="34" charset="-128"/>
              </a:rPr>
              <a:t>Rice parameter is initialized based on bit depth (BD) an quantization parameter (QP) as follows</a:t>
            </a:r>
          </a:p>
        </p:txBody>
      </p:sp>
      <p:sp>
        <p:nvSpPr>
          <p:cNvPr id="27650" name="Title 6"/>
          <p:cNvSpPr>
            <a:spLocks noGrp="1"/>
          </p:cNvSpPr>
          <p:nvPr>
            <p:ph type="title"/>
          </p:nvPr>
        </p:nvSpPr>
        <p:spPr>
          <a:xfrm>
            <a:off x="104775" y="0"/>
            <a:ext cx="8939213" cy="609600"/>
          </a:xfrm>
        </p:spPr>
        <p:txBody>
          <a:bodyPr/>
          <a:lstStyle/>
          <a:p>
            <a:r>
              <a:rPr lang="en-US" smtClean="0"/>
              <a:t>Proposed Method II</a:t>
            </a:r>
          </a:p>
        </p:txBody>
      </p:sp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914400" y="1504950"/>
            <a:ext cx="7467600" cy="2362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ja-JP" sz="1600">
                <a:ea typeface="ＭＳ Ｐゴシック" pitchFamily="34" charset="-128"/>
              </a:rPr>
              <a:t>If (extended_precision_processing_flag)</a:t>
            </a:r>
          </a:p>
          <a:p>
            <a:r>
              <a:rPr lang="en-US" altLang="ja-JP" sz="1600">
                <a:ea typeface="ＭＳ Ｐゴシック" pitchFamily="34" charset="-128"/>
              </a:rPr>
              <a:t>{</a:t>
            </a:r>
          </a:p>
          <a:p>
            <a:r>
              <a:rPr lang="en-US" altLang="ja-JP" sz="1600">
                <a:ea typeface="ＭＳ Ｐゴシック" pitchFamily="34" charset="-128"/>
              </a:rPr>
              <a:t>   if (transform_skip_flag || </a:t>
            </a:r>
            <a:r>
              <a:rPr lang="en-US" altLang="zh-CN" sz="1600">
                <a:ea typeface="SimSun" pitchFamily="2" charset="-122"/>
              </a:rPr>
              <a:t>cu_transquant_bypass_flag) </a:t>
            </a:r>
          </a:p>
          <a:p>
            <a:r>
              <a:rPr lang="en-US" altLang="zh-CN" sz="1600">
                <a:ea typeface="SimSun" pitchFamily="2" charset="-122"/>
              </a:rPr>
              <a:t>       uiGoRiceParam = </a:t>
            </a:r>
            <a:r>
              <a:rPr lang="pt-BR" altLang="zh-CN" sz="1400">
                <a:ea typeface="SimSun" pitchFamily="2" charset="-122"/>
              </a:rPr>
              <a:t>Max (BD - 8 – (QP &lt; 6(12-BD) ? 0 : QP&gt;&gt;3+BD–12) , 0)</a:t>
            </a:r>
            <a:r>
              <a:rPr lang="en-US" altLang="zh-CN" sz="1400">
                <a:ea typeface="SimSun" pitchFamily="2" charset="-122"/>
              </a:rPr>
              <a:t> </a:t>
            </a:r>
          </a:p>
          <a:p>
            <a:r>
              <a:rPr lang="en-US" altLang="zh-CN" sz="1600">
                <a:ea typeface="SimSun" pitchFamily="2" charset="-122"/>
              </a:rPr>
              <a:t>   else  </a:t>
            </a:r>
          </a:p>
          <a:p>
            <a:r>
              <a:rPr lang="en-US" altLang="zh-CN" sz="1600">
                <a:ea typeface="SimSun" pitchFamily="2" charset="-122"/>
              </a:rPr>
              <a:t>       uiGoRiceParam = </a:t>
            </a:r>
            <a:r>
              <a:rPr lang="pt-BR" altLang="zh-CN" sz="1400">
                <a:ea typeface="SimSun" pitchFamily="2" charset="-122"/>
              </a:rPr>
              <a:t>Max ((BD-8) &gt;&gt;1 - (QP &lt; 6(12-BD) ? 0 : QP&gt;&gt;3+BD–12), 0)</a:t>
            </a:r>
            <a:r>
              <a:rPr lang="en-US" altLang="zh-CN">
                <a:ea typeface="SimSun" pitchFamily="2" charset="-122"/>
              </a:rPr>
              <a:t> </a:t>
            </a:r>
            <a:endParaRPr lang="en-US" altLang="zh-CN" sz="1600">
              <a:ea typeface="SimSun" pitchFamily="2" charset="-122"/>
            </a:endParaRPr>
          </a:p>
          <a:p>
            <a:r>
              <a:rPr lang="en-US" altLang="zh-CN" sz="1600">
                <a:ea typeface="SimSun" pitchFamily="2" charset="-122"/>
              </a:rPr>
              <a:t>}</a:t>
            </a:r>
          </a:p>
          <a:p>
            <a:r>
              <a:rPr lang="en-US" altLang="zh-CN" sz="1600">
                <a:ea typeface="SimSun" pitchFamily="2" charset="-122"/>
              </a:rPr>
              <a:t>else  uiGoRiceParam = 0;</a:t>
            </a:r>
            <a:endParaRPr lang="en-US" sz="1600"/>
          </a:p>
          <a:p>
            <a:endParaRPr lang="en-US" sz="1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mtClean="0">
                <a:ea typeface="굴림" pitchFamily="34" charset="-127"/>
              </a:rPr>
              <a:t>Comparison of Results</a:t>
            </a:r>
          </a:p>
        </p:txBody>
      </p:sp>
      <p:sp>
        <p:nvSpPr>
          <p:cNvPr id="29698" name="Rectangle 5"/>
          <p:cNvSpPr>
            <a:spLocks noChangeArrowheads="1"/>
          </p:cNvSpPr>
          <p:nvPr/>
        </p:nvSpPr>
        <p:spPr bwMode="auto">
          <a:xfrm>
            <a:off x="0" y="16192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graphicFrame>
        <p:nvGraphicFramePr>
          <p:cNvPr id="23637" name="Group 85"/>
          <p:cNvGraphicFramePr>
            <a:graphicFrameLocks noGrp="1"/>
          </p:cNvGraphicFramePr>
          <p:nvPr/>
        </p:nvGraphicFramePr>
        <p:xfrm>
          <a:off x="4724400" y="2800350"/>
          <a:ext cx="3327400" cy="1524000"/>
        </p:xfrm>
        <a:graphic>
          <a:graphicData uri="http://schemas.openxmlformats.org/drawingml/2006/table">
            <a:tbl>
              <a:tblPr/>
              <a:tblGrid>
                <a:gridCol w="966788"/>
                <a:gridCol w="790575"/>
                <a:gridCol w="777875"/>
                <a:gridCol w="792162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All Intra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Y</a:t>
                      </a:r>
                      <a:endParaRPr kumimoji="0" lang="en-US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U</a:t>
                      </a:r>
                      <a:endParaRPr kumimoji="0" lang="en-US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V</a:t>
                      </a:r>
                      <a:endParaRPr kumimoji="0" lang="en-US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12-bit</a:t>
                      </a:r>
                      <a:endParaRPr kumimoji="0" lang="en-US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-6.8%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-6.4%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-6.4%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14-bit</a:t>
                      </a:r>
                      <a:endParaRPr kumimoji="0" lang="en-US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-18.4%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-18.2%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-18.1%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16-bit</a:t>
                      </a:r>
                      <a:endParaRPr kumimoji="0" lang="en-US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-28.2%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-28.1%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-28.2%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29726" name="Rectangle 77"/>
          <p:cNvSpPr>
            <a:spLocks noChangeArrowheads="1"/>
          </p:cNvSpPr>
          <p:nvPr/>
        </p:nvSpPr>
        <p:spPr bwMode="auto">
          <a:xfrm>
            <a:off x="0" y="31432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graphicFrame>
        <p:nvGraphicFramePr>
          <p:cNvPr id="23669" name="Group 117"/>
          <p:cNvGraphicFramePr>
            <a:graphicFrameLocks noGrp="1"/>
          </p:cNvGraphicFramePr>
          <p:nvPr/>
        </p:nvGraphicFramePr>
        <p:xfrm>
          <a:off x="762000" y="819150"/>
          <a:ext cx="3327400" cy="1524000"/>
        </p:xfrm>
        <a:graphic>
          <a:graphicData uri="http://schemas.openxmlformats.org/drawingml/2006/table">
            <a:tbl>
              <a:tblPr/>
              <a:tblGrid>
                <a:gridCol w="966788"/>
                <a:gridCol w="790575"/>
                <a:gridCol w="777875"/>
                <a:gridCol w="792162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All Intra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Batang" pitchFamily="18" charset="-127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Y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U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V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12-bit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-3.6%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-3.3%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-3.5%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14-bit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-11.3%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-11.2%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-11.3%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16-bit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-23.7%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-23.6%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-23.7%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29754" name="Text Box 115"/>
          <p:cNvSpPr txBox="1">
            <a:spLocks noChangeArrowheads="1"/>
          </p:cNvSpPr>
          <p:nvPr/>
        </p:nvSpPr>
        <p:spPr bwMode="auto">
          <a:xfrm>
            <a:off x="1600200" y="2343150"/>
            <a:ext cx="2514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A1 (JCTVC-O0206, method 2)</a:t>
            </a:r>
          </a:p>
        </p:txBody>
      </p:sp>
      <p:graphicFrame>
        <p:nvGraphicFramePr>
          <p:cNvPr id="23670" name="Group 118"/>
          <p:cNvGraphicFramePr>
            <a:graphicFrameLocks noGrp="1"/>
          </p:cNvGraphicFramePr>
          <p:nvPr/>
        </p:nvGraphicFramePr>
        <p:xfrm>
          <a:off x="762000" y="2800350"/>
          <a:ext cx="3327400" cy="1524000"/>
        </p:xfrm>
        <a:graphic>
          <a:graphicData uri="http://schemas.openxmlformats.org/drawingml/2006/table">
            <a:tbl>
              <a:tblPr/>
              <a:tblGrid>
                <a:gridCol w="966788"/>
                <a:gridCol w="790575"/>
                <a:gridCol w="777875"/>
                <a:gridCol w="792162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All Intra</a:t>
                      </a:r>
                      <a:endParaRPr kumimoji="0" lang="en-US" altLang="ja-JP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Batang" pitchFamily="18" charset="-127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Y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U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V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12-bit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-7.1%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-6.8%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-6.8%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14-bit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-18.7%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-18.4%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-18.3%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16-bit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-28.6%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-28.5%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-28.5%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29782" name="Text Box 147"/>
          <p:cNvSpPr txBox="1">
            <a:spLocks noChangeArrowheads="1"/>
          </p:cNvSpPr>
          <p:nvPr/>
        </p:nvSpPr>
        <p:spPr bwMode="auto">
          <a:xfrm>
            <a:off x="2057400" y="4324350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D1 (JCTVC-O0239)</a:t>
            </a:r>
          </a:p>
        </p:txBody>
      </p:sp>
      <p:sp>
        <p:nvSpPr>
          <p:cNvPr id="29783" name="Text Box 148"/>
          <p:cNvSpPr txBox="1">
            <a:spLocks noChangeArrowheads="1"/>
          </p:cNvSpPr>
          <p:nvPr/>
        </p:nvSpPr>
        <p:spPr bwMode="auto">
          <a:xfrm>
            <a:off x="4876800" y="4324350"/>
            <a:ext cx="3581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Proposed Method (JCTVC-O0327), Max=16</a:t>
            </a:r>
          </a:p>
        </p:txBody>
      </p:sp>
      <p:graphicFrame>
        <p:nvGraphicFramePr>
          <p:cNvPr id="23744" name="Group 192"/>
          <p:cNvGraphicFramePr>
            <a:graphicFrameLocks noGrp="1"/>
          </p:cNvGraphicFramePr>
          <p:nvPr/>
        </p:nvGraphicFramePr>
        <p:xfrm>
          <a:off x="4648200" y="1123950"/>
          <a:ext cx="4038600" cy="1096963"/>
        </p:xfrm>
        <a:graphic>
          <a:graphicData uri="http://schemas.openxmlformats.org/drawingml/2006/table">
            <a:tbl>
              <a:tblPr/>
              <a:tblGrid>
                <a:gridCol w="1720850"/>
                <a:gridCol w="822325"/>
                <a:gridCol w="747713"/>
                <a:gridCol w="747712"/>
              </a:tblGrid>
              <a:tr h="285750"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12-bit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14-bit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16-bit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ctr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A1 vs. D1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3.5%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7.4%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4.9%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Proposed vs. D1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0.3%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0.3%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71538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</a:rPr>
                        <a:t>0.4%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smtClean="0">
                <a:ea typeface="굴림" pitchFamily="34" charset="-127"/>
              </a:rPr>
              <a:t>Comparison of Results (Luma)</a:t>
            </a:r>
          </a:p>
        </p:txBody>
      </p:sp>
      <p:sp>
        <p:nvSpPr>
          <p:cNvPr id="30722" name="Rectangle 5"/>
          <p:cNvSpPr>
            <a:spLocks noChangeArrowheads="1"/>
          </p:cNvSpPr>
          <p:nvPr/>
        </p:nvSpPr>
        <p:spPr bwMode="auto">
          <a:xfrm>
            <a:off x="0" y="16192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sp>
        <p:nvSpPr>
          <p:cNvPr id="30723" name="Rectangle 77"/>
          <p:cNvSpPr>
            <a:spLocks noChangeArrowheads="1"/>
          </p:cNvSpPr>
          <p:nvPr/>
        </p:nvSpPr>
        <p:spPr bwMode="auto">
          <a:xfrm>
            <a:off x="0" y="31432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graphicFrame>
        <p:nvGraphicFramePr>
          <p:cNvPr id="24739" name="Group 163"/>
          <p:cNvGraphicFramePr>
            <a:graphicFrameLocks noGrp="1"/>
          </p:cNvGraphicFramePr>
          <p:nvPr/>
        </p:nvGraphicFramePr>
        <p:xfrm>
          <a:off x="1524000" y="1276350"/>
          <a:ext cx="6172200" cy="2713038"/>
        </p:xfrm>
        <a:graphic>
          <a:graphicData uri="http://schemas.openxmlformats.org/drawingml/2006/table">
            <a:tbl>
              <a:tblPr/>
              <a:tblGrid>
                <a:gridCol w="2386013"/>
                <a:gridCol w="1317625"/>
                <a:gridCol w="1316037"/>
                <a:gridCol w="1152525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8715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All Intra</a:t>
                      </a:r>
                      <a:endParaRPr kumimoji="0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Batang" pitchFamily="18" charset="-127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8715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12-bit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14-bit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16-bit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129 / Max 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-1.9 %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-8.4%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-14.1 %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A1 / Max 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-1.8 %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-10.4 %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-23.6 %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A1 / Max 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-3.6 %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-11.3 %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-23.7 %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327 + A1 / Max 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-6.6 %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-18.4 %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- 28.2 %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Coding Impact of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Initialize RP 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- 3.0 %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-7.1 %</a:t>
                      </a: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Batang" pitchFamily="18" charset="-127"/>
                          <a:cs typeface="Arial" charset="0"/>
                        </a:rPr>
                        <a:t>-4.5 %</a:t>
                      </a:r>
                    </a:p>
                  </a:txBody>
                  <a:tcPr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T July Monthly Dept Meeting 073008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ST July Monthly Dept Meeting 07300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CST July Monthly Dept Meeting 073008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ST July Monthly Dept Meeting 073008">
  <a:themeElements>
    <a:clrScheme name="">
      <a:dk1>
        <a:srgbClr val="000000"/>
      </a:dk1>
      <a:lt1>
        <a:srgbClr val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FFFFFF"/>
      </a:accent3>
      <a:accent4>
        <a:srgbClr val="000000"/>
      </a:accent4>
      <a:accent5>
        <a:srgbClr val="EBEBEB"/>
      </a:accent5>
      <a:accent6>
        <a:srgbClr val="A1A1A1"/>
      </a:accent6>
      <a:hlink>
        <a:srgbClr val="5F5F5F"/>
      </a:hlink>
      <a:folHlink>
        <a:srgbClr val="919191"/>
      </a:folHlink>
    </a:clrScheme>
    <a:fontScheme name="1_CST July Monthly Dept Meeting 073008">
      <a:majorFont>
        <a:latin typeface="Calibri"/>
        <a:ea typeface=""/>
        <a:cs typeface="Arial"/>
      </a:majorFont>
      <a:minorFont>
        <a:latin typeface="Calibri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ST July Monthly Dept Meeting 073008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ST July Monthly Dept Meeting 073008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ST July Monthly Dept Meeting 073008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ST July Monthly Dept Meeting 073008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ST July Monthly Dept Meeting 073008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ST July Monthly Dept Meeting 073008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ST July Monthly Dept Meeting 073008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CST July Monthly Dept Meeting 073008</Template>
  <TotalTime>19330</TotalTime>
  <Words>278</Words>
  <Application>Microsoft Office PowerPoint</Application>
  <PresentationFormat>On-screen Show (16:9)</PresentationFormat>
  <Paragraphs>122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Design Template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20" baseType="lpstr">
      <vt:lpstr>Tahoma</vt:lpstr>
      <vt:lpstr>Arial</vt:lpstr>
      <vt:lpstr>Calibri</vt:lpstr>
      <vt:lpstr>Wingdings</vt:lpstr>
      <vt:lpstr>Verdana</vt:lpstr>
      <vt:lpstr>굴림</vt:lpstr>
      <vt:lpstr>ＭＳ Ｐゴシック</vt:lpstr>
      <vt:lpstr>SimSun</vt:lpstr>
      <vt:lpstr>Batang</vt:lpstr>
      <vt:lpstr>CST July Monthly Dept Meeting 073008</vt:lpstr>
      <vt:lpstr>1_CST July Monthly Dept Meeting 073008</vt:lpstr>
      <vt:lpstr>CST July Monthly Dept Meeting 073008</vt:lpstr>
      <vt:lpstr>CST July Monthly Dept Meeting 073008</vt:lpstr>
      <vt:lpstr>Non-RCE2: Rice parameter initialization for higher bit depth coding </vt:lpstr>
      <vt:lpstr>Background</vt:lpstr>
      <vt:lpstr>Proposed Method I</vt:lpstr>
      <vt:lpstr>Proposed Method II</vt:lpstr>
      <vt:lpstr>Comparison of Results</vt:lpstr>
      <vt:lpstr>Comparison of Results (Luma)</vt:lpstr>
      <vt:lpstr>Slide 7</vt:lpstr>
    </vt:vector>
  </TitlesOfParts>
  <Company>Sharp Labs of America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 Overview Nov 2011</dc:title>
  <dc:creator>Larry Meixner</dc:creator>
  <dc:description>Letter Paper size
Meets sharp Logo Reqt. 2007</dc:description>
  <cp:lastModifiedBy>kimse</cp:lastModifiedBy>
  <cp:revision>476</cp:revision>
  <cp:lastPrinted>2012-05-17T23:57:45Z</cp:lastPrinted>
  <dcterms:created xsi:type="dcterms:W3CDTF">2008-07-29T15:54:01Z</dcterms:created>
  <dcterms:modified xsi:type="dcterms:W3CDTF">2013-10-28T05:57:26Z</dcterms:modified>
</cp:coreProperties>
</file>